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2" r:id="rId6"/>
    <p:sldId id="260" r:id="rId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DCE"/>
    <a:srgbClr val="EEEEEE"/>
    <a:srgbClr val="CF6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E29E1B-D1FE-4942-8F5F-572B363169AA}" v="522" dt="2021-07-29T08:17:41.0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602"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F0E86B9-7B62-4FDD-8988-72D22C22AF73}" type="datetimeFigureOut">
              <a:rPr kumimoji="1" lang="ja-JP" altLang="en-US" smtClean="0"/>
              <a:t>2021/8/27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D8FD0A1-9824-4ADE-BC42-64C5EFC4CC5B}" type="slidenum">
              <a:rPr kumimoji="1" lang="ja-JP" altLang="en-US" smtClean="0"/>
              <a:t>‹#›</a:t>
            </a:fld>
            <a:endParaRPr kumimoji="1" lang="ja-JP" altLang="en-US"/>
          </a:p>
        </p:txBody>
      </p:sp>
    </p:spTree>
    <p:extLst>
      <p:ext uri="{BB962C8B-B14F-4D97-AF65-F5344CB8AC3E}">
        <p14:creationId xmlns:p14="http://schemas.microsoft.com/office/powerpoint/2010/main" val="33949628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82639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68710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136875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302769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53451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3077496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383187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413096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128822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229375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2AC901-BFBB-4076-BE64-ABBDC20FE3FF}" type="datetimeFigureOut">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343362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9A2AC901-BFBB-4076-BE64-ABBDC20FE3FF}" type="datetimeFigureOut">
              <a:rPr kumimoji="1" lang="ja-JP" altLang="en-US" smtClean="0"/>
              <a:t>2021/8/27</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D5B1A08-F258-4A54-848D-9691F371588E}" type="slidenum">
              <a:rPr kumimoji="1" lang="ja-JP" altLang="en-US" smtClean="0"/>
              <a:t>‹#›</a:t>
            </a:fld>
            <a:endParaRPr kumimoji="1" lang="ja-JP" altLang="en-US" dirty="0"/>
          </a:p>
        </p:txBody>
      </p:sp>
    </p:spTree>
    <p:extLst>
      <p:ext uri="{BB962C8B-B14F-4D97-AF65-F5344CB8AC3E}">
        <p14:creationId xmlns:p14="http://schemas.microsoft.com/office/powerpoint/2010/main" val="32351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88748" y="344488"/>
            <a:ext cx="992580" cy="230832"/>
          </a:xfrm>
          <a:prstGeom prst="rect">
            <a:avLst/>
          </a:prstGeom>
          <a:noFill/>
        </p:spPr>
        <p:txBody>
          <a:bodyPr wrap="none" rtlCol="0">
            <a:spAutoFit/>
          </a:bodyPr>
          <a:lstStyle/>
          <a:p>
            <a:pPr algn="r"/>
            <a:r>
              <a:rPr kumimoji="1" lang="ja-JP" altLang="en-US" sz="900" dirty="0">
                <a:latin typeface="ＭＳ 明朝" panose="02020609040205080304" pitchFamily="17" charset="-128"/>
                <a:ea typeface="ＭＳ 明朝" panose="02020609040205080304" pitchFamily="17" charset="-128"/>
              </a:rPr>
              <a:t>令和</a:t>
            </a:r>
            <a:r>
              <a:rPr kumimoji="1" lang="en-US" altLang="ja-JP" sz="900" dirty="0">
                <a:latin typeface="ＭＳ 明朝" panose="02020609040205080304" pitchFamily="17" charset="-128"/>
                <a:ea typeface="ＭＳ 明朝" panose="02020609040205080304" pitchFamily="17" charset="-128"/>
              </a:rPr>
              <a:t>3</a:t>
            </a:r>
            <a:r>
              <a:rPr kumimoji="1" lang="ja-JP" altLang="en-US" sz="900" dirty="0">
                <a:latin typeface="ＭＳ 明朝" panose="02020609040205080304" pitchFamily="17" charset="-128"/>
                <a:ea typeface="ＭＳ 明朝" panose="02020609040205080304" pitchFamily="17" charset="-128"/>
              </a:rPr>
              <a:t>年</a:t>
            </a:r>
            <a:r>
              <a:rPr kumimoji="1" lang="en-US" altLang="ja-JP" sz="900" dirty="0">
                <a:latin typeface="ＭＳ 明朝" panose="02020609040205080304" pitchFamily="17" charset="-128"/>
                <a:ea typeface="ＭＳ 明朝" panose="02020609040205080304" pitchFamily="17" charset="-128"/>
              </a:rPr>
              <a:t>7</a:t>
            </a:r>
            <a:r>
              <a:rPr kumimoji="1" lang="ja-JP" altLang="en-US" sz="900" dirty="0">
                <a:latin typeface="ＭＳ 明朝" panose="02020609040205080304" pitchFamily="17" charset="-128"/>
                <a:ea typeface="ＭＳ 明朝" panose="02020609040205080304" pitchFamily="17" charset="-128"/>
              </a:rPr>
              <a:t>月吉日</a:t>
            </a:r>
          </a:p>
        </p:txBody>
      </p:sp>
      <p:sp>
        <p:nvSpPr>
          <p:cNvPr id="6" name="テキスト ボックス 5"/>
          <p:cNvSpPr txBox="1"/>
          <p:nvPr/>
        </p:nvSpPr>
        <p:spPr>
          <a:xfrm>
            <a:off x="0" y="715561"/>
            <a:ext cx="6858000" cy="276999"/>
          </a:xfrm>
          <a:prstGeom prst="rect">
            <a:avLst/>
          </a:prstGeom>
          <a:noFill/>
        </p:spPr>
        <p:txBody>
          <a:bodyPr wrap="square" rtlCol="0">
            <a:spAutoFit/>
          </a:bodyPr>
          <a:lstStyle/>
          <a:p>
            <a:pPr algn="ctr"/>
            <a:r>
              <a:rPr lang="ja-JP" altLang="en-US" sz="1200" dirty="0">
                <a:latin typeface="ＭＳ Ｐ明朝" panose="02020600040205080304" pitchFamily="18" charset="-128"/>
                <a:ea typeface="ＭＳ Ｐ明朝" panose="02020600040205080304" pitchFamily="18" charset="-128"/>
              </a:rPr>
              <a:t>令和</a:t>
            </a:r>
            <a:r>
              <a:rPr lang="en-US" altLang="ja-JP" sz="1200" dirty="0">
                <a:latin typeface="ＭＳ Ｐ明朝" panose="02020600040205080304" pitchFamily="18" charset="-128"/>
                <a:ea typeface="ＭＳ Ｐ明朝" panose="02020600040205080304" pitchFamily="18" charset="-128"/>
              </a:rPr>
              <a:t>3</a:t>
            </a:r>
            <a:r>
              <a:rPr kumimoji="1" lang="ja-JP" altLang="en-US" sz="1200" dirty="0">
                <a:latin typeface="ＭＳ Ｐ明朝" panose="02020600040205080304" pitchFamily="18" charset="-128"/>
                <a:ea typeface="ＭＳ Ｐ明朝" panose="02020600040205080304" pitchFamily="18" charset="-128"/>
              </a:rPr>
              <a:t>年</a:t>
            </a:r>
            <a:r>
              <a:rPr lang="ja-JP" altLang="en-US" sz="1200" dirty="0">
                <a:latin typeface="ＭＳ Ｐ明朝" panose="02020600040205080304" pitchFamily="18" charset="-128"/>
                <a:ea typeface="ＭＳ Ｐ明朝" panose="02020600040205080304" pitchFamily="18" charset="-128"/>
              </a:rPr>
              <a:t>度空気調和・衛生工学会大会（福島）技術展示会への出展のご案内</a:t>
            </a:r>
            <a:endParaRPr kumimoji="1" lang="ja-JP" altLang="en-US" sz="1200" dirty="0">
              <a:latin typeface="ＭＳ Ｐ明朝" panose="02020600040205080304" pitchFamily="18" charset="-128"/>
              <a:ea typeface="ＭＳ Ｐ明朝" panose="02020600040205080304" pitchFamily="18" charset="-128"/>
            </a:endParaRPr>
          </a:p>
        </p:txBody>
      </p:sp>
      <p:sp>
        <p:nvSpPr>
          <p:cNvPr id="7" name="テキスト ボックス 6"/>
          <p:cNvSpPr txBox="1"/>
          <p:nvPr/>
        </p:nvSpPr>
        <p:spPr>
          <a:xfrm>
            <a:off x="4221088" y="1064568"/>
            <a:ext cx="2146742" cy="890885"/>
          </a:xfrm>
          <a:prstGeom prst="rect">
            <a:avLst/>
          </a:prstGeom>
          <a:noFill/>
        </p:spPr>
        <p:txBody>
          <a:bodyPr wrap="none" rtlCol="0">
            <a:spAutoFit/>
          </a:bodyPr>
          <a:lstStyle/>
          <a:p>
            <a:pPr>
              <a:lnSpc>
                <a:spcPct val="150000"/>
              </a:lnSpc>
            </a:pPr>
            <a:r>
              <a:rPr lang="ja-JP" altLang="en-US" sz="900" dirty="0">
                <a:latin typeface="ＭＳ 明朝" panose="02020609040205080304" pitchFamily="17" charset="-128"/>
                <a:ea typeface="ＭＳ 明朝" panose="02020609040205080304" pitchFamily="17" charset="-128"/>
              </a:rPr>
              <a:t>公益社団</a:t>
            </a:r>
            <a:r>
              <a:rPr kumimoji="1" lang="ja-JP" altLang="en-US" sz="900" dirty="0">
                <a:latin typeface="ＭＳ 明朝" panose="02020609040205080304" pitchFamily="17" charset="-128"/>
                <a:ea typeface="ＭＳ 明朝" panose="02020609040205080304" pitchFamily="17" charset="-128"/>
              </a:rPr>
              <a:t>法人　空気調和・衛生工学会</a:t>
            </a:r>
            <a:endParaRPr kumimoji="1" lang="en-US" altLang="ja-JP" sz="900" dirty="0">
              <a:latin typeface="ＭＳ 明朝" panose="02020609040205080304" pitchFamily="17" charset="-128"/>
              <a:ea typeface="ＭＳ 明朝" panose="02020609040205080304" pitchFamily="17" charset="-128"/>
            </a:endParaRPr>
          </a:p>
          <a:p>
            <a:pPr>
              <a:lnSpc>
                <a:spcPct val="150000"/>
              </a:lnSpc>
            </a:pPr>
            <a:r>
              <a:rPr kumimoji="1" lang="ja-JP" altLang="en-US" sz="900" dirty="0">
                <a:latin typeface="ＭＳ 明朝" panose="02020609040205080304" pitchFamily="17" charset="-128"/>
                <a:ea typeface="ＭＳ 明朝" panose="02020609040205080304" pitchFamily="17" charset="-128"/>
              </a:rPr>
              <a:t>学術事業委員会</a:t>
            </a:r>
            <a:endParaRPr kumimoji="1" lang="en-US" altLang="ja-JP" sz="900" dirty="0">
              <a:latin typeface="ＭＳ 明朝" panose="02020609040205080304" pitchFamily="17" charset="-128"/>
              <a:ea typeface="ＭＳ 明朝" panose="02020609040205080304" pitchFamily="17" charset="-128"/>
            </a:endParaRPr>
          </a:p>
          <a:p>
            <a:pPr>
              <a:lnSpc>
                <a:spcPct val="150000"/>
              </a:lnSpc>
            </a:pPr>
            <a:r>
              <a:rPr lang="ja-JP" altLang="en-US" sz="900" dirty="0">
                <a:latin typeface="ＭＳ 明朝" panose="02020609040205080304" pitchFamily="17" charset="-128"/>
                <a:ea typeface="ＭＳ 明朝" panose="02020609040205080304" pitchFamily="17" charset="-128"/>
              </a:rPr>
              <a:t>委 員 長　柳　　　宇</a:t>
            </a:r>
            <a:endParaRPr lang="en-US" altLang="ja-JP" sz="900" dirty="0">
              <a:latin typeface="ＭＳ 明朝" panose="02020609040205080304" pitchFamily="17" charset="-128"/>
              <a:ea typeface="ＭＳ 明朝" panose="02020609040205080304" pitchFamily="17" charset="-128"/>
            </a:endParaRPr>
          </a:p>
          <a:p>
            <a:pPr>
              <a:lnSpc>
                <a:spcPct val="150000"/>
              </a:lnSpc>
            </a:pPr>
            <a:r>
              <a:rPr kumimoji="1" lang="ja-JP" altLang="en-US" sz="900" dirty="0">
                <a:latin typeface="ＭＳ 明朝" panose="02020609040205080304" pitchFamily="17" charset="-128"/>
                <a:ea typeface="ＭＳ 明朝" panose="02020609040205080304" pitchFamily="17" charset="-128"/>
              </a:rPr>
              <a:t>　　　　　</a:t>
            </a:r>
            <a:r>
              <a:rPr kumimoji="1" lang="en-US" altLang="ja-JP" sz="900" dirty="0">
                <a:latin typeface="ＭＳ 明朝" panose="02020609040205080304" pitchFamily="17" charset="-128"/>
                <a:ea typeface="ＭＳ 明朝" panose="02020609040205080304" pitchFamily="17" charset="-128"/>
              </a:rPr>
              <a:t>&lt;</a:t>
            </a:r>
            <a:r>
              <a:rPr kumimoji="1" lang="ja-JP" altLang="en-US" sz="900" dirty="0">
                <a:latin typeface="ＭＳ 明朝" panose="02020609040205080304" pitchFamily="17" charset="-128"/>
                <a:ea typeface="ＭＳ 明朝" panose="02020609040205080304" pitchFamily="17" charset="-128"/>
              </a:rPr>
              <a:t>押 印 略</a:t>
            </a:r>
            <a:r>
              <a:rPr kumimoji="1" lang="en-US" altLang="ja-JP" sz="900" dirty="0">
                <a:latin typeface="ＭＳ 明朝" panose="02020609040205080304" pitchFamily="17" charset="-128"/>
                <a:ea typeface="ＭＳ 明朝" panose="02020609040205080304" pitchFamily="17" charset="-128"/>
              </a:rPr>
              <a:t>&gt;</a:t>
            </a:r>
            <a:endParaRPr kumimoji="1" lang="ja-JP" altLang="en-US" sz="900" dirty="0">
              <a:latin typeface="ＭＳ 明朝" panose="02020609040205080304" pitchFamily="17" charset="-128"/>
              <a:ea typeface="ＭＳ 明朝" panose="02020609040205080304" pitchFamily="17" charset="-128"/>
            </a:endParaRPr>
          </a:p>
        </p:txBody>
      </p:sp>
      <p:sp>
        <p:nvSpPr>
          <p:cNvPr id="8" name="テキスト ボックス 7"/>
          <p:cNvSpPr txBox="1"/>
          <p:nvPr/>
        </p:nvSpPr>
        <p:spPr>
          <a:xfrm>
            <a:off x="329744" y="2000672"/>
            <a:ext cx="6113100" cy="2478179"/>
          </a:xfrm>
          <a:prstGeom prst="rect">
            <a:avLst/>
          </a:prstGeom>
          <a:noFill/>
        </p:spPr>
        <p:txBody>
          <a:bodyPr wrap="square" rtlCol="0">
            <a:spAutoFit/>
          </a:bodyPr>
          <a:lstStyle/>
          <a:p>
            <a:pPr>
              <a:lnSpc>
                <a:spcPct val="150000"/>
              </a:lnSpc>
            </a:pPr>
            <a:r>
              <a:rPr kumimoji="1" lang="ja-JP" altLang="en-US" sz="1050" dirty="0">
                <a:latin typeface="ＭＳ Ｐ明朝" panose="02020600040205080304" pitchFamily="18" charset="-128"/>
                <a:ea typeface="ＭＳ Ｐ明朝" panose="02020600040205080304" pitchFamily="18" charset="-128"/>
              </a:rPr>
              <a:t>　当学会では，空気調和・衛生工学会大会において学術面・技術面の更なる充実を図る一環として，平成</a:t>
            </a:r>
            <a:r>
              <a:rPr kumimoji="1" lang="en-US" altLang="ja-JP" sz="1050" dirty="0">
                <a:latin typeface="ＭＳ Ｐ明朝" panose="02020600040205080304" pitchFamily="18" charset="-128"/>
                <a:ea typeface="ＭＳ Ｐ明朝" panose="02020600040205080304" pitchFamily="18" charset="-128"/>
              </a:rPr>
              <a:t>16</a:t>
            </a:r>
            <a:r>
              <a:rPr kumimoji="1" lang="ja-JP" altLang="en-US" sz="1050" dirty="0">
                <a:latin typeface="ＭＳ Ｐ明朝" panose="02020600040205080304" pitchFamily="18" charset="-128"/>
                <a:ea typeface="ＭＳ Ｐ明朝" panose="02020600040205080304" pitchFamily="18" charset="-128"/>
              </a:rPr>
              <a:t>年度より技術展示会を開催しております。昨年はコロナ禍による大会のオンライン化により、その開催をやむなく中止させて頂きましたが、今年度は、オンラインでの新たな試みを取り入れた企画で開催させて頂きます。</a:t>
            </a:r>
          </a:p>
          <a:p>
            <a:pPr>
              <a:lnSpc>
                <a:spcPct val="150000"/>
              </a:lnSpc>
            </a:pPr>
            <a:r>
              <a:rPr kumimoji="1" lang="ja-JP" altLang="en-US" sz="1050" dirty="0">
                <a:latin typeface="ＭＳ Ｐ明朝" panose="02020600040205080304" pitchFamily="18" charset="-128"/>
                <a:ea typeface="ＭＳ Ｐ明朝" panose="02020600040205080304" pitchFamily="18" charset="-128"/>
              </a:rPr>
              <a:t>　最新のサービスや製品情報、研究室紹介など高度な情報収集の場としてご活用いただけるよう、大会ホームページ内に公式</a:t>
            </a:r>
            <a:r>
              <a:rPr kumimoji="1" lang="en-US" altLang="ja-JP" sz="1050" dirty="0">
                <a:latin typeface="ＭＳ Ｐ明朝" panose="02020600040205080304" pitchFamily="18" charset="-128"/>
                <a:ea typeface="ＭＳ Ｐ明朝" panose="02020600040205080304" pitchFamily="18" charset="-128"/>
              </a:rPr>
              <a:t>Web</a:t>
            </a:r>
            <a:r>
              <a:rPr kumimoji="1" lang="ja-JP" altLang="en-US" sz="1050" dirty="0">
                <a:latin typeface="ＭＳ Ｐ明朝" panose="02020600040205080304" pitchFamily="18" charset="-128"/>
                <a:ea typeface="ＭＳ Ｐ明朝" panose="02020600040205080304" pitchFamily="18" charset="-128"/>
              </a:rPr>
              <a:t>サイトを立ち上げ、オンライン大会に参加する皆さんが自由に閲覧できるようにいたします。</a:t>
            </a:r>
          </a:p>
          <a:p>
            <a:pPr>
              <a:lnSpc>
                <a:spcPct val="150000"/>
              </a:lnSpc>
            </a:pPr>
            <a:r>
              <a:rPr kumimoji="1" lang="ja-JP" altLang="en-US" sz="1050" dirty="0">
                <a:latin typeface="ＭＳ Ｐ明朝" panose="02020600040205080304" pitchFamily="18" charset="-128"/>
                <a:ea typeface="ＭＳ Ｐ明朝" panose="02020600040205080304" pitchFamily="18" charset="-128"/>
              </a:rPr>
              <a:t>　また、企業様には</a:t>
            </a:r>
            <a:r>
              <a:rPr kumimoji="1" lang="en-US" altLang="ja-JP" sz="1050" dirty="0">
                <a:latin typeface="ＭＳ Ｐ明朝" panose="02020600040205080304" pitchFamily="18" charset="-128"/>
                <a:ea typeface="ＭＳ Ｐ明朝" panose="02020600040205080304" pitchFamily="18" charset="-128"/>
              </a:rPr>
              <a:t>Zoom</a:t>
            </a:r>
            <a:r>
              <a:rPr kumimoji="1" lang="ja-JP" altLang="en-US" sz="1050" dirty="0">
                <a:latin typeface="ＭＳ Ｐ明朝" panose="02020600040205080304" pitchFamily="18" charset="-128"/>
                <a:ea typeface="ＭＳ Ｐ明朝" panose="02020600040205080304" pitchFamily="18" charset="-128"/>
              </a:rPr>
              <a:t>ミーティングを利用したリアルタイムでの、研究者・技術者との交流、意見交換ができる場として、オンラインセッションを大会開催期間中に開催いたします。</a:t>
            </a:r>
          </a:p>
          <a:p>
            <a:pPr>
              <a:lnSpc>
                <a:spcPct val="150000"/>
              </a:lnSpc>
            </a:pPr>
            <a:r>
              <a:rPr kumimoji="1" lang="ja-JP" altLang="en-US" sz="1050" dirty="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新型</a:t>
            </a:r>
            <a:r>
              <a:rPr kumimoji="1" lang="ja-JP" altLang="en-US" sz="1050" dirty="0">
                <a:latin typeface="ＭＳ Ｐ明朝" panose="02020600040205080304" pitchFamily="18" charset="-128"/>
                <a:ea typeface="ＭＳ Ｐ明朝" panose="02020600040205080304" pitchFamily="18" charset="-128"/>
              </a:rPr>
              <a:t>コロナウイルス感染症の拡大により、実物の展示会や対面形式の交流が難しい状況下で、新たな情報発信と交流の場として、本技術展示会を是非、積極的にご活用ください。</a:t>
            </a:r>
          </a:p>
        </p:txBody>
      </p:sp>
      <p:sp>
        <p:nvSpPr>
          <p:cNvPr id="9" name="テキスト ボックス 8"/>
          <p:cNvSpPr txBox="1"/>
          <p:nvPr/>
        </p:nvSpPr>
        <p:spPr>
          <a:xfrm>
            <a:off x="0" y="4520952"/>
            <a:ext cx="6858000" cy="253916"/>
          </a:xfrm>
          <a:prstGeom prst="rect">
            <a:avLst/>
          </a:prstGeom>
          <a:noFill/>
        </p:spPr>
        <p:txBody>
          <a:bodyPr wrap="square" rtlCol="0">
            <a:spAutoFit/>
          </a:bodyPr>
          <a:lstStyle/>
          <a:p>
            <a:pPr algn="ctr"/>
            <a:r>
              <a:rPr kumimoji="1" lang="ja-JP" altLang="en-US" sz="1050" dirty="0">
                <a:latin typeface="ＭＳ Ｐ明朝" panose="02020600040205080304" pitchFamily="18" charset="-128"/>
                <a:ea typeface="ＭＳ Ｐ明朝" panose="02020600040205080304" pitchFamily="18" charset="-128"/>
              </a:rPr>
              <a:t>　記</a:t>
            </a:r>
          </a:p>
        </p:txBody>
      </p:sp>
      <p:sp>
        <p:nvSpPr>
          <p:cNvPr id="10" name="テキスト ボックス 9"/>
          <p:cNvSpPr txBox="1"/>
          <p:nvPr/>
        </p:nvSpPr>
        <p:spPr>
          <a:xfrm>
            <a:off x="295196" y="4808984"/>
            <a:ext cx="6267607" cy="3932423"/>
          </a:xfrm>
          <a:prstGeom prst="rect">
            <a:avLst/>
          </a:prstGeom>
          <a:noFill/>
        </p:spPr>
        <p:txBody>
          <a:bodyPr wrap="square" rtlCol="0">
            <a:spAutoFit/>
          </a:bodyPr>
          <a:lstStyle/>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）製品や研究室の紹介</a:t>
            </a:r>
            <a:r>
              <a:rPr kumimoji="1" lang="en-US" altLang="ja-JP" sz="1050" dirty="0">
                <a:latin typeface="ＭＳ 明朝" panose="02020609040205080304" pitchFamily="17" charset="-128"/>
                <a:ea typeface="ＭＳ 明朝" panose="02020609040205080304" pitchFamily="17" charset="-128"/>
              </a:rPr>
              <a:t>Web</a:t>
            </a:r>
            <a:r>
              <a:rPr kumimoji="1" lang="ja-JP" altLang="en-US" sz="1050" dirty="0">
                <a:latin typeface="ＭＳ 明朝" panose="02020609040205080304" pitchFamily="17" charset="-128"/>
                <a:ea typeface="ＭＳ 明朝" panose="02020609040205080304" pitchFamily="17" charset="-128"/>
              </a:rPr>
              <a:t>ページ公開（企業・大学）</a:t>
            </a:r>
          </a:p>
          <a:p>
            <a:pPr>
              <a:lnSpc>
                <a:spcPct val="150000"/>
              </a:lnSpc>
            </a:pPr>
            <a:r>
              <a:rPr kumimoji="1" lang="ja-JP" altLang="en-US" sz="1050" dirty="0">
                <a:latin typeface="ＭＳ 明朝" panose="02020609040205080304" pitchFamily="17" charset="-128"/>
                <a:ea typeface="ＭＳ 明朝" panose="02020609040205080304" pitchFamily="17" charset="-128"/>
              </a:rPr>
              <a:t>　　開催期間　令和</a:t>
            </a:r>
            <a:r>
              <a:rPr kumimoji="1" lang="en-US" altLang="ja-JP" sz="1050" dirty="0">
                <a:latin typeface="ＭＳ 明朝" panose="02020609040205080304" pitchFamily="17" charset="-128"/>
                <a:ea typeface="ＭＳ 明朝" panose="02020609040205080304" pitchFamily="17" charset="-128"/>
              </a:rPr>
              <a:t>3</a:t>
            </a:r>
            <a:r>
              <a:rPr kumimoji="1" lang="ja-JP" altLang="en-US" sz="1050" dirty="0">
                <a:latin typeface="ＭＳ 明朝" panose="02020609040205080304" pitchFamily="17" charset="-128"/>
                <a:ea typeface="ＭＳ 明朝" panose="02020609040205080304" pitchFamily="17" charset="-128"/>
              </a:rPr>
              <a:t>年</a:t>
            </a:r>
            <a:r>
              <a:rPr kumimoji="1" lang="en-US" altLang="ja-JP" sz="1050" dirty="0">
                <a:latin typeface="ＭＳ 明朝" panose="02020609040205080304" pitchFamily="17" charset="-128"/>
                <a:ea typeface="ＭＳ 明朝" panose="02020609040205080304" pitchFamily="17" charset="-128"/>
              </a:rPr>
              <a:t>9</a:t>
            </a:r>
            <a:r>
              <a:rPr kumimoji="1" lang="ja-JP" altLang="en-US" sz="1050" dirty="0">
                <a:latin typeface="ＭＳ 明朝" panose="02020609040205080304" pitchFamily="17" charset="-128"/>
                <a:ea typeface="ＭＳ 明朝" panose="02020609040205080304" pitchFamily="17" charset="-128"/>
              </a:rPr>
              <a:t>月</a:t>
            </a:r>
            <a:r>
              <a:rPr kumimoji="1" lang="en-US" altLang="ja-JP" sz="1050" dirty="0">
                <a:latin typeface="ＭＳ 明朝" panose="02020609040205080304" pitchFamily="17" charset="-128"/>
                <a:ea typeface="ＭＳ 明朝" panose="02020609040205080304" pitchFamily="17" charset="-128"/>
              </a:rPr>
              <a:t>8</a:t>
            </a:r>
            <a:r>
              <a:rPr kumimoji="1" lang="ja-JP" altLang="en-US" sz="1050" dirty="0">
                <a:latin typeface="ＭＳ 明朝" panose="02020609040205080304" pitchFamily="17" charset="-128"/>
                <a:ea typeface="ＭＳ 明朝" panose="02020609040205080304" pitchFamily="17" charset="-128"/>
              </a:rPr>
              <a:t>日（水）～</a:t>
            </a:r>
            <a:r>
              <a:rPr kumimoji="1" lang="en-US" altLang="ja-JP" sz="1050" dirty="0">
                <a:latin typeface="ＭＳ 明朝" panose="02020609040205080304" pitchFamily="17" charset="-128"/>
                <a:ea typeface="ＭＳ 明朝" panose="02020609040205080304" pitchFamily="17" charset="-128"/>
              </a:rPr>
              <a:t>9</a:t>
            </a:r>
            <a:r>
              <a:rPr kumimoji="1" lang="ja-JP" altLang="en-US" sz="1050" dirty="0">
                <a:latin typeface="ＭＳ 明朝" panose="02020609040205080304" pitchFamily="17" charset="-128"/>
                <a:ea typeface="ＭＳ 明朝" panose="02020609040205080304" pitchFamily="17" charset="-128"/>
              </a:rPr>
              <a:t>月</a:t>
            </a:r>
            <a:r>
              <a:rPr kumimoji="1" lang="en-US" altLang="ja-JP" sz="1050" dirty="0">
                <a:latin typeface="ＭＳ 明朝" panose="02020609040205080304" pitchFamily="17" charset="-128"/>
                <a:ea typeface="ＭＳ 明朝" panose="02020609040205080304" pitchFamily="17" charset="-128"/>
              </a:rPr>
              <a:t>30</a:t>
            </a:r>
            <a:r>
              <a:rPr kumimoji="1" lang="ja-JP" altLang="en-US" sz="1050" dirty="0">
                <a:latin typeface="ＭＳ 明朝" panose="02020609040205080304" pitchFamily="17" charset="-128"/>
                <a:ea typeface="ＭＳ 明朝" panose="02020609040205080304" pitchFamily="17" charset="-128"/>
              </a:rPr>
              <a:t>日（木）</a:t>
            </a:r>
          </a:p>
          <a:p>
            <a:pPr>
              <a:lnSpc>
                <a:spcPct val="150000"/>
              </a:lnSpc>
            </a:pPr>
            <a:r>
              <a:rPr kumimoji="1" lang="ja-JP" altLang="en-US" sz="1050" dirty="0">
                <a:latin typeface="ＭＳ 明朝" panose="02020609040205080304" pitchFamily="17" charset="-128"/>
                <a:ea typeface="ＭＳ 明朝" panose="02020609040205080304" pitchFamily="17" charset="-128"/>
              </a:rPr>
              <a:t>　　展示内容　大会ホームページにて、ポスター</a:t>
            </a:r>
            <a:r>
              <a:rPr kumimoji="1" lang="en-US" altLang="ja-JP" sz="1050" dirty="0">
                <a:latin typeface="ＭＳ 明朝" panose="02020609040205080304" pitchFamily="17" charset="-128"/>
                <a:ea typeface="ＭＳ 明朝" panose="02020609040205080304" pitchFamily="17" charset="-128"/>
              </a:rPr>
              <a:t>(PDF)</a:t>
            </a:r>
            <a:r>
              <a:rPr kumimoji="1" lang="ja-JP" altLang="en-US" sz="1050" dirty="0">
                <a:latin typeface="ＭＳ 明朝" panose="02020609040205080304" pitchFamily="17" charset="-128"/>
                <a:ea typeface="ＭＳ 明朝" panose="02020609040205080304" pitchFamily="17" charset="-128"/>
              </a:rPr>
              <a:t>・紹介動画等の掲載</a:t>
            </a:r>
          </a:p>
          <a:p>
            <a:pPr>
              <a:lnSpc>
                <a:spcPct val="150000"/>
              </a:lnSpc>
            </a:pPr>
            <a:r>
              <a:rPr kumimoji="1" lang="ja-JP" altLang="en-US" sz="1050" dirty="0">
                <a:latin typeface="ＭＳ 明朝" panose="02020609040205080304" pitchFamily="17" charset="-128"/>
                <a:ea typeface="ＭＳ 明朝" panose="02020609040205080304" pitchFamily="17" charset="-128"/>
              </a:rPr>
              <a:t>　　　 ①企業向け：製品紹介、技術紹介、解析事例　等</a:t>
            </a:r>
          </a:p>
          <a:p>
            <a:pPr>
              <a:lnSpc>
                <a:spcPct val="150000"/>
              </a:lnSpc>
            </a:pPr>
            <a:r>
              <a:rPr kumimoji="1" lang="ja-JP" altLang="en-US" sz="1050" dirty="0">
                <a:latin typeface="ＭＳ 明朝" panose="02020609040205080304" pitchFamily="17" charset="-128"/>
                <a:ea typeface="ＭＳ 明朝" panose="02020609040205080304" pitchFamily="17" charset="-128"/>
              </a:rPr>
              <a:t>　　　 ②大学研究室等向け：研究活動・研究成果の紹介、出版物の紹介　等</a:t>
            </a:r>
          </a:p>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2</a:t>
            </a:r>
            <a:r>
              <a:rPr kumimoji="1" lang="ja-JP" altLang="en-US" sz="1050" dirty="0">
                <a:latin typeface="ＭＳ 明朝" panose="02020609040205080304" pitchFamily="17" charset="-128"/>
                <a:ea typeface="ＭＳ 明朝" panose="02020609040205080304" pitchFamily="17" charset="-128"/>
              </a:rPr>
              <a:t>）リアルタイムのセッションおよびオンライブースによる交流（企業のみ）</a:t>
            </a:r>
          </a:p>
          <a:p>
            <a:pPr>
              <a:lnSpc>
                <a:spcPct val="150000"/>
              </a:lnSpc>
            </a:pPr>
            <a:r>
              <a:rPr kumimoji="1" lang="ja-JP" altLang="en-US" sz="1050" dirty="0">
                <a:latin typeface="ＭＳ 明朝" panose="02020609040205080304" pitchFamily="17" charset="-128"/>
                <a:ea typeface="ＭＳ 明朝" panose="02020609040205080304" pitchFamily="17" charset="-128"/>
              </a:rPr>
              <a:t>　　開催期間　令和</a:t>
            </a:r>
            <a:r>
              <a:rPr kumimoji="1" lang="en-US" altLang="ja-JP" sz="1050" dirty="0">
                <a:latin typeface="ＭＳ 明朝" panose="02020609040205080304" pitchFamily="17" charset="-128"/>
                <a:ea typeface="ＭＳ 明朝" panose="02020609040205080304" pitchFamily="17" charset="-128"/>
              </a:rPr>
              <a:t>3</a:t>
            </a:r>
            <a:r>
              <a:rPr kumimoji="1" lang="ja-JP" altLang="en-US" sz="1050" dirty="0">
                <a:latin typeface="ＭＳ 明朝" panose="02020609040205080304" pitchFamily="17" charset="-128"/>
                <a:ea typeface="ＭＳ 明朝" panose="02020609040205080304" pitchFamily="17" charset="-128"/>
              </a:rPr>
              <a:t>年</a:t>
            </a:r>
            <a:r>
              <a:rPr kumimoji="1" lang="en-US" altLang="ja-JP" sz="1050" dirty="0">
                <a:latin typeface="ＭＳ 明朝" panose="02020609040205080304" pitchFamily="17" charset="-128"/>
                <a:ea typeface="ＭＳ 明朝" panose="02020609040205080304" pitchFamily="17" charset="-128"/>
              </a:rPr>
              <a:t>9</a:t>
            </a:r>
            <a:r>
              <a:rPr kumimoji="1" lang="ja-JP" altLang="en-US" sz="1050" dirty="0">
                <a:latin typeface="ＭＳ 明朝" panose="02020609040205080304" pitchFamily="17" charset="-128"/>
                <a:ea typeface="ＭＳ 明朝" panose="02020609040205080304" pitchFamily="17" charset="-128"/>
              </a:rPr>
              <a:t>月</a:t>
            </a:r>
            <a:r>
              <a:rPr kumimoji="1" lang="en-US" altLang="ja-JP" sz="1050" dirty="0">
                <a:latin typeface="ＭＳ 明朝" panose="02020609040205080304" pitchFamily="17" charset="-128"/>
                <a:ea typeface="ＭＳ 明朝" panose="02020609040205080304" pitchFamily="17" charset="-128"/>
              </a:rPr>
              <a:t>17</a:t>
            </a:r>
            <a:r>
              <a:rPr kumimoji="1" lang="ja-JP" altLang="en-US" sz="1050" dirty="0">
                <a:latin typeface="ＭＳ 明朝" panose="02020609040205080304" pitchFamily="17" charset="-128"/>
                <a:ea typeface="ＭＳ 明朝" panose="02020609040205080304" pitchFamily="17" charset="-128"/>
              </a:rPr>
              <a:t>日（金）</a:t>
            </a:r>
            <a:r>
              <a:rPr kumimoji="1" lang="en-US" altLang="ja-JP" sz="1050" dirty="0">
                <a:latin typeface="ＭＳ 明朝" panose="02020609040205080304" pitchFamily="17" charset="-128"/>
                <a:ea typeface="ＭＳ 明朝" panose="02020609040205080304" pitchFamily="17" charset="-128"/>
              </a:rPr>
              <a:t>11</a:t>
            </a: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00</a:t>
            </a: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14:00</a:t>
            </a:r>
            <a:r>
              <a:rPr kumimoji="1" lang="ja-JP" altLang="en-US" sz="1050" dirty="0">
                <a:latin typeface="ＭＳ 明朝" panose="02020609040205080304" pitchFamily="17" charset="-128"/>
                <a:ea typeface="ＭＳ 明朝" panose="02020609040205080304" pitchFamily="17" charset="-128"/>
              </a:rPr>
              <a:t>（予定）</a:t>
            </a:r>
          </a:p>
          <a:p>
            <a:pPr>
              <a:lnSpc>
                <a:spcPct val="150000"/>
              </a:lnSpc>
            </a:pPr>
            <a:r>
              <a:rPr kumimoji="1" lang="ja-JP" altLang="en-US" sz="1050" dirty="0">
                <a:latin typeface="ＭＳ 明朝" panose="02020609040205080304" pitchFamily="17" charset="-128"/>
                <a:ea typeface="ＭＳ 明朝" panose="02020609040205080304" pitchFamily="17" charset="-128"/>
              </a:rPr>
              <a:t>　　開催内容　・</a:t>
            </a:r>
            <a:r>
              <a:rPr kumimoji="1" lang="en-US" altLang="ja-JP" sz="1050" dirty="0">
                <a:latin typeface="ＭＳ 明朝" panose="02020609040205080304" pitchFamily="17" charset="-128"/>
                <a:ea typeface="ＭＳ 明朝" panose="02020609040205080304" pitchFamily="17" charset="-128"/>
              </a:rPr>
              <a:t>Zoom</a:t>
            </a:r>
            <a:r>
              <a:rPr kumimoji="1" lang="ja-JP" altLang="en-US" sz="1050" dirty="0">
                <a:latin typeface="ＭＳ 明朝" panose="02020609040205080304" pitchFamily="17" charset="-128"/>
                <a:ea typeface="ＭＳ 明朝" panose="02020609040205080304" pitchFamily="17" charset="-128"/>
              </a:rPr>
              <a:t>ミーティングによるリアルタイムの出展内容紹介</a:t>
            </a:r>
            <a:endParaRPr kumimoji="1" lang="en-US" altLang="ja-JP" sz="1050" dirty="0">
              <a:latin typeface="ＭＳ 明朝" panose="02020609040205080304" pitchFamily="17" charset="-128"/>
              <a:ea typeface="ＭＳ 明朝" panose="02020609040205080304" pitchFamily="17" charset="-128"/>
            </a:endParaRPr>
          </a:p>
          <a:p>
            <a:pPr>
              <a:lnSpc>
                <a:spcPct val="150000"/>
              </a:lnSpc>
            </a:pPr>
            <a:r>
              <a:rPr lang="ja-JP" altLang="en-US" sz="1050" dirty="0">
                <a:latin typeface="ＭＳ 明朝" panose="02020609040205080304" pitchFamily="17" charset="-128"/>
                <a:ea typeface="ＭＳ 明朝" panose="02020609040205080304" pitchFamily="17" charset="-128"/>
              </a:rPr>
              <a:t>　　　　　　　・オンラインブースによる交流</a:t>
            </a:r>
            <a:endParaRPr kumimoji="1" lang="ja-JP" altLang="en-US" sz="1050" dirty="0">
              <a:latin typeface="ＭＳ 明朝" panose="02020609040205080304" pitchFamily="17" charset="-128"/>
              <a:ea typeface="ＭＳ 明朝" panose="02020609040205080304" pitchFamily="17" charset="-128"/>
            </a:endParaRPr>
          </a:p>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3</a:t>
            </a:r>
            <a:r>
              <a:rPr kumimoji="1" lang="ja-JP" altLang="en-US" sz="1050" dirty="0">
                <a:latin typeface="ＭＳ 明朝" panose="02020609040205080304" pitchFamily="17" charset="-128"/>
                <a:ea typeface="ＭＳ 明朝" panose="02020609040205080304" pitchFamily="17" charset="-128"/>
              </a:rPr>
              <a:t>）募集枠数　①企業向け：</a:t>
            </a:r>
            <a:r>
              <a:rPr kumimoji="1" lang="en-US" altLang="ja-JP" sz="1050" dirty="0">
                <a:latin typeface="ＭＳ 明朝" panose="02020609040205080304" pitchFamily="17" charset="-128"/>
                <a:ea typeface="ＭＳ 明朝" panose="02020609040205080304" pitchFamily="17" charset="-128"/>
              </a:rPr>
              <a:t>20</a:t>
            </a:r>
            <a:r>
              <a:rPr kumimoji="1" lang="ja-JP" altLang="en-US" sz="1050" dirty="0">
                <a:latin typeface="ＭＳ 明朝" panose="02020609040205080304" pitchFamily="17" charset="-128"/>
                <a:ea typeface="ＭＳ 明朝" panose="02020609040205080304" pitchFamily="17" charset="-128"/>
              </a:rPr>
              <a:t>枠</a:t>
            </a:r>
          </a:p>
          <a:p>
            <a:pPr>
              <a:lnSpc>
                <a:spcPct val="150000"/>
              </a:lnSpc>
            </a:pPr>
            <a:r>
              <a:rPr kumimoji="1" lang="ja-JP" altLang="en-US" sz="1050" dirty="0">
                <a:latin typeface="ＭＳ 明朝" panose="02020609040205080304" pitchFamily="17" charset="-128"/>
                <a:ea typeface="ＭＳ 明朝" panose="02020609040205080304" pitchFamily="17" charset="-128"/>
              </a:rPr>
              <a:t>　　　　　　　 ②大学研究室等向け：</a:t>
            </a:r>
            <a:r>
              <a:rPr kumimoji="1" lang="en-US" altLang="ja-JP" sz="1050" dirty="0">
                <a:latin typeface="ＭＳ 明朝" panose="02020609040205080304" pitchFamily="17" charset="-128"/>
                <a:ea typeface="ＭＳ 明朝" panose="02020609040205080304" pitchFamily="17" charset="-128"/>
              </a:rPr>
              <a:t>20</a:t>
            </a:r>
            <a:r>
              <a:rPr kumimoji="1" lang="ja-JP" altLang="en-US" sz="1050" dirty="0">
                <a:latin typeface="ＭＳ 明朝" panose="02020609040205080304" pitchFamily="17" charset="-128"/>
                <a:ea typeface="ＭＳ 明朝" panose="02020609040205080304" pitchFamily="17" charset="-128"/>
              </a:rPr>
              <a:t>枠</a:t>
            </a:r>
          </a:p>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4</a:t>
            </a:r>
            <a:r>
              <a:rPr kumimoji="1" lang="ja-JP" altLang="en-US" sz="1050" dirty="0">
                <a:latin typeface="ＭＳ 明朝" panose="02020609040205080304" pitchFamily="17" charset="-128"/>
                <a:ea typeface="ＭＳ 明朝" panose="02020609040205080304" pitchFamily="17" charset="-128"/>
              </a:rPr>
              <a:t>）出展費用　①企業向け：</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枠当たり</a:t>
            </a:r>
            <a:r>
              <a:rPr kumimoji="1" lang="en-US" altLang="ja-JP" sz="1050" dirty="0">
                <a:latin typeface="ＭＳ 明朝" panose="02020609040205080304" pitchFamily="17" charset="-128"/>
                <a:ea typeface="ＭＳ 明朝" panose="02020609040205080304" pitchFamily="17" charset="-128"/>
              </a:rPr>
              <a:t>5</a:t>
            </a:r>
            <a:r>
              <a:rPr kumimoji="1" lang="ja-JP" altLang="en-US" sz="1050" dirty="0">
                <a:latin typeface="ＭＳ 明朝" panose="02020609040205080304" pitchFamily="17" charset="-128"/>
                <a:ea typeface="ＭＳ 明朝" panose="02020609040205080304" pitchFamily="17" charset="-128"/>
              </a:rPr>
              <a:t>万円</a:t>
            </a:r>
            <a:r>
              <a:rPr lang="ja-JP" altLang="en-US" sz="1050" dirty="0">
                <a:latin typeface="ＭＳ Ｐ明朝" panose="02020600040205080304" pitchFamily="18" charset="-128"/>
                <a:ea typeface="ＭＳ Ｐ明朝" panose="02020600040205080304" pitchFamily="18" charset="-128"/>
              </a:rPr>
              <a:t>（税別）</a:t>
            </a:r>
            <a:endParaRPr kumimoji="1" lang="ja-JP" altLang="en-US" sz="1050" dirty="0">
              <a:latin typeface="ＭＳ 明朝" panose="02020609040205080304" pitchFamily="17" charset="-128"/>
              <a:ea typeface="ＭＳ 明朝" panose="02020609040205080304" pitchFamily="17" charset="-128"/>
            </a:endParaRPr>
          </a:p>
          <a:p>
            <a:pPr>
              <a:lnSpc>
                <a:spcPct val="150000"/>
              </a:lnSpc>
            </a:pPr>
            <a:r>
              <a:rPr kumimoji="1" lang="ja-JP" altLang="en-US" sz="1050" dirty="0">
                <a:latin typeface="ＭＳ 明朝" panose="02020609040205080304" pitchFamily="17" charset="-128"/>
                <a:ea typeface="ＭＳ 明朝" panose="02020609040205080304" pitchFamily="17" charset="-128"/>
              </a:rPr>
              <a:t>　　　　　 　　②大学研究室等向け：</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枠当たり</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万円</a:t>
            </a:r>
            <a:r>
              <a:rPr lang="ja-JP" altLang="en-US" sz="1050" dirty="0">
                <a:latin typeface="ＭＳ Ｐ明朝" panose="02020600040205080304" pitchFamily="18" charset="-128"/>
                <a:ea typeface="ＭＳ Ｐ明朝" panose="02020600040205080304" pitchFamily="18" charset="-128"/>
              </a:rPr>
              <a:t>（税別）</a:t>
            </a:r>
            <a:endParaRPr kumimoji="1" lang="ja-JP" altLang="en-US" sz="1050" dirty="0">
              <a:latin typeface="ＭＳ 明朝" panose="02020609040205080304" pitchFamily="17" charset="-128"/>
              <a:ea typeface="ＭＳ 明朝" panose="02020609040205080304" pitchFamily="17" charset="-128"/>
            </a:endParaRPr>
          </a:p>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5</a:t>
            </a:r>
            <a:r>
              <a:rPr kumimoji="1" lang="ja-JP" altLang="en-US" sz="1050" dirty="0">
                <a:latin typeface="ＭＳ 明朝" panose="02020609040205080304" pitchFamily="17" charset="-128"/>
                <a:ea typeface="ＭＳ 明朝" panose="02020609040205080304" pitchFamily="17" charset="-128"/>
              </a:rPr>
              <a:t>）募集締切　</a:t>
            </a:r>
            <a:r>
              <a:rPr kumimoji="1" lang="en-US" altLang="ja-JP" sz="1050" dirty="0">
                <a:latin typeface="ＭＳ 明朝" panose="02020609040205080304" pitchFamily="17" charset="-128"/>
                <a:ea typeface="ＭＳ 明朝" panose="02020609040205080304" pitchFamily="17" charset="-128"/>
              </a:rPr>
              <a:t>8</a:t>
            </a:r>
            <a:r>
              <a:rPr kumimoji="1" lang="ja-JP" altLang="en-US" sz="1050" dirty="0">
                <a:latin typeface="ＭＳ 明朝" panose="02020609040205080304" pitchFamily="17" charset="-128"/>
                <a:ea typeface="ＭＳ 明朝" panose="02020609040205080304" pitchFamily="17" charset="-128"/>
              </a:rPr>
              <a:t>月</a:t>
            </a:r>
            <a:r>
              <a:rPr kumimoji="1" lang="en-US" altLang="ja-JP" sz="1050" dirty="0">
                <a:latin typeface="ＭＳ 明朝" panose="02020609040205080304" pitchFamily="17" charset="-128"/>
                <a:ea typeface="ＭＳ 明朝" panose="02020609040205080304" pitchFamily="17" charset="-128"/>
              </a:rPr>
              <a:t>27</a:t>
            </a:r>
            <a:r>
              <a:rPr kumimoji="1" lang="ja-JP" altLang="en-US" sz="1050" dirty="0">
                <a:latin typeface="ＭＳ 明朝" panose="02020609040205080304" pitchFamily="17" charset="-128"/>
                <a:ea typeface="ＭＳ 明朝" panose="02020609040205080304" pitchFamily="17" charset="-128"/>
              </a:rPr>
              <a:t>日（金）ただし、上記枠数になった時点で締め切ります。</a:t>
            </a:r>
          </a:p>
          <a:p>
            <a:pPr>
              <a:lnSpc>
                <a:spcPct val="150000"/>
              </a:lnSpc>
            </a:pPr>
            <a:r>
              <a:rPr kumimoji="1" lang="ja-JP" altLang="en-US" sz="1050" dirty="0">
                <a:latin typeface="ＭＳ 明朝" panose="02020609040205080304" pitchFamily="17" charset="-128"/>
                <a:ea typeface="ＭＳ 明朝" panose="02020609040205080304" pitchFamily="17" charset="-128"/>
              </a:rPr>
              <a:t>（</a:t>
            </a:r>
            <a:r>
              <a:rPr kumimoji="1" lang="en-US" altLang="ja-JP" sz="1050" dirty="0">
                <a:latin typeface="ＭＳ 明朝" panose="02020609040205080304" pitchFamily="17" charset="-128"/>
                <a:ea typeface="ＭＳ 明朝" panose="02020609040205080304" pitchFamily="17" charset="-128"/>
              </a:rPr>
              <a:t>6</a:t>
            </a:r>
            <a:r>
              <a:rPr kumimoji="1" lang="ja-JP" altLang="en-US" sz="1050" dirty="0">
                <a:latin typeface="ＭＳ 明朝" panose="02020609040205080304" pitchFamily="17" charset="-128"/>
                <a:ea typeface="ＭＳ 明朝" panose="02020609040205080304" pitchFamily="17" charset="-128"/>
              </a:rPr>
              <a:t>）申込方法　</a:t>
            </a:r>
            <a:r>
              <a:rPr lang="ja-JP" altLang="en-US" sz="1050" dirty="0">
                <a:latin typeface="ＭＳ Ｐ明朝" panose="02020600040205080304" pitchFamily="18" charset="-128"/>
                <a:ea typeface="ＭＳ Ｐ明朝" panose="02020600040205080304" pitchFamily="18" charset="-128"/>
              </a:rPr>
              <a:t>同封の「別紙</a:t>
            </a:r>
            <a:r>
              <a:rPr lang="en-US" altLang="ja-JP" sz="1050" dirty="0">
                <a:latin typeface="ＭＳ Ｐ明朝" panose="02020600040205080304" pitchFamily="18" charset="-128"/>
                <a:ea typeface="ＭＳ Ｐ明朝" panose="02020600040205080304" pitchFamily="18" charset="-128"/>
              </a:rPr>
              <a:t>3 </a:t>
            </a:r>
            <a:r>
              <a:rPr lang="ja-JP" altLang="en-US" sz="1050" dirty="0">
                <a:latin typeface="ＭＳ Ｐ明朝" panose="02020600040205080304" pitchFamily="18" charset="-128"/>
                <a:ea typeface="ＭＳ Ｐ明朝" panose="02020600040205080304" pitchFamily="18" charset="-128"/>
              </a:rPr>
              <a:t>出展申込書」に所定事項を記入し、以下の担当窓口に、郵送または</a:t>
            </a:r>
            <a:r>
              <a:rPr lang="en-US" altLang="ja-JP" sz="1050" dirty="0">
                <a:latin typeface="ＭＳ Ｐ明朝" panose="02020600040205080304" pitchFamily="18" charset="-128"/>
                <a:ea typeface="ＭＳ Ｐ明朝" panose="02020600040205080304" pitchFamily="18" charset="-128"/>
              </a:rPr>
              <a:t>Fax</a:t>
            </a:r>
          </a:p>
          <a:p>
            <a:pPr>
              <a:lnSpc>
                <a:spcPct val="150000"/>
              </a:lnSpc>
            </a:pPr>
            <a:r>
              <a:rPr lang="ja-JP" altLang="en-US" sz="1050" dirty="0">
                <a:latin typeface="ＭＳ 明朝" panose="02020609040205080304" pitchFamily="17" charset="-128"/>
                <a:ea typeface="ＭＳ 明朝" panose="02020609040205080304" pitchFamily="17" charset="-128"/>
              </a:rPr>
              <a:t>　　　　　　　 </a:t>
            </a:r>
            <a:r>
              <a:rPr lang="ja-JP" altLang="en-US" sz="1050" dirty="0">
                <a:latin typeface="ＭＳ Ｐ明朝" panose="02020600040205080304" pitchFamily="18" charset="-128"/>
                <a:ea typeface="ＭＳ Ｐ明朝" panose="02020600040205080304" pitchFamily="18" charset="-128"/>
              </a:rPr>
              <a:t>にてお申込み下さい。</a:t>
            </a:r>
            <a:r>
              <a:rPr lang="ja-JP" altLang="en-US" sz="1050" dirty="0">
                <a:latin typeface="ＭＳ 明朝" panose="02020609040205080304" pitchFamily="17" charset="-128"/>
                <a:ea typeface="ＭＳ 明朝" panose="02020609040205080304" pitchFamily="17" charset="-128"/>
              </a:rPr>
              <a:t>　　　　　</a:t>
            </a:r>
            <a:endParaRPr lang="en-US" altLang="ja-JP" sz="1050" u="sng" dirty="0">
              <a:latin typeface="ＭＳ Ｐ明朝" panose="02020600040205080304" pitchFamily="18" charset="-128"/>
              <a:ea typeface="ＭＳ Ｐ明朝" panose="02020600040205080304" pitchFamily="18" charset="-128"/>
            </a:endParaRPr>
          </a:p>
        </p:txBody>
      </p:sp>
      <p:sp>
        <p:nvSpPr>
          <p:cNvPr id="11" name="テキスト ボックス 10"/>
          <p:cNvSpPr txBox="1"/>
          <p:nvPr/>
        </p:nvSpPr>
        <p:spPr>
          <a:xfrm>
            <a:off x="3573016" y="8565604"/>
            <a:ext cx="3119765" cy="1098634"/>
          </a:xfrm>
          <a:prstGeom prst="rect">
            <a:avLst/>
          </a:prstGeom>
          <a:noFill/>
        </p:spPr>
        <p:txBody>
          <a:bodyPr wrap="none" rtlCol="0">
            <a:spAutoFit/>
          </a:bodyPr>
          <a:lstStyle/>
          <a:p>
            <a:pPr>
              <a:lnSpc>
                <a:spcPct val="150000"/>
              </a:lnSpc>
            </a:pPr>
            <a:r>
              <a:rPr kumimoji="1" lang="ja-JP" altLang="en-US" sz="900" dirty="0">
                <a:latin typeface="ＭＳ Ｐ明朝" panose="02020600040205080304" pitchFamily="18" charset="-128"/>
                <a:ea typeface="ＭＳ Ｐ明朝" panose="02020600040205080304" pitchFamily="18" charset="-128"/>
              </a:rPr>
              <a:t>公益社団法人　空気調和・衛生工学会</a:t>
            </a:r>
            <a:endParaRPr kumimoji="1" lang="en-US" altLang="ja-JP" sz="900" dirty="0">
              <a:latin typeface="ＭＳ Ｐ明朝" panose="02020600040205080304" pitchFamily="18" charset="-128"/>
              <a:ea typeface="ＭＳ Ｐ明朝" panose="02020600040205080304" pitchFamily="18" charset="-128"/>
            </a:endParaRPr>
          </a:p>
          <a:p>
            <a:pPr>
              <a:lnSpc>
                <a:spcPct val="150000"/>
              </a:lnSpc>
            </a:pPr>
            <a:r>
              <a:rPr lang="ja-JP" altLang="en-US" sz="900" dirty="0">
                <a:latin typeface="ＭＳ Ｐ明朝" panose="02020600040205080304" pitchFamily="18" charset="-128"/>
                <a:ea typeface="ＭＳ Ｐ明朝" panose="02020600040205080304" pitchFamily="18" charset="-128"/>
              </a:rPr>
              <a:t>事務局　学術事業委員会担当　半田　務、小池　陽介</a:t>
            </a:r>
            <a:endParaRPr lang="en-US" altLang="ja-JP" sz="900" dirty="0">
              <a:latin typeface="ＭＳ Ｐ明朝" panose="02020600040205080304" pitchFamily="18" charset="-128"/>
              <a:ea typeface="ＭＳ Ｐ明朝" panose="02020600040205080304" pitchFamily="18" charset="-128"/>
            </a:endParaRPr>
          </a:p>
          <a:p>
            <a:pPr>
              <a:lnSpc>
                <a:spcPct val="150000"/>
              </a:lnSpc>
            </a:pPr>
            <a:r>
              <a:rPr lang="ja-JP" altLang="en-US" sz="900" dirty="0">
                <a:latin typeface="ＭＳ Ｐ明朝" panose="02020600040205080304" pitchFamily="18" charset="-128"/>
                <a:ea typeface="ＭＳ Ｐ明朝" panose="02020600040205080304" pitchFamily="18" charset="-128"/>
              </a:rPr>
              <a:t>〒</a:t>
            </a:r>
            <a:r>
              <a:rPr lang="en-US" altLang="ja-JP" sz="900" dirty="0">
                <a:latin typeface="ＭＳ Ｐ明朝" panose="02020600040205080304" pitchFamily="18" charset="-128"/>
                <a:ea typeface="ＭＳ Ｐ明朝" panose="02020600040205080304" pitchFamily="18" charset="-128"/>
              </a:rPr>
              <a:t>162-0825</a:t>
            </a:r>
            <a:r>
              <a:rPr lang="ja-JP" altLang="en-US" sz="900" dirty="0">
                <a:latin typeface="ＭＳ Ｐ明朝" panose="02020600040205080304" pitchFamily="18" charset="-128"/>
                <a:ea typeface="ＭＳ Ｐ明朝" panose="02020600040205080304" pitchFamily="18" charset="-128"/>
              </a:rPr>
              <a:t>　東京都新宿区神楽坂</a:t>
            </a:r>
            <a:r>
              <a:rPr lang="en-US" altLang="ja-JP" sz="900" dirty="0">
                <a:latin typeface="ＭＳ Ｐ明朝" panose="02020600040205080304" pitchFamily="18" charset="-128"/>
                <a:ea typeface="ＭＳ Ｐ明朝" panose="02020600040205080304" pitchFamily="18" charset="-128"/>
              </a:rPr>
              <a:t>4-8</a:t>
            </a:r>
            <a:r>
              <a:rPr lang="ja-JP" altLang="en-US" sz="900" dirty="0">
                <a:latin typeface="ＭＳ Ｐ明朝" panose="02020600040205080304" pitchFamily="18" charset="-128"/>
                <a:ea typeface="ＭＳ Ｐ明朝" panose="02020600040205080304" pitchFamily="18" charset="-128"/>
              </a:rPr>
              <a:t>　神楽坂プラザビル</a:t>
            </a:r>
            <a:r>
              <a:rPr lang="en-US" altLang="ja-JP" sz="900" dirty="0">
                <a:latin typeface="ＭＳ Ｐ明朝" panose="02020600040205080304" pitchFamily="18" charset="-128"/>
                <a:ea typeface="ＭＳ Ｐ明朝" panose="02020600040205080304" pitchFamily="18" charset="-128"/>
              </a:rPr>
              <a:t>4F</a:t>
            </a:r>
          </a:p>
          <a:p>
            <a:pPr>
              <a:lnSpc>
                <a:spcPct val="150000"/>
              </a:lnSpc>
            </a:pPr>
            <a:r>
              <a:rPr kumimoji="1" lang="en-US" altLang="ja-JP" sz="900" dirty="0">
                <a:latin typeface="ＭＳ 明朝" panose="02020609040205080304" pitchFamily="17" charset="-128"/>
                <a:ea typeface="ＭＳ 明朝" panose="02020609040205080304" pitchFamily="17" charset="-128"/>
              </a:rPr>
              <a:t>TEL</a:t>
            </a:r>
            <a:r>
              <a:rPr kumimoji="1" lang="ja-JP" altLang="en-US" sz="900" dirty="0">
                <a:latin typeface="ＭＳ 明朝" panose="02020609040205080304" pitchFamily="17" charset="-128"/>
                <a:ea typeface="ＭＳ 明朝" panose="02020609040205080304" pitchFamily="17" charset="-128"/>
              </a:rPr>
              <a:t>　</a:t>
            </a:r>
            <a:r>
              <a:rPr kumimoji="1" lang="en-US" altLang="ja-JP" sz="900" dirty="0">
                <a:latin typeface="ＭＳ Ｐ明朝" panose="02020600040205080304" pitchFamily="18" charset="-128"/>
                <a:ea typeface="ＭＳ Ｐ明朝" panose="02020600040205080304" pitchFamily="18" charset="-128"/>
              </a:rPr>
              <a:t>03-5206-3608</a:t>
            </a:r>
            <a:r>
              <a:rPr kumimoji="1" lang="ja-JP" altLang="en-US" sz="900" dirty="0">
                <a:latin typeface="ＭＳ Ｐ明朝" panose="02020600040205080304" pitchFamily="18" charset="-128"/>
                <a:ea typeface="ＭＳ Ｐ明朝" panose="02020600040205080304" pitchFamily="18" charset="-128"/>
              </a:rPr>
              <a:t>（直通）、</a:t>
            </a:r>
            <a:r>
              <a:rPr kumimoji="1" lang="en-US" altLang="ja-JP" sz="900" dirty="0">
                <a:latin typeface="ＭＳ Ｐ明朝" panose="02020600040205080304" pitchFamily="18" charset="-128"/>
                <a:ea typeface="ＭＳ Ｐ明朝" panose="02020600040205080304" pitchFamily="18" charset="-128"/>
              </a:rPr>
              <a:t>03-5206-3600</a:t>
            </a:r>
            <a:r>
              <a:rPr kumimoji="1" lang="ja-JP" altLang="en-US" sz="900" dirty="0">
                <a:latin typeface="ＭＳ Ｐ明朝" panose="02020600040205080304" pitchFamily="18" charset="-128"/>
                <a:ea typeface="ＭＳ Ｐ明朝" panose="02020600040205080304" pitchFamily="18" charset="-128"/>
              </a:rPr>
              <a:t>（代表）</a:t>
            </a:r>
            <a:endParaRPr kumimoji="1" lang="en-US" altLang="ja-JP" sz="900" dirty="0">
              <a:latin typeface="ＭＳ Ｐ明朝" panose="02020600040205080304" pitchFamily="18" charset="-128"/>
              <a:ea typeface="ＭＳ Ｐ明朝" panose="02020600040205080304" pitchFamily="18" charset="-128"/>
            </a:endParaRPr>
          </a:p>
          <a:p>
            <a:pPr>
              <a:lnSpc>
                <a:spcPct val="150000"/>
              </a:lnSpc>
            </a:pPr>
            <a:r>
              <a:rPr lang="en-US" altLang="ja-JP" sz="900" dirty="0">
                <a:latin typeface="ＭＳ 明朝" panose="02020609040205080304" pitchFamily="17" charset="-128"/>
                <a:ea typeface="ＭＳ 明朝" panose="02020609040205080304" pitchFamily="17" charset="-128"/>
              </a:rPr>
              <a:t>FAX</a:t>
            </a:r>
            <a:r>
              <a:rPr lang="ja-JP" altLang="en-US" sz="900" dirty="0">
                <a:latin typeface="ＭＳ 明朝" panose="02020609040205080304" pitchFamily="17" charset="-128"/>
                <a:ea typeface="ＭＳ 明朝" panose="02020609040205080304" pitchFamily="17" charset="-128"/>
              </a:rPr>
              <a:t>　</a:t>
            </a:r>
            <a:r>
              <a:rPr lang="en-US" altLang="ja-JP" sz="900" dirty="0">
                <a:latin typeface="ＭＳ Ｐ明朝" panose="02020600040205080304" pitchFamily="18" charset="-128"/>
                <a:ea typeface="ＭＳ Ｐ明朝" panose="02020600040205080304" pitchFamily="18" charset="-128"/>
              </a:rPr>
              <a:t>03-5206-3603</a:t>
            </a:r>
            <a:endParaRPr kumimoji="1" lang="ja-JP" altLang="en-US"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6327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40688" y="560512"/>
            <a:ext cx="5221301" cy="1023935"/>
          </a:xfrm>
          <a:prstGeom prst="rect">
            <a:avLst/>
          </a:prstGeom>
          <a:noFill/>
        </p:spPr>
        <p:txBody>
          <a:bodyPr wrap="none" rtlCol="0">
            <a:spAutoFit/>
          </a:bodyPr>
          <a:lstStyle/>
          <a:p>
            <a:pPr>
              <a:lnSpc>
                <a:spcPct val="150000"/>
              </a:lnSpc>
            </a:pPr>
            <a:r>
              <a:rPr kumimoji="1" lang="ja-JP" altLang="en-US" sz="1050" dirty="0">
                <a:latin typeface="ＭＳ Ｐ明朝" panose="02020600040205080304" pitchFamily="18" charset="-128"/>
                <a:ea typeface="ＭＳ Ｐ明朝" panose="02020600040205080304" pitchFamily="18" charset="-128"/>
              </a:rPr>
              <a:t>別 紙 </a:t>
            </a:r>
            <a:r>
              <a:rPr kumimoji="1" lang="en-US" altLang="ja-JP" sz="1050" dirty="0">
                <a:latin typeface="ＭＳ Ｐ明朝" panose="02020600040205080304" pitchFamily="18" charset="-128"/>
                <a:ea typeface="ＭＳ Ｐ明朝" panose="02020600040205080304" pitchFamily="18" charset="-128"/>
              </a:rPr>
              <a:t>1</a:t>
            </a:r>
            <a:r>
              <a:rPr kumimoji="1" lang="ja-JP" altLang="en-US" sz="1050" dirty="0">
                <a:latin typeface="ＭＳ Ｐ明朝" panose="02020600040205080304" pitchFamily="18" charset="-128"/>
                <a:ea typeface="ＭＳ Ｐ明朝" panose="02020600040205080304" pitchFamily="18" charset="-128"/>
              </a:rPr>
              <a:t>　　技術展示会出展案内詳細（</a:t>
            </a:r>
            <a:r>
              <a:rPr kumimoji="1" lang="en-US" altLang="ja-JP" sz="1050" dirty="0">
                <a:latin typeface="ＭＳ Ｐ明朝" panose="02020600040205080304" pitchFamily="18" charset="-128"/>
                <a:ea typeface="ＭＳ Ｐ明朝" panose="02020600040205080304" pitchFamily="18" charset="-128"/>
              </a:rPr>
              <a:t>1</a:t>
            </a:r>
            <a:r>
              <a:rPr kumimoji="1" lang="ja-JP" altLang="en-US" sz="1050" dirty="0">
                <a:latin typeface="ＭＳ Ｐ明朝" panose="02020600040205080304" pitchFamily="18" charset="-128"/>
                <a:ea typeface="ＭＳ Ｐ明朝" panose="02020600040205080304" pitchFamily="18" charset="-128"/>
              </a:rPr>
              <a:t>）　＜お申し込みから展示までのフロー＞</a:t>
            </a:r>
            <a:endParaRPr kumimoji="1" lang="en-US" altLang="ja-JP" sz="1050" dirty="0">
              <a:latin typeface="ＭＳ Ｐ明朝" panose="02020600040205080304" pitchFamily="18" charset="-128"/>
              <a:ea typeface="ＭＳ Ｐ明朝" panose="02020600040205080304" pitchFamily="18" charset="-128"/>
            </a:endParaRPr>
          </a:p>
          <a:p>
            <a:pPr>
              <a:lnSpc>
                <a:spcPct val="150000"/>
              </a:lnSpc>
            </a:pPr>
            <a:r>
              <a:rPr lang="ja-JP" altLang="en-US" sz="1050" dirty="0">
                <a:latin typeface="ＭＳ Ｐ明朝" panose="02020600040205080304" pitchFamily="18" charset="-128"/>
                <a:ea typeface="ＭＳ Ｐ明朝" panose="02020600040205080304" pitchFamily="18" charset="-128"/>
              </a:rPr>
              <a:t>別 紙 </a:t>
            </a:r>
            <a:r>
              <a:rPr lang="en-US" altLang="ja-JP" sz="1050" dirty="0">
                <a:latin typeface="ＭＳ Ｐ明朝" panose="02020600040205080304" pitchFamily="18" charset="-128"/>
                <a:ea typeface="ＭＳ Ｐ明朝" panose="02020600040205080304" pitchFamily="18" charset="-128"/>
              </a:rPr>
              <a:t>2</a:t>
            </a:r>
            <a:r>
              <a:rPr lang="ja-JP" altLang="en-US" sz="1050" dirty="0">
                <a:latin typeface="ＭＳ Ｐ明朝" panose="02020600040205080304" pitchFamily="18" charset="-128"/>
                <a:ea typeface="ＭＳ Ｐ明朝" panose="02020600040205080304" pitchFamily="18" charset="-128"/>
              </a:rPr>
              <a:t>　　技術展示会出展案内詳細（</a:t>
            </a:r>
            <a:r>
              <a:rPr lang="en-US" altLang="ja-JP" sz="1050" dirty="0">
                <a:latin typeface="ＭＳ Ｐ明朝" panose="02020600040205080304" pitchFamily="18" charset="-128"/>
                <a:ea typeface="ＭＳ Ｐ明朝" panose="02020600040205080304" pitchFamily="18" charset="-128"/>
              </a:rPr>
              <a:t>2</a:t>
            </a:r>
            <a:r>
              <a:rPr lang="ja-JP" altLang="en-US" sz="1050" dirty="0">
                <a:latin typeface="ＭＳ Ｐ明朝" panose="02020600040205080304" pitchFamily="18" charset="-128"/>
                <a:ea typeface="ＭＳ Ｐ明朝" panose="02020600040205080304" pitchFamily="18" charset="-128"/>
              </a:rPr>
              <a:t>）　＜オンライン展示掲載形式および入稿データ＞</a:t>
            </a:r>
            <a:endParaRPr lang="en-US" altLang="ja-JP" sz="1050" dirty="0">
              <a:latin typeface="ＭＳ Ｐ明朝" panose="02020600040205080304" pitchFamily="18" charset="-128"/>
              <a:ea typeface="ＭＳ Ｐ明朝" panose="02020600040205080304" pitchFamily="18" charset="-128"/>
            </a:endParaRPr>
          </a:p>
          <a:p>
            <a:pPr>
              <a:lnSpc>
                <a:spcPct val="150000"/>
              </a:lnSpc>
            </a:pPr>
            <a:r>
              <a:rPr lang="ja-JP" altLang="en-US" sz="1050" dirty="0">
                <a:latin typeface="ＭＳ Ｐ明朝" panose="02020600040205080304" pitchFamily="18" charset="-128"/>
                <a:ea typeface="ＭＳ Ｐ明朝" panose="02020600040205080304" pitchFamily="18" charset="-128"/>
              </a:rPr>
              <a:t>別 紙 </a:t>
            </a:r>
            <a:r>
              <a:rPr lang="en-US" altLang="ja-JP" sz="1050" dirty="0">
                <a:latin typeface="ＭＳ Ｐ明朝" panose="02020600040205080304" pitchFamily="18" charset="-128"/>
                <a:ea typeface="ＭＳ Ｐ明朝" panose="02020600040205080304" pitchFamily="18" charset="-128"/>
              </a:rPr>
              <a:t>3</a:t>
            </a:r>
            <a:r>
              <a:rPr lang="ja-JP" altLang="en-US" sz="1050" dirty="0">
                <a:latin typeface="ＭＳ Ｐ明朝" panose="02020600040205080304" pitchFamily="18" charset="-128"/>
                <a:ea typeface="ＭＳ Ｐ明朝" panose="02020600040205080304" pitchFamily="18" charset="-128"/>
              </a:rPr>
              <a:t>　　技術展示会出展案内詳細（</a:t>
            </a:r>
            <a:r>
              <a:rPr lang="en-US" altLang="ja-JP" sz="1050" dirty="0">
                <a:latin typeface="ＭＳ Ｐ明朝" panose="02020600040205080304" pitchFamily="18" charset="-128"/>
                <a:ea typeface="ＭＳ Ｐ明朝" panose="02020600040205080304" pitchFamily="18" charset="-128"/>
              </a:rPr>
              <a:t>3</a:t>
            </a:r>
            <a:r>
              <a:rPr lang="ja-JP" altLang="en-US" sz="1050" dirty="0">
                <a:latin typeface="ＭＳ Ｐ明朝" panose="02020600040205080304" pitchFamily="18" charset="-128"/>
                <a:ea typeface="ＭＳ Ｐ明朝" panose="02020600040205080304" pitchFamily="18" charset="-128"/>
              </a:rPr>
              <a:t>）　＜出展申込書＞</a:t>
            </a:r>
            <a:endParaRPr lang="en-US" altLang="ja-JP" sz="1050" dirty="0">
              <a:latin typeface="ＭＳ Ｐ明朝" panose="02020600040205080304" pitchFamily="18" charset="-128"/>
              <a:ea typeface="ＭＳ Ｐ明朝" panose="02020600040205080304" pitchFamily="18" charset="-128"/>
            </a:endParaRPr>
          </a:p>
          <a:p>
            <a:pPr>
              <a:lnSpc>
                <a:spcPct val="150000"/>
              </a:lnSpc>
            </a:pPr>
            <a:endParaRPr kumimoji="1" lang="ja-JP" altLang="en-US" sz="1050" dirty="0">
              <a:latin typeface="ＭＳ Ｐ明朝" panose="02020600040205080304" pitchFamily="18" charset="-128"/>
              <a:ea typeface="ＭＳ Ｐ明朝" panose="02020600040205080304" pitchFamily="18" charset="-128"/>
            </a:endParaRPr>
          </a:p>
        </p:txBody>
      </p:sp>
      <p:sp>
        <p:nvSpPr>
          <p:cNvPr id="3" name="正方形/長方形 2"/>
          <p:cNvSpPr/>
          <p:nvPr/>
        </p:nvSpPr>
        <p:spPr>
          <a:xfrm>
            <a:off x="476672" y="477456"/>
            <a:ext cx="5904656" cy="11069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7465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28464"/>
            <a:ext cx="6858000" cy="539187"/>
          </a:xfrm>
          <a:prstGeom prst="rect">
            <a:avLst/>
          </a:prstGeom>
          <a:noFill/>
        </p:spPr>
        <p:txBody>
          <a:bodyPr wrap="square" rtlCol="0">
            <a:spAutoFit/>
          </a:bodyPr>
          <a:lstStyle/>
          <a:p>
            <a:pPr algn="ct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度空気調和・衛生工学会大会（福島）技術展示会出展案内詳細（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＜申し込みから展示までのフロー＞</a:t>
            </a:r>
            <a:endPar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3" name="テキスト ボックス 2"/>
          <p:cNvSpPr txBox="1"/>
          <p:nvPr/>
        </p:nvSpPr>
        <p:spPr>
          <a:xfrm>
            <a:off x="6035599" y="51920"/>
            <a:ext cx="777777" cy="307777"/>
          </a:xfrm>
          <a:prstGeom prst="rect">
            <a:avLst/>
          </a:prstGeom>
          <a:noFill/>
          <a:ln>
            <a:solidFill>
              <a:schemeClr val="tx1"/>
            </a:solidFill>
          </a:ln>
        </p:spPr>
        <p:txBody>
          <a:bodyPr wrap="non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別 紙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24408" y="919535"/>
            <a:ext cx="2628528" cy="466794"/>
          </a:xfrm>
          <a:prstGeom prst="rect">
            <a:avLst/>
          </a:prstGeom>
          <a:noFill/>
        </p:spPr>
        <p:txBody>
          <a:bodyPr wrap="square" rtlCol="0">
            <a:spAutoFit/>
          </a:bodyPr>
          <a:lstStyle/>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1</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）出展申し込み</a:t>
            </a:r>
            <a:r>
              <a:rPr kumimoji="1" lang="ja-JP" altLang="en-US" sz="1050" b="1" dirty="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別紙３）</a:t>
            </a:r>
            <a:r>
              <a:rPr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利用</a:t>
            </a:r>
            <a:endPar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endParaRPr>
          </a:p>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締切日：先着順、最終</a:t>
            </a:r>
            <a:r>
              <a:rPr kumimoji="1" lang="en-US" altLang="ja-JP" sz="1050">
                <a:latin typeface="ＭＳ 明朝" panose="02020609040205080304" pitchFamily="17" charset="-128"/>
                <a:ea typeface="ＭＳ 明朝" panose="02020609040205080304" pitchFamily="17" charset="-128"/>
                <a:cs typeface="Meiryo UI" panose="020B0604030504040204" pitchFamily="50" charset="-128"/>
              </a:rPr>
              <a:t>8/27</a:t>
            </a:r>
            <a:r>
              <a:rPr kumimoji="1" lang="ja-JP" altLang="en-US" sz="105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金）</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p>
        </p:txBody>
      </p:sp>
      <p:sp>
        <p:nvSpPr>
          <p:cNvPr id="5" name="テキスト ボックス 4"/>
          <p:cNvSpPr txBox="1"/>
          <p:nvPr/>
        </p:nvSpPr>
        <p:spPr>
          <a:xfrm>
            <a:off x="224408" y="2488100"/>
            <a:ext cx="2628528" cy="253916"/>
          </a:xfrm>
          <a:prstGeom prst="rect">
            <a:avLst/>
          </a:prstGeom>
          <a:noFill/>
        </p:spPr>
        <p:txBody>
          <a:bodyPr wrap="square" rtlCol="0">
            <a:spAutoFit/>
          </a:bodyPr>
          <a:lstStyle/>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2</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）出展内容確認</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順次</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p>
        </p:txBody>
      </p:sp>
      <p:sp>
        <p:nvSpPr>
          <p:cNvPr id="6" name="テキスト ボックス 5"/>
          <p:cNvSpPr txBox="1"/>
          <p:nvPr/>
        </p:nvSpPr>
        <p:spPr>
          <a:xfrm>
            <a:off x="224408" y="3261660"/>
            <a:ext cx="2628528" cy="466794"/>
          </a:xfrm>
          <a:prstGeom prst="rect">
            <a:avLst/>
          </a:prstGeom>
          <a:noFill/>
        </p:spPr>
        <p:txBody>
          <a:bodyPr wrap="square" rtlCol="0">
            <a:spAutoFit/>
          </a:bodyPr>
          <a:lstStyle/>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3</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）オンライン用原稿提出</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順次</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p>
          <a:p>
            <a:pPr>
              <a:spcBef>
                <a:spcPts val="400"/>
              </a:spcBef>
            </a:pP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　</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最終締切日：</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8</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月</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27</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日（金）</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endPar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8" name="テキスト ボックス 7"/>
          <p:cNvSpPr txBox="1"/>
          <p:nvPr/>
        </p:nvSpPr>
        <p:spPr>
          <a:xfrm>
            <a:off x="269867" y="4663774"/>
            <a:ext cx="2628528" cy="253916"/>
          </a:xfrm>
          <a:prstGeom prst="rect">
            <a:avLst/>
          </a:prstGeom>
          <a:noFill/>
          <a:ln>
            <a:solidFill>
              <a:schemeClr val="tx1"/>
            </a:solidFill>
          </a:ln>
        </p:spPr>
        <p:txBody>
          <a:bodyPr wrap="square" rtlCol="0">
            <a:spAutoFit/>
          </a:bodyPr>
          <a:lstStyle/>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4</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）出展者宛最終確認</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【9</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月上旬</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p>
        </p:txBody>
      </p:sp>
      <p:sp>
        <p:nvSpPr>
          <p:cNvPr id="9" name="テキスト ボックス 8"/>
          <p:cNvSpPr txBox="1"/>
          <p:nvPr/>
        </p:nvSpPr>
        <p:spPr>
          <a:xfrm>
            <a:off x="3388564" y="920552"/>
            <a:ext cx="3135772" cy="1479892"/>
          </a:xfrm>
          <a:prstGeom prst="rect">
            <a:avLst/>
          </a:prstGeom>
          <a:noFill/>
        </p:spPr>
        <p:txBody>
          <a:bodyPr wrap="square" rtlCol="0">
            <a:spAutoFit/>
          </a:bodyPr>
          <a:lstStyle/>
          <a:p>
            <a:pPr>
              <a:spcBef>
                <a:spcPts val="400"/>
              </a:spcBef>
            </a:pP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出展申込書</a:t>
            </a:r>
            <a:r>
              <a:rPr kumimoji="1"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（別紙３）</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に所定の事項をご記入の</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上、</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400"/>
              </a:spcBef>
            </a:pP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空気調和・衛生工学会宛に</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FAX</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またはメールにてお申し込み下さい。（先着順で予定コマが埋まり次第締切）</a:t>
            </a: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algn="ctr">
              <a:spcBef>
                <a:spcPts val="400"/>
              </a:spcBef>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学会担当：半田務　</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FAX 03-5206-3603</a:t>
            </a:r>
          </a:p>
          <a:p>
            <a:pPr>
              <a:spcBef>
                <a:spcPts val="400"/>
              </a:spcBef>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　　　　　                         メール </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handa@shase.or.jp</a:t>
            </a:r>
          </a:p>
          <a:p>
            <a:pPr algn="ctr">
              <a:spcBef>
                <a:spcPts val="400"/>
              </a:spcBef>
            </a:pP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0" name="テキスト ボックス 9"/>
          <p:cNvSpPr txBox="1"/>
          <p:nvPr/>
        </p:nvSpPr>
        <p:spPr>
          <a:xfrm>
            <a:off x="3388564" y="2394155"/>
            <a:ext cx="3126616" cy="679673"/>
          </a:xfrm>
          <a:prstGeom prst="rect">
            <a:avLst/>
          </a:prstGeom>
          <a:noFill/>
        </p:spPr>
        <p:txBody>
          <a:bodyPr wrap="square" rtlCol="0">
            <a:spAutoFit/>
          </a:bodyPr>
          <a:lstStyle/>
          <a:p>
            <a:pPr>
              <a:spcBef>
                <a:spcPts val="400"/>
              </a:spcBef>
            </a:pP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・学術事業委員会担当が出展内容を確認させて</a:t>
            </a: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400"/>
              </a:spcBef>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　頂きます。</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400"/>
              </a:spcBef>
            </a:pP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1" name="テキスト ボックス 10"/>
          <p:cNvSpPr txBox="1"/>
          <p:nvPr/>
        </p:nvSpPr>
        <p:spPr>
          <a:xfrm>
            <a:off x="3388564" y="3295194"/>
            <a:ext cx="3064772" cy="628377"/>
          </a:xfrm>
          <a:prstGeom prst="rect">
            <a:avLst/>
          </a:prstGeom>
          <a:noFill/>
        </p:spPr>
        <p:txBody>
          <a:bodyPr wrap="square" rtlCol="0">
            <a:spAutoFit/>
          </a:bodyPr>
          <a:lstStyle/>
          <a:p>
            <a:pPr>
              <a:spcBef>
                <a:spcPts val="400"/>
              </a:spcBef>
            </a:pPr>
            <a:r>
              <a:rPr kumimoji="1"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（別紙２） </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をご参照のうえ、動画・画像・</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PDF</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などの</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データをご提出頂きます。</a:t>
            </a: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400"/>
              </a:spcBef>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HP</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の専用コーナーに</a:t>
            </a:r>
            <a:r>
              <a:rPr lang="ja-JP" altLang="en-US" sz="1050" u="sng" dirty="0">
                <a:latin typeface="ＭＳ Ｐ明朝" panose="02020600040205080304" pitchFamily="18" charset="-128"/>
                <a:ea typeface="ＭＳ Ｐ明朝" panose="02020600040205080304" pitchFamily="18" charset="-128"/>
                <a:cs typeface="Meiryo UI" panose="020B0604030504040204" pitchFamily="50" charset="-128"/>
              </a:rPr>
              <a:t>到着次第</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順次掲載予定）</a:t>
            </a:r>
            <a:endPar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テキスト ボックス 13"/>
          <p:cNvSpPr txBox="1"/>
          <p:nvPr/>
        </p:nvSpPr>
        <p:spPr>
          <a:xfrm>
            <a:off x="292625" y="5665199"/>
            <a:ext cx="5934898" cy="1046440"/>
          </a:xfrm>
          <a:prstGeom prst="rect">
            <a:avLst/>
          </a:prstGeom>
          <a:noFill/>
        </p:spPr>
        <p:txBody>
          <a:bodyPr wrap="square" rtlCol="0">
            <a:spAutoFit/>
          </a:bodyPr>
          <a:lstStyle/>
          <a:p>
            <a:pPr>
              <a:spcBef>
                <a:spcPts val="800"/>
              </a:spcBef>
            </a:pP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＜大会開催期間＞</a:t>
            </a: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日（木） 　　　　大会ウェブサイトにて出展内容の公開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Zoom</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ミーティングによるリアルタイムの出展内容紹介</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（企業のみ）　 　　　　　　　　　・オンラインブースによる交流</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24072" y="7334109"/>
            <a:ext cx="2628528" cy="466794"/>
          </a:xfrm>
          <a:prstGeom prst="rect">
            <a:avLst/>
          </a:prstGeom>
          <a:noFill/>
        </p:spPr>
        <p:txBody>
          <a:bodyPr wrap="square" rtlCol="0">
            <a:spAutoFit/>
          </a:bodyPr>
          <a:lstStyle/>
          <a:p>
            <a:pPr>
              <a:spcBef>
                <a:spcPts val="400"/>
              </a:spcBef>
            </a:pP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5</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）出展費用の請求</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【9</a:t>
            </a:r>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月以降順次</a:t>
            </a:r>
            <a:r>
              <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p>
          <a:p>
            <a:pPr>
              <a:spcBef>
                <a:spcPts val="400"/>
              </a:spcBef>
            </a:pP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　</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振込期限：</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10</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月</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30</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日（金）</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a:t>
            </a:r>
            <a:endParaRPr kumimoji="1" lang="en-US" altLang="ja-JP" sz="105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18" name="正方形/長方形 17"/>
          <p:cNvSpPr/>
          <p:nvPr/>
        </p:nvSpPr>
        <p:spPr>
          <a:xfrm>
            <a:off x="224408" y="870767"/>
            <a:ext cx="2628192" cy="5770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24072" y="2486038"/>
            <a:ext cx="2628192" cy="2685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24072" y="3218116"/>
            <a:ext cx="2628192" cy="5854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24072" y="7292346"/>
            <a:ext cx="2628192" cy="5079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87512" y="5601746"/>
            <a:ext cx="5934893" cy="11918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a:cxnSpLocks/>
          </p:cNvCxnSpPr>
          <p:nvPr/>
        </p:nvCxnSpPr>
        <p:spPr>
          <a:xfrm>
            <a:off x="476672" y="6177136"/>
            <a:ext cx="54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cxnSpLocks/>
          </p:cNvCxnSpPr>
          <p:nvPr/>
        </p:nvCxnSpPr>
        <p:spPr>
          <a:xfrm>
            <a:off x="476672" y="5889104"/>
            <a:ext cx="54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cxnSpLocks/>
          </p:cNvCxnSpPr>
          <p:nvPr/>
        </p:nvCxnSpPr>
        <p:spPr>
          <a:xfrm>
            <a:off x="476672" y="6692162"/>
            <a:ext cx="54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cxnSpLocks/>
          </p:cNvCxnSpPr>
          <p:nvPr/>
        </p:nvCxnSpPr>
        <p:spPr>
          <a:xfrm>
            <a:off x="2633390" y="5897956"/>
            <a:ext cx="0" cy="794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3326224" y="870767"/>
            <a:ext cx="3196768" cy="1366074"/>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326224" y="2379865"/>
            <a:ext cx="3199120" cy="570361"/>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326224" y="3152800"/>
            <a:ext cx="3199120" cy="94320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750788" y="1647735"/>
            <a:ext cx="2702548" cy="4754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8" idx="2"/>
            <a:endCxn id="5" idx="0"/>
          </p:cNvCxnSpPr>
          <p:nvPr/>
        </p:nvCxnSpPr>
        <p:spPr>
          <a:xfrm>
            <a:off x="1538504" y="1447848"/>
            <a:ext cx="168" cy="10402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cxnSpLocks/>
            <a:stCxn id="19" idx="2"/>
            <a:endCxn id="20" idx="0"/>
          </p:cNvCxnSpPr>
          <p:nvPr/>
        </p:nvCxnSpPr>
        <p:spPr>
          <a:xfrm>
            <a:off x="1538168" y="2754542"/>
            <a:ext cx="0" cy="46357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cxnSpLocks/>
          </p:cNvCxnSpPr>
          <p:nvPr/>
        </p:nvCxnSpPr>
        <p:spPr>
          <a:xfrm>
            <a:off x="1540587" y="3840849"/>
            <a:ext cx="0" cy="8011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1552128" y="4953000"/>
            <a:ext cx="0" cy="673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cxnSpLocks/>
          </p:cNvCxnSpPr>
          <p:nvPr/>
        </p:nvCxnSpPr>
        <p:spPr>
          <a:xfrm>
            <a:off x="1552128" y="6793603"/>
            <a:ext cx="0" cy="4636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18" idx="3"/>
          </p:cNvCxnSpPr>
          <p:nvPr/>
        </p:nvCxnSpPr>
        <p:spPr>
          <a:xfrm flipV="1">
            <a:off x="2852600" y="1159307"/>
            <a:ext cx="4736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2852936" y="2634589"/>
            <a:ext cx="4736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2852936" y="3512840"/>
            <a:ext cx="4736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93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28464"/>
            <a:ext cx="6858000" cy="300852"/>
          </a:xfrm>
          <a:prstGeom prst="rect">
            <a:avLst/>
          </a:prstGeom>
          <a:noFill/>
        </p:spPr>
        <p:txBody>
          <a:bodyPr wrap="square" rtlCol="0">
            <a:spAutoFit/>
          </a:bodyPr>
          <a:lstStyle/>
          <a:p>
            <a:pPr algn="ctr">
              <a:lnSpc>
                <a:spcPct val="150000"/>
              </a:lnSpc>
            </a:pP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50" b="1"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度空気調和・衛生工学会大会（福島）技術展示会 出展案内詳細（</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035599" y="51920"/>
            <a:ext cx="777777" cy="307777"/>
          </a:xfrm>
          <a:prstGeom prst="rect">
            <a:avLst/>
          </a:prstGeom>
          <a:noFill/>
          <a:ln>
            <a:solidFill>
              <a:schemeClr val="tx1"/>
            </a:solidFill>
          </a:ln>
        </p:spPr>
        <p:txBody>
          <a:bodyPr wrap="non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別 紙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2781D425-B35D-4C1D-BCD9-915772E79578}"/>
              </a:ext>
            </a:extLst>
          </p:cNvPr>
          <p:cNvSpPr/>
          <p:nvPr/>
        </p:nvSpPr>
        <p:spPr>
          <a:xfrm>
            <a:off x="480351" y="8077266"/>
            <a:ext cx="3429000" cy="253916"/>
          </a:xfrm>
          <a:prstGeom prst="rect">
            <a:avLst/>
          </a:prstGeom>
        </p:spPr>
        <p:txBody>
          <a:bodyPr>
            <a:spAutoFit/>
          </a:bodyPr>
          <a:lstStyle/>
          <a:p>
            <a:endParaRPr lang="ja-JP" altLang="en-US" sz="1050" dirty="0"/>
          </a:p>
        </p:txBody>
      </p:sp>
      <p:sp>
        <p:nvSpPr>
          <p:cNvPr id="8" name="テキスト ボックス 7">
            <a:extLst>
              <a:ext uri="{FF2B5EF4-FFF2-40B4-BE49-F238E27FC236}">
                <a16:creationId xmlns:a16="http://schemas.microsoft.com/office/drawing/2014/main" id="{326F73CC-3F36-4F67-BEE6-CDAFB2424F1F}"/>
              </a:ext>
            </a:extLst>
          </p:cNvPr>
          <p:cNvSpPr txBox="1"/>
          <p:nvPr/>
        </p:nvSpPr>
        <p:spPr>
          <a:xfrm>
            <a:off x="224408" y="504727"/>
            <a:ext cx="3528530" cy="253916"/>
          </a:xfrm>
          <a:prstGeom prst="rect">
            <a:avLst/>
          </a:prstGeom>
          <a:noFill/>
          <a:ln>
            <a:noFill/>
          </a:ln>
        </p:spPr>
        <p:txBody>
          <a:bodyPr wrap="none" rtlCol="0">
            <a:spAutoFit/>
          </a:bodyPr>
          <a:lstStyle/>
          <a:p>
            <a:pPr>
              <a:spcBef>
                <a:spcPts val="4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）製品や研究室の紹介</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ページ公開（企業・大学）</a:t>
            </a:r>
          </a:p>
        </p:txBody>
      </p:sp>
      <p:sp>
        <p:nvSpPr>
          <p:cNvPr id="9" name="テキスト ボックス 8">
            <a:extLst>
              <a:ext uri="{FF2B5EF4-FFF2-40B4-BE49-F238E27FC236}">
                <a16:creationId xmlns:a16="http://schemas.microsoft.com/office/drawing/2014/main" id="{4FD6251B-FE9A-4E78-9A85-B6F664C321A6}"/>
              </a:ext>
            </a:extLst>
          </p:cNvPr>
          <p:cNvSpPr txBox="1"/>
          <p:nvPr/>
        </p:nvSpPr>
        <p:spPr>
          <a:xfrm>
            <a:off x="224072" y="7588518"/>
            <a:ext cx="4226942" cy="253916"/>
          </a:xfrm>
          <a:prstGeom prst="rect">
            <a:avLst/>
          </a:prstGeom>
          <a:noFill/>
        </p:spPr>
        <p:txBody>
          <a:bodyPr wrap="square" rtlCol="0">
            <a:spAutoFit/>
          </a:bodyPr>
          <a:lstStyle/>
          <a:p>
            <a:pPr>
              <a:spcBef>
                <a:spcPts val="400"/>
              </a:spcBef>
            </a:pP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リアルタイムの出展内容紹介（企業のみ）</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371E7C9F-F510-4404-92C9-80F7C41A53B0}"/>
              </a:ext>
            </a:extLst>
          </p:cNvPr>
          <p:cNvSpPr txBox="1"/>
          <p:nvPr/>
        </p:nvSpPr>
        <p:spPr>
          <a:xfrm>
            <a:off x="224072" y="8615764"/>
            <a:ext cx="4285048" cy="253916"/>
          </a:xfrm>
          <a:prstGeom prst="rect">
            <a:avLst/>
          </a:prstGeom>
          <a:noFill/>
        </p:spPr>
        <p:txBody>
          <a:bodyPr wrap="square" rtlCol="0">
            <a:spAutoFit/>
          </a:bodyPr>
          <a:lstStyle/>
          <a:p>
            <a:pPr>
              <a:spcBef>
                <a:spcPts val="400"/>
              </a:spcBef>
            </a:pP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）オンラインブースによる交流</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（企業のみ）</a:t>
            </a: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 name="図 14" descr="グラフィカル ユーザー インターフェイス, アプリケーション&#10;&#10;自動的に生成された説明">
            <a:extLst>
              <a:ext uri="{FF2B5EF4-FFF2-40B4-BE49-F238E27FC236}">
                <a16:creationId xmlns:a16="http://schemas.microsoft.com/office/drawing/2014/main" id="{90EEF588-7E9C-4AC2-B533-A847847CFD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645" y="1243021"/>
            <a:ext cx="2601814" cy="2778378"/>
          </a:xfrm>
          <a:prstGeom prst="rect">
            <a:avLst/>
          </a:prstGeom>
          <a:ln>
            <a:noFill/>
          </a:ln>
        </p:spPr>
      </p:pic>
      <p:sp>
        <p:nvSpPr>
          <p:cNvPr id="11" name="正方形/長方形 10">
            <a:extLst>
              <a:ext uri="{FF2B5EF4-FFF2-40B4-BE49-F238E27FC236}">
                <a16:creationId xmlns:a16="http://schemas.microsoft.com/office/drawing/2014/main" id="{23C729D6-768A-4447-8FBA-29DD6439AA93}"/>
              </a:ext>
            </a:extLst>
          </p:cNvPr>
          <p:cNvSpPr/>
          <p:nvPr/>
        </p:nvSpPr>
        <p:spPr>
          <a:xfrm>
            <a:off x="570564" y="767435"/>
            <a:ext cx="2696511" cy="466794"/>
          </a:xfrm>
          <a:prstGeom prst="rect">
            <a:avLst/>
          </a:prstGeom>
          <a:noFill/>
          <a:ln>
            <a:noFill/>
          </a:ln>
        </p:spPr>
        <p:txBody>
          <a:bodyPr wrap="square" rtlCol="0">
            <a:spAutoFit/>
          </a:bodyPr>
          <a:lstStyle/>
          <a:p>
            <a:pPr>
              <a:spcBef>
                <a:spcPts val="400"/>
              </a:spcBef>
            </a:pPr>
            <a:r>
              <a:rPr lang="ja-JP" altLang="en-US" sz="1050" dirty="0">
                <a:latin typeface="Meiryo UI" panose="020B0604030504040204" pitchFamily="50" charset="-128"/>
                <a:ea typeface="Meiryo UI" panose="020B0604030504040204" pitchFamily="50" charset="-128"/>
              </a:rPr>
              <a:t>１）技術展示会 入口</a:t>
            </a:r>
            <a:endParaRPr lang="en-US" altLang="ja-JP" sz="1050" dirty="0">
              <a:latin typeface="Meiryo UI" panose="020B0604030504040204" pitchFamily="50" charset="-128"/>
              <a:ea typeface="Meiryo UI" panose="020B0604030504040204" pitchFamily="50" charset="-128"/>
            </a:endParaRPr>
          </a:p>
          <a:p>
            <a:pPr>
              <a:spcBef>
                <a:spcPts val="400"/>
              </a:spcBef>
            </a:pPr>
            <a:r>
              <a:rPr lang="ja-JP" altLang="en-US" sz="1050" dirty="0">
                <a:latin typeface="Meiryo UI" panose="020B0604030504040204" pitchFamily="50" charset="-128"/>
                <a:ea typeface="Meiryo UI" panose="020B0604030504040204" pitchFamily="50" charset="-128"/>
              </a:rPr>
              <a:t>　大会ホームページのトップにリンクを配置します。</a:t>
            </a:r>
          </a:p>
        </p:txBody>
      </p:sp>
      <p:sp>
        <p:nvSpPr>
          <p:cNvPr id="20" name="object 3">
            <a:extLst>
              <a:ext uri="{FF2B5EF4-FFF2-40B4-BE49-F238E27FC236}">
                <a16:creationId xmlns:a16="http://schemas.microsoft.com/office/drawing/2014/main" id="{857E5377-7660-48FD-A4AD-5AAB5A9380C3}"/>
              </a:ext>
            </a:extLst>
          </p:cNvPr>
          <p:cNvSpPr txBox="1"/>
          <p:nvPr/>
        </p:nvSpPr>
        <p:spPr>
          <a:xfrm>
            <a:off x="570563" y="4337815"/>
            <a:ext cx="2651686" cy="679673"/>
          </a:xfrm>
          <a:prstGeom prst="rect">
            <a:avLst/>
          </a:prstGeom>
          <a:noFill/>
          <a:ln>
            <a:noFill/>
          </a:ln>
        </p:spPr>
        <p:txBody>
          <a:bodyPr wrap="square"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r>
              <a:rPr dirty="0">
                <a:solidFill>
                  <a:schemeClr val="tx1"/>
                </a:solidFill>
              </a:rPr>
              <a:t>2</a:t>
            </a:r>
            <a:r>
              <a:rPr lang="ja-JP" altLang="en-US" dirty="0">
                <a:solidFill>
                  <a:schemeClr val="tx1"/>
                </a:solidFill>
              </a:rPr>
              <a:t>）技術</a:t>
            </a:r>
            <a:r>
              <a:rPr dirty="0" err="1">
                <a:solidFill>
                  <a:schemeClr val="tx1"/>
                </a:solidFill>
              </a:rPr>
              <a:t>展示会トップページ</a:t>
            </a:r>
            <a:endParaRPr dirty="0">
              <a:solidFill>
                <a:schemeClr val="tx1"/>
              </a:solidFill>
            </a:endParaRPr>
          </a:p>
          <a:p>
            <a:r>
              <a:rPr lang="ja-JP" altLang="en-US" dirty="0">
                <a:solidFill>
                  <a:schemeClr val="tx1"/>
                </a:solidFill>
              </a:rPr>
              <a:t>　</a:t>
            </a:r>
            <a:r>
              <a:rPr dirty="0">
                <a:solidFill>
                  <a:schemeClr val="tx1"/>
                </a:solidFill>
              </a:rPr>
              <a:t>各</a:t>
            </a:r>
            <a:r>
              <a:rPr lang="ja-JP" altLang="en-US" dirty="0">
                <a:solidFill>
                  <a:schemeClr val="tx1"/>
                </a:solidFill>
              </a:rPr>
              <a:t>紹介</a:t>
            </a:r>
            <a:r>
              <a:rPr dirty="0" err="1">
                <a:solidFill>
                  <a:schemeClr val="tx1"/>
                </a:solidFill>
              </a:rPr>
              <a:t>ページへの</a:t>
            </a:r>
            <a:r>
              <a:rPr lang="ja-JP" altLang="en-US" dirty="0">
                <a:solidFill>
                  <a:schemeClr val="tx1"/>
                </a:solidFill>
              </a:rPr>
              <a:t>リンクを配置します</a:t>
            </a:r>
            <a:endParaRPr lang="en-US" altLang="ja-JP" dirty="0">
              <a:solidFill>
                <a:schemeClr val="tx1"/>
              </a:solidFill>
            </a:endParaRPr>
          </a:p>
          <a:p>
            <a:r>
              <a:rPr lang="ja-JP" altLang="en-US" dirty="0">
                <a:solidFill>
                  <a:schemeClr val="tx1"/>
                </a:solidFill>
              </a:rPr>
              <a:t>　①</a:t>
            </a:r>
            <a:r>
              <a:rPr dirty="0" err="1">
                <a:solidFill>
                  <a:schemeClr val="tx1"/>
                </a:solidFill>
              </a:rPr>
              <a:t>バナ</a:t>
            </a:r>
            <a:r>
              <a:rPr dirty="0">
                <a:solidFill>
                  <a:schemeClr val="tx1"/>
                </a:solidFill>
              </a:rPr>
              <a:t>ー</a:t>
            </a:r>
            <a:r>
              <a:rPr lang="ja-JP" altLang="en-US" dirty="0">
                <a:solidFill>
                  <a:schemeClr val="tx1"/>
                </a:solidFill>
              </a:rPr>
              <a:t>　②</a:t>
            </a:r>
            <a:r>
              <a:rPr dirty="0" err="1">
                <a:solidFill>
                  <a:schemeClr val="tx1"/>
                </a:solidFill>
              </a:rPr>
              <a:t>概要</a:t>
            </a:r>
            <a:endParaRPr dirty="0">
              <a:solidFill>
                <a:schemeClr val="tx1"/>
              </a:solidFill>
            </a:endParaRPr>
          </a:p>
        </p:txBody>
      </p:sp>
      <p:sp>
        <p:nvSpPr>
          <p:cNvPr id="21" name="object 3">
            <a:extLst>
              <a:ext uri="{FF2B5EF4-FFF2-40B4-BE49-F238E27FC236}">
                <a16:creationId xmlns:a16="http://schemas.microsoft.com/office/drawing/2014/main" id="{739DD6CF-3477-4447-B551-330013252BF3}"/>
              </a:ext>
            </a:extLst>
          </p:cNvPr>
          <p:cNvSpPr txBox="1"/>
          <p:nvPr/>
        </p:nvSpPr>
        <p:spPr>
          <a:xfrm>
            <a:off x="3457995" y="758643"/>
            <a:ext cx="3292501" cy="1531188"/>
          </a:xfrm>
          <a:prstGeom prst="rect">
            <a:avLst/>
          </a:prstGeom>
          <a:noFill/>
          <a:ln>
            <a:noFill/>
          </a:ln>
        </p:spPr>
        <p:txBody>
          <a:bodyPr wrap="square"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r>
              <a:rPr lang="en-US" altLang="ja-JP" dirty="0">
                <a:solidFill>
                  <a:schemeClr val="tx1"/>
                </a:solidFill>
              </a:rPr>
              <a:t>3</a:t>
            </a:r>
            <a:r>
              <a:rPr lang="ja-JP" altLang="en-US" dirty="0">
                <a:solidFill>
                  <a:schemeClr val="tx1"/>
                </a:solidFill>
              </a:rPr>
              <a:t>）各企業・大学ごとの紹介ページ</a:t>
            </a:r>
            <a:endParaRPr dirty="0">
              <a:solidFill>
                <a:schemeClr val="tx1"/>
              </a:solidFill>
            </a:endParaRPr>
          </a:p>
          <a:p>
            <a:r>
              <a:rPr lang="ja-JP" altLang="en-US" dirty="0">
                <a:solidFill>
                  <a:schemeClr val="tx1"/>
                </a:solidFill>
              </a:rPr>
              <a:t>・概要の紹介・</a:t>
            </a:r>
            <a:r>
              <a:rPr lang="en-US" altLang="ja-JP" dirty="0">
                <a:solidFill>
                  <a:schemeClr val="tx1"/>
                </a:solidFill>
              </a:rPr>
              <a:t>PR</a:t>
            </a:r>
            <a:endParaRPr lang="ja-JP" altLang="en-US" dirty="0">
              <a:solidFill>
                <a:schemeClr val="tx1"/>
              </a:solidFill>
            </a:endParaRPr>
          </a:p>
          <a:p>
            <a:r>
              <a:rPr lang="ja-JP" altLang="en-US" dirty="0">
                <a:solidFill>
                  <a:schemeClr val="tx1"/>
                </a:solidFill>
              </a:rPr>
              <a:t>　企業・大学</a:t>
            </a:r>
            <a:r>
              <a:rPr lang="en-US" altLang="ja-JP" dirty="0">
                <a:solidFill>
                  <a:schemeClr val="tx1"/>
                </a:solidFill>
              </a:rPr>
              <a:t>(</a:t>
            </a:r>
            <a:r>
              <a:rPr lang="ja-JP" altLang="en-US" dirty="0">
                <a:solidFill>
                  <a:schemeClr val="tx1"/>
                </a:solidFill>
              </a:rPr>
              <a:t>研究室</a:t>
            </a:r>
            <a:r>
              <a:rPr lang="en-US" altLang="ja-JP" dirty="0">
                <a:solidFill>
                  <a:schemeClr val="tx1"/>
                </a:solidFill>
              </a:rPr>
              <a:t>)</a:t>
            </a:r>
            <a:r>
              <a:rPr lang="ja-JP" altLang="en-US" dirty="0">
                <a:solidFill>
                  <a:schemeClr val="tx1"/>
                </a:solidFill>
              </a:rPr>
              <a:t>の紹介、展示概要などを掲載します。</a:t>
            </a:r>
          </a:p>
          <a:p>
            <a:r>
              <a:rPr lang="ja-JP" altLang="en-US" dirty="0">
                <a:solidFill>
                  <a:schemeClr val="tx1"/>
                </a:solidFill>
              </a:rPr>
              <a:t>　　③概要コメント　　④概要画像・動画</a:t>
            </a:r>
          </a:p>
          <a:p>
            <a:r>
              <a:rPr lang="ja-JP" altLang="en-US" dirty="0">
                <a:solidFill>
                  <a:schemeClr val="tx1"/>
                </a:solidFill>
              </a:rPr>
              <a:t>・各技術の紹介・</a:t>
            </a:r>
            <a:r>
              <a:rPr lang="en-US" altLang="ja-JP" dirty="0">
                <a:solidFill>
                  <a:schemeClr val="tx1"/>
                </a:solidFill>
              </a:rPr>
              <a:t>PR</a:t>
            </a:r>
            <a:endParaRPr lang="ja-JP" altLang="en-US" dirty="0">
              <a:solidFill>
                <a:schemeClr val="tx1"/>
              </a:solidFill>
            </a:endParaRPr>
          </a:p>
          <a:p>
            <a:r>
              <a:rPr lang="ja-JP" altLang="en-US" dirty="0">
                <a:solidFill>
                  <a:schemeClr val="tx1"/>
                </a:solidFill>
              </a:rPr>
              <a:t>　各製品、事業・研究分野などを</a:t>
            </a:r>
            <a:r>
              <a:rPr lang="en-US" altLang="ja-JP" dirty="0">
                <a:solidFill>
                  <a:schemeClr val="tx1"/>
                </a:solidFill>
              </a:rPr>
              <a:t>3</a:t>
            </a:r>
            <a:r>
              <a:rPr lang="ja-JP" altLang="en-US" dirty="0">
                <a:solidFill>
                  <a:schemeClr val="tx1"/>
                </a:solidFill>
              </a:rPr>
              <a:t>～</a:t>
            </a:r>
            <a:r>
              <a:rPr lang="en-US" altLang="ja-JP" dirty="0">
                <a:solidFill>
                  <a:schemeClr val="tx1"/>
                </a:solidFill>
              </a:rPr>
              <a:t>5</a:t>
            </a:r>
            <a:r>
              <a:rPr lang="ja-JP" altLang="en-US" dirty="0">
                <a:solidFill>
                  <a:schemeClr val="tx1"/>
                </a:solidFill>
              </a:rPr>
              <a:t>つ程度掲載します。</a:t>
            </a:r>
          </a:p>
          <a:p>
            <a:r>
              <a:rPr lang="ja-JP" altLang="en-US" dirty="0">
                <a:solidFill>
                  <a:schemeClr val="tx1"/>
                </a:solidFill>
              </a:rPr>
              <a:t>　　⑤各技術コメント　⑥各技術画像　⑦各技術</a:t>
            </a:r>
            <a:r>
              <a:rPr lang="en-US" altLang="ja-JP" dirty="0">
                <a:solidFill>
                  <a:schemeClr val="tx1"/>
                </a:solidFill>
              </a:rPr>
              <a:t>PDF</a:t>
            </a:r>
          </a:p>
        </p:txBody>
      </p:sp>
      <p:grpSp>
        <p:nvGrpSpPr>
          <p:cNvPr id="46" name="グループ化 45">
            <a:extLst>
              <a:ext uri="{FF2B5EF4-FFF2-40B4-BE49-F238E27FC236}">
                <a16:creationId xmlns:a16="http://schemas.microsoft.com/office/drawing/2014/main" id="{9F1AE6DF-36E4-4913-A974-94508A63FFA7}"/>
              </a:ext>
            </a:extLst>
          </p:cNvPr>
          <p:cNvGrpSpPr/>
          <p:nvPr/>
        </p:nvGrpSpPr>
        <p:grpSpPr>
          <a:xfrm>
            <a:off x="612645" y="5028437"/>
            <a:ext cx="2609604" cy="2283539"/>
            <a:chOff x="612645" y="5251508"/>
            <a:chExt cx="2609604" cy="2283539"/>
          </a:xfrm>
        </p:grpSpPr>
        <p:pic>
          <p:nvPicPr>
            <p:cNvPr id="5" name="図 4">
              <a:extLst>
                <a:ext uri="{FF2B5EF4-FFF2-40B4-BE49-F238E27FC236}">
                  <a16:creationId xmlns:a16="http://schemas.microsoft.com/office/drawing/2014/main" id="{916C627D-CD98-4484-A0FB-197E0EE7C795}"/>
                </a:ext>
              </a:extLst>
            </p:cNvPr>
            <p:cNvPicPr>
              <a:picLocks noChangeAspect="1"/>
            </p:cNvPicPr>
            <p:nvPr/>
          </p:nvPicPr>
          <p:blipFill>
            <a:blip r:embed="rId3"/>
            <a:stretch>
              <a:fillRect/>
            </a:stretch>
          </p:blipFill>
          <p:spPr>
            <a:xfrm>
              <a:off x="612645" y="5251508"/>
              <a:ext cx="2609604" cy="2283539"/>
            </a:xfrm>
            <a:prstGeom prst="rect">
              <a:avLst/>
            </a:prstGeom>
            <a:ln>
              <a:noFill/>
            </a:ln>
          </p:spPr>
        </p:pic>
        <p:sp>
          <p:nvSpPr>
            <p:cNvPr id="23" name="テキスト ボックス 22">
              <a:extLst>
                <a:ext uri="{FF2B5EF4-FFF2-40B4-BE49-F238E27FC236}">
                  <a16:creationId xmlns:a16="http://schemas.microsoft.com/office/drawing/2014/main" id="{D7C22A26-002F-4169-BFEE-329B5DC51940}"/>
                </a:ext>
              </a:extLst>
            </p:cNvPr>
            <p:cNvSpPr txBox="1"/>
            <p:nvPr/>
          </p:nvSpPr>
          <p:spPr>
            <a:xfrm>
              <a:off x="781373" y="5910810"/>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4" name="テキスト ボックス 23">
              <a:extLst>
                <a:ext uri="{FF2B5EF4-FFF2-40B4-BE49-F238E27FC236}">
                  <a16:creationId xmlns:a16="http://schemas.microsoft.com/office/drawing/2014/main" id="{A95F0A6B-3F69-45DD-A2E0-872F84461DEC}"/>
                </a:ext>
              </a:extLst>
            </p:cNvPr>
            <p:cNvSpPr txBox="1"/>
            <p:nvPr/>
          </p:nvSpPr>
          <p:spPr>
            <a:xfrm>
              <a:off x="1578677" y="5910810"/>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5" name="テキスト ボックス 24">
              <a:extLst>
                <a:ext uri="{FF2B5EF4-FFF2-40B4-BE49-F238E27FC236}">
                  <a16:creationId xmlns:a16="http://schemas.microsoft.com/office/drawing/2014/main" id="{30706541-DF5B-40DC-9541-89554CBFEC2B}"/>
                </a:ext>
              </a:extLst>
            </p:cNvPr>
            <p:cNvSpPr txBox="1"/>
            <p:nvPr/>
          </p:nvSpPr>
          <p:spPr>
            <a:xfrm>
              <a:off x="2398129" y="5910810"/>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6" name="テキスト ボックス 25">
              <a:extLst>
                <a:ext uri="{FF2B5EF4-FFF2-40B4-BE49-F238E27FC236}">
                  <a16:creationId xmlns:a16="http://schemas.microsoft.com/office/drawing/2014/main" id="{1BFDFBDA-4F8D-4373-8EE3-F33CEF2A86E5}"/>
                </a:ext>
              </a:extLst>
            </p:cNvPr>
            <p:cNvSpPr txBox="1"/>
            <p:nvPr/>
          </p:nvSpPr>
          <p:spPr>
            <a:xfrm>
              <a:off x="781373" y="6809698"/>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7" name="テキスト ボックス 26">
              <a:extLst>
                <a:ext uri="{FF2B5EF4-FFF2-40B4-BE49-F238E27FC236}">
                  <a16:creationId xmlns:a16="http://schemas.microsoft.com/office/drawing/2014/main" id="{08785C10-EDD2-4545-A158-824253D1D25B}"/>
                </a:ext>
              </a:extLst>
            </p:cNvPr>
            <p:cNvSpPr txBox="1"/>
            <p:nvPr/>
          </p:nvSpPr>
          <p:spPr>
            <a:xfrm>
              <a:off x="1578677" y="6809698"/>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8" name="テキスト ボックス 27">
              <a:extLst>
                <a:ext uri="{FF2B5EF4-FFF2-40B4-BE49-F238E27FC236}">
                  <a16:creationId xmlns:a16="http://schemas.microsoft.com/office/drawing/2014/main" id="{1B39741C-DA40-41EC-AAB9-A1A1E27E1FE6}"/>
                </a:ext>
              </a:extLst>
            </p:cNvPr>
            <p:cNvSpPr txBox="1"/>
            <p:nvPr/>
          </p:nvSpPr>
          <p:spPr>
            <a:xfrm>
              <a:off x="2398129" y="6809698"/>
              <a:ext cx="648072" cy="161583"/>
            </a:xfrm>
            <a:prstGeom prst="rect">
              <a:avLst/>
            </a:prstGeom>
            <a:solidFill>
              <a:srgbClr val="CF672B"/>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①バナー</a:t>
              </a:r>
            </a:p>
          </p:txBody>
        </p:sp>
        <p:sp>
          <p:nvSpPr>
            <p:cNvPr id="29" name="テキスト ボックス 28">
              <a:extLst>
                <a:ext uri="{FF2B5EF4-FFF2-40B4-BE49-F238E27FC236}">
                  <a16:creationId xmlns:a16="http://schemas.microsoft.com/office/drawing/2014/main" id="{7A928A7F-856E-468B-917F-9F768A1DE977}"/>
                </a:ext>
              </a:extLst>
            </p:cNvPr>
            <p:cNvSpPr txBox="1"/>
            <p:nvPr/>
          </p:nvSpPr>
          <p:spPr>
            <a:xfrm>
              <a:off x="781373" y="6393212"/>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grpSp>
      <p:grpSp>
        <p:nvGrpSpPr>
          <p:cNvPr id="45" name="グループ化 44">
            <a:extLst>
              <a:ext uri="{FF2B5EF4-FFF2-40B4-BE49-F238E27FC236}">
                <a16:creationId xmlns:a16="http://schemas.microsoft.com/office/drawing/2014/main" id="{7B52F852-40FB-40FC-AA8A-F3BF0AC8A45F}"/>
              </a:ext>
            </a:extLst>
          </p:cNvPr>
          <p:cNvGrpSpPr/>
          <p:nvPr/>
        </p:nvGrpSpPr>
        <p:grpSpPr>
          <a:xfrm>
            <a:off x="3526015" y="2289831"/>
            <a:ext cx="3224481" cy="5283304"/>
            <a:chOff x="3526015" y="2934156"/>
            <a:chExt cx="3224481" cy="5283304"/>
          </a:xfrm>
        </p:grpSpPr>
        <p:pic>
          <p:nvPicPr>
            <p:cNvPr id="4" name="図 3">
              <a:extLst>
                <a:ext uri="{FF2B5EF4-FFF2-40B4-BE49-F238E27FC236}">
                  <a16:creationId xmlns:a16="http://schemas.microsoft.com/office/drawing/2014/main" id="{05560546-CADF-4E4B-AFD4-4DD78E627914}"/>
                </a:ext>
              </a:extLst>
            </p:cNvPr>
            <p:cNvPicPr>
              <a:picLocks noChangeAspect="1"/>
            </p:cNvPicPr>
            <p:nvPr/>
          </p:nvPicPr>
          <p:blipFill>
            <a:blip r:embed="rId4"/>
            <a:stretch>
              <a:fillRect/>
            </a:stretch>
          </p:blipFill>
          <p:spPr>
            <a:xfrm>
              <a:off x="3526015" y="2934156"/>
              <a:ext cx="3224481" cy="5283304"/>
            </a:xfrm>
            <a:prstGeom prst="rect">
              <a:avLst/>
            </a:prstGeom>
            <a:ln>
              <a:noFill/>
            </a:ln>
          </p:spPr>
        </p:pic>
        <p:sp>
          <p:nvSpPr>
            <p:cNvPr id="30" name="テキスト ボックス 29">
              <a:extLst>
                <a:ext uri="{FF2B5EF4-FFF2-40B4-BE49-F238E27FC236}">
                  <a16:creationId xmlns:a16="http://schemas.microsoft.com/office/drawing/2014/main" id="{8A4B09AB-5CDA-47FE-BC6C-0634FC2953AB}"/>
                </a:ext>
              </a:extLst>
            </p:cNvPr>
            <p:cNvSpPr txBox="1"/>
            <p:nvPr/>
          </p:nvSpPr>
          <p:spPr>
            <a:xfrm>
              <a:off x="4293096" y="3804187"/>
              <a:ext cx="1224136" cy="161583"/>
            </a:xfrm>
            <a:prstGeom prst="rect">
              <a:avLst/>
            </a:prstGeom>
            <a:solidFill>
              <a:schemeClr val="bg1"/>
            </a:solidFill>
            <a:ln>
              <a:noFill/>
            </a:ln>
          </p:spPr>
          <p:txBody>
            <a:bodyPr wrap="none" lIns="0" tIns="0" rIns="0" bIns="0" rtlCol="0">
              <a:no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③概要コメント　</a:t>
              </a:r>
            </a:p>
          </p:txBody>
        </p:sp>
        <p:sp>
          <p:nvSpPr>
            <p:cNvPr id="31" name="テキスト ボックス 30">
              <a:extLst>
                <a:ext uri="{FF2B5EF4-FFF2-40B4-BE49-F238E27FC236}">
                  <a16:creationId xmlns:a16="http://schemas.microsoft.com/office/drawing/2014/main" id="{335A2829-70FB-4E95-A058-26E6D2EF48FF}"/>
                </a:ext>
              </a:extLst>
            </p:cNvPr>
            <p:cNvSpPr txBox="1"/>
            <p:nvPr/>
          </p:nvSpPr>
          <p:spPr>
            <a:xfrm>
              <a:off x="4293096" y="4704710"/>
              <a:ext cx="1224136" cy="161583"/>
            </a:xfrm>
            <a:prstGeom prst="rect">
              <a:avLst/>
            </a:prstGeom>
            <a:solidFill>
              <a:schemeClr val="bg1"/>
            </a:solidFill>
            <a:ln>
              <a:noFill/>
            </a:ln>
          </p:spPr>
          <p:txBody>
            <a:bodyPr wrap="none" lIns="0" tIns="0" rIns="0" bIns="0" rtlCol="0">
              <a:no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④概要画像・動画</a:t>
              </a:r>
            </a:p>
          </p:txBody>
        </p:sp>
        <p:sp>
          <p:nvSpPr>
            <p:cNvPr id="32" name="テキスト ボックス 31">
              <a:extLst>
                <a:ext uri="{FF2B5EF4-FFF2-40B4-BE49-F238E27FC236}">
                  <a16:creationId xmlns:a16="http://schemas.microsoft.com/office/drawing/2014/main" id="{660F46F2-1D94-4DCB-8946-A4FBA2CC915C}"/>
                </a:ext>
              </a:extLst>
            </p:cNvPr>
            <p:cNvSpPr txBox="1"/>
            <p:nvPr/>
          </p:nvSpPr>
          <p:spPr>
            <a:xfrm>
              <a:off x="6055518" y="4613043"/>
              <a:ext cx="613842" cy="479210"/>
            </a:xfrm>
            <a:prstGeom prst="rect">
              <a:avLst/>
            </a:prstGeom>
            <a:solidFill>
              <a:schemeClr val="bg1"/>
            </a:solidFill>
            <a:ln>
              <a:noFill/>
            </a:ln>
          </p:spPr>
          <p:txBody>
            <a:bodyPr wrap="none" lIns="0" tIns="0" rIns="0" bIns="0" rtlCol="0">
              <a:no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endParaRPr lang="ja-JP" altLang="en-US" dirty="0">
                <a:solidFill>
                  <a:schemeClr val="tx1"/>
                </a:solidFill>
              </a:endParaRPr>
            </a:p>
          </p:txBody>
        </p:sp>
        <p:pic>
          <p:nvPicPr>
            <p:cNvPr id="33" name="図 32">
              <a:extLst>
                <a:ext uri="{FF2B5EF4-FFF2-40B4-BE49-F238E27FC236}">
                  <a16:creationId xmlns:a16="http://schemas.microsoft.com/office/drawing/2014/main" id="{B73A2AD6-C2EE-4D18-BA50-428573939957}"/>
                </a:ext>
              </a:extLst>
            </p:cNvPr>
            <p:cNvPicPr>
              <a:picLocks noChangeAspect="1"/>
            </p:cNvPicPr>
            <p:nvPr/>
          </p:nvPicPr>
          <p:blipFill>
            <a:blip r:embed="rId5"/>
            <a:stretch>
              <a:fillRect/>
            </a:stretch>
          </p:blipFill>
          <p:spPr>
            <a:xfrm>
              <a:off x="5724996" y="4736976"/>
              <a:ext cx="334962" cy="171450"/>
            </a:xfrm>
            <a:prstGeom prst="rect">
              <a:avLst/>
            </a:prstGeom>
            <a:ln>
              <a:noFill/>
            </a:ln>
          </p:spPr>
        </p:pic>
        <p:sp>
          <p:nvSpPr>
            <p:cNvPr id="34" name="テキスト ボックス 33">
              <a:extLst>
                <a:ext uri="{FF2B5EF4-FFF2-40B4-BE49-F238E27FC236}">
                  <a16:creationId xmlns:a16="http://schemas.microsoft.com/office/drawing/2014/main" id="{CE28755D-1F6A-4A92-89F9-DCCF9B27AAC3}"/>
                </a:ext>
              </a:extLst>
            </p:cNvPr>
            <p:cNvSpPr txBox="1"/>
            <p:nvPr/>
          </p:nvSpPr>
          <p:spPr>
            <a:xfrm>
              <a:off x="3965233" y="5932924"/>
              <a:ext cx="920124" cy="161583"/>
            </a:xfrm>
            <a:prstGeom prst="rect">
              <a:avLst/>
            </a:prstGeom>
            <a:solidFill>
              <a:schemeClr val="bg1"/>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⑤各技術コメント</a:t>
              </a:r>
            </a:p>
          </p:txBody>
        </p:sp>
        <p:sp>
          <p:nvSpPr>
            <p:cNvPr id="35" name="テキスト ボックス 34">
              <a:extLst>
                <a:ext uri="{FF2B5EF4-FFF2-40B4-BE49-F238E27FC236}">
                  <a16:creationId xmlns:a16="http://schemas.microsoft.com/office/drawing/2014/main" id="{A3E4E9B0-499F-432D-BFA1-80C9AB732BE1}"/>
                </a:ext>
              </a:extLst>
            </p:cNvPr>
            <p:cNvSpPr txBox="1"/>
            <p:nvPr/>
          </p:nvSpPr>
          <p:spPr>
            <a:xfrm>
              <a:off x="4311122" y="6332260"/>
              <a:ext cx="796692" cy="161583"/>
            </a:xfrm>
            <a:prstGeom prst="rect">
              <a:avLst/>
            </a:prstGeom>
            <a:solidFill>
              <a:schemeClr val="bg1"/>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⑦各技術</a:t>
              </a:r>
              <a:r>
                <a:rPr lang="en-US" altLang="ja-JP" dirty="0">
                  <a:solidFill>
                    <a:schemeClr val="tx1"/>
                  </a:solidFill>
                </a:rPr>
                <a:t>PDF</a:t>
              </a:r>
              <a:endParaRPr lang="ja-JP" altLang="en-US" dirty="0">
                <a:solidFill>
                  <a:schemeClr val="tx1"/>
                </a:solidFill>
              </a:endParaRPr>
            </a:p>
          </p:txBody>
        </p:sp>
        <p:sp>
          <p:nvSpPr>
            <p:cNvPr id="36" name="テキスト ボックス 35">
              <a:extLst>
                <a:ext uri="{FF2B5EF4-FFF2-40B4-BE49-F238E27FC236}">
                  <a16:creationId xmlns:a16="http://schemas.microsoft.com/office/drawing/2014/main" id="{2709CD13-4C7A-4545-BBE1-44EF8CBA2E8E}"/>
                </a:ext>
              </a:extLst>
            </p:cNvPr>
            <p:cNvSpPr txBox="1"/>
            <p:nvPr/>
          </p:nvSpPr>
          <p:spPr>
            <a:xfrm>
              <a:off x="5093468" y="5830018"/>
              <a:ext cx="807913" cy="161583"/>
            </a:xfrm>
            <a:prstGeom prst="rect">
              <a:avLst/>
            </a:prstGeom>
            <a:solidFill>
              <a:srgbClr val="509DCE"/>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⑥各技術画像</a:t>
              </a:r>
            </a:p>
          </p:txBody>
        </p:sp>
        <p:sp>
          <p:nvSpPr>
            <p:cNvPr id="37" name="テキスト ボックス 36">
              <a:extLst>
                <a:ext uri="{FF2B5EF4-FFF2-40B4-BE49-F238E27FC236}">
                  <a16:creationId xmlns:a16="http://schemas.microsoft.com/office/drawing/2014/main" id="{9955476B-D363-4C41-BEB0-ED621E40C3C8}"/>
                </a:ext>
              </a:extLst>
            </p:cNvPr>
            <p:cNvSpPr txBox="1"/>
            <p:nvPr/>
          </p:nvSpPr>
          <p:spPr>
            <a:xfrm>
              <a:off x="3965233" y="6726743"/>
              <a:ext cx="920124" cy="161583"/>
            </a:xfrm>
            <a:prstGeom prst="rect">
              <a:avLst/>
            </a:prstGeom>
            <a:solidFill>
              <a:schemeClr val="bg1"/>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⑤各技術コメント</a:t>
              </a:r>
            </a:p>
          </p:txBody>
        </p:sp>
        <p:sp>
          <p:nvSpPr>
            <p:cNvPr id="40" name="テキスト ボックス 39">
              <a:extLst>
                <a:ext uri="{FF2B5EF4-FFF2-40B4-BE49-F238E27FC236}">
                  <a16:creationId xmlns:a16="http://schemas.microsoft.com/office/drawing/2014/main" id="{5C98524F-0D29-4FC7-96AA-B5A32CB13B37}"/>
                </a:ext>
              </a:extLst>
            </p:cNvPr>
            <p:cNvSpPr txBox="1"/>
            <p:nvPr/>
          </p:nvSpPr>
          <p:spPr>
            <a:xfrm>
              <a:off x="5093468" y="6751610"/>
              <a:ext cx="807913" cy="161583"/>
            </a:xfrm>
            <a:prstGeom prst="rect">
              <a:avLst/>
            </a:prstGeom>
            <a:solidFill>
              <a:srgbClr val="509DCE"/>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⑥各技術画像</a:t>
              </a:r>
            </a:p>
          </p:txBody>
        </p:sp>
        <p:sp>
          <p:nvSpPr>
            <p:cNvPr id="41" name="テキスト ボックス 40">
              <a:extLst>
                <a:ext uri="{FF2B5EF4-FFF2-40B4-BE49-F238E27FC236}">
                  <a16:creationId xmlns:a16="http://schemas.microsoft.com/office/drawing/2014/main" id="{034D95E5-B788-49E2-A608-9F4C5C276DF0}"/>
                </a:ext>
              </a:extLst>
            </p:cNvPr>
            <p:cNvSpPr txBox="1"/>
            <p:nvPr/>
          </p:nvSpPr>
          <p:spPr>
            <a:xfrm>
              <a:off x="4311122" y="7072430"/>
              <a:ext cx="796692" cy="161583"/>
            </a:xfrm>
            <a:prstGeom prst="rect">
              <a:avLst/>
            </a:prstGeom>
            <a:solidFill>
              <a:schemeClr val="bg1"/>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⑦各技術</a:t>
              </a:r>
              <a:r>
                <a:rPr lang="en-US" altLang="ja-JP" dirty="0">
                  <a:solidFill>
                    <a:schemeClr val="tx1"/>
                  </a:solidFill>
                </a:rPr>
                <a:t>PDF</a:t>
              </a:r>
              <a:endParaRPr lang="ja-JP" altLang="en-US" dirty="0">
                <a:solidFill>
                  <a:schemeClr val="tx1"/>
                </a:solidFill>
              </a:endParaRPr>
            </a:p>
          </p:txBody>
        </p:sp>
        <p:grpSp>
          <p:nvGrpSpPr>
            <p:cNvPr id="43" name="グループ化 42">
              <a:extLst>
                <a:ext uri="{FF2B5EF4-FFF2-40B4-BE49-F238E27FC236}">
                  <a16:creationId xmlns:a16="http://schemas.microsoft.com/office/drawing/2014/main" id="{B0356290-66FC-4737-89FE-85AEC1BC253B}"/>
                </a:ext>
              </a:extLst>
            </p:cNvPr>
            <p:cNvGrpSpPr/>
            <p:nvPr/>
          </p:nvGrpSpPr>
          <p:grpSpPr>
            <a:xfrm>
              <a:off x="4207669" y="6393212"/>
              <a:ext cx="103453" cy="740170"/>
              <a:chOff x="4207669" y="6393212"/>
              <a:chExt cx="254794" cy="740170"/>
            </a:xfrm>
          </p:grpSpPr>
          <p:cxnSp>
            <p:nvCxnSpPr>
              <p:cNvPr id="39" name="直線コネクタ 38">
                <a:extLst>
                  <a:ext uri="{FF2B5EF4-FFF2-40B4-BE49-F238E27FC236}">
                    <a16:creationId xmlns:a16="http://schemas.microsoft.com/office/drawing/2014/main" id="{1015AF37-881A-44D7-8F8A-4C8F073379AB}"/>
                  </a:ext>
                </a:extLst>
              </p:cNvPr>
              <p:cNvCxnSpPr/>
              <p:nvPr/>
            </p:nvCxnSpPr>
            <p:spPr>
              <a:xfrm>
                <a:off x="4207669" y="6393212"/>
                <a:ext cx="254794"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CD4D0232-6B8C-4FC3-ACB5-32C40930B8E2}"/>
                  </a:ext>
                </a:extLst>
              </p:cNvPr>
              <p:cNvCxnSpPr/>
              <p:nvPr/>
            </p:nvCxnSpPr>
            <p:spPr>
              <a:xfrm>
                <a:off x="4207669" y="7133382"/>
                <a:ext cx="254794" cy="0"/>
              </a:xfrm>
              <a:prstGeom prst="line">
                <a:avLst/>
              </a:prstGeom>
              <a:ln>
                <a:no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a:extLst>
                <a:ext uri="{FF2B5EF4-FFF2-40B4-BE49-F238E27FC236}">
                  <a16:creationId xmlns:a16="http://schemas.microsoft.com/office/drawing/2014/main" id="{6C13EF60-CC90-4965-A7AB-611ECBF5B0F7}"/>
                </a:ext>
              </a:extLst>
            </p:cNvPr>
            <p:cNvSpPr txBox="1"/>
            <p:nvPr/>
          </p:nvSpPr>
          <p:spPr>
            <a:xfrm>
              <a:off x="4850892" y="7637513"/>
              <a:ext cx="876843" cy="161583"/>
            </a:xfrm>
            <a:prstGeom prst="rect">
              <a:avLst/>
            </a:prstGeom>
            <a:solidFill>
              <a:schemeClr val="bg1"/>
            </a:solidFill>
            <a:ln>
              <a:noFill/>
            </a:ln>
          </p:spPr>
          <p:txBody>
            <a:bodyPr wrap="non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⑧問い合わせ先</a:t>
              </a:r>
            </a:p>
          </p:txBody>
        </p:sp>
      </p:grpSp>
      <p:sp>
        <p:nvSpPr>
          <p:cNvPr id="47" name="正方形/長方形 46">
            <a:extLst>
              <a:ext uri="{FF2B5EF4-FFF2-40B4-BE49-F238E27FC236}">
                <a16:creationId xmlns:a16="http://schemas.microsoft.com/office/drawing/2014/main" id="{AF1BB957-ED00-410D-8933-B5E6E749E25A}"/>
              </a:ext>
            </a:extLst>
          </p:cNvPr>
          <p:cNvSpPr/>
          <p:nvPr/>
        </p:nvSpPr>
        <p:spPr>
          <a:xfrm>
            <a:off x="570564" y="1000110"/>
            <a:ext cx="2651685" cy="3118982"/>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8" name="正方形/長方形 47">
            <a:extLst>
              <a:ext uri="{FF2B5EF4-FFF2-40B4-BE49-F238E27FC236}">
                <a16:creationId xmlns:a16="http://schemas.microsoft.com/office/drawing/2014/main" id="{5724C073-2BF0-4008-A3DF-6798EE038C17}"/>
              </a:ext>
            </a:extLst>
          </p:cNvPr>
          <p:cNvSpPr/>
          <p:nvPr/>
        </p:nvSpPr>
        <p:spPr>
          <a:xfrm>
            <a:off x="570564" y="4584700"/>
            <a:ext cx="2651685" cy="2876062"/>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49" name="正方形/長方形 48">
            <a:extLst>
              <a:ext uri="{FF2B5EF4-FFF2-40B4-BE49-F238E27FC236}">
                <a16:creationId xmlns:a16="http://schemas.microsoft.com/office/drawing/2014/main" id="{64C6EB1B-237B-4651-9208-DE1EC1406316}"/>
              </a:ext>
            </a:extLst>
          </p:cNvPr>
          <p:cNvSpPr/>
          <p:nvPr/>
        </p:nvSpPr>
        <p:spPr>
          <a:xfrm>
            <a:off x="3457994" y="1007871"/>
            <a:ext cx="3292502" cy="6452891"/>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1" name="正方形/長方形 50">
            <a:extLst>
              <a:ext uri="{FF2B5EF4-FFF2-40B4-BE49-F238E27FC236}">
                <a16:creationId xmlns:a16="http://schemas.microsoft.com/office/drawing/2014/main" id="{E391AD39-8BB4-443A-94CC-4BEA5CF1E4A4}"/>
              </a:ext>
            </a:extLst>
          </p:cNvPr>
          <p:cNvSpPr/>
          <p:nvPr/>
        </p:nvSpPr>
        <p:spPr>
          <a:xfrm>
            <a:off x="570563" y="7858265"/>
            <a:ext cx="5807085" cy="679673"/>
          </a:xfrm>
          <a:prstGeom prst="rect">
            <a:avLst/>
          </a:prstGeom>
          <a:noFill/>
          <a:ln>
            <a:noFill/>
          </a:ln>
        </p:spPr>
        <p:txBody>
          <a:bodyPr wrap="square" rtlCol="0">
            <a:spAutoFit/>
          </a:bodyPr>
          <a:lstStyle/>
          <a:p>
            <a:pPr>
              <a:spcBef>
                <a:spcPts val="400"/>
              </a:spcBef>
            </a:pPr>
            <a:r>
              <a:rPr lang="ja-JP" altLang="en-US" sz="1050" dirty="0">
                <a:latin typeface="メイリオ" panose="020B0604030504040204" pitchFamily="50" charset="-128"/>
                <a:ea typeface="メイリオ" panose="020B0604030504040204" pitchFamily="50" charset="-128"/>
              </a:rPr>
              <a:t>各企業のご担当者から出展内容についてプレゼンテーションしていだたきます。</a:t>
            </a:r>
            <a:endParaRPr lang="en-US" altLang="ja-JP" sz="1050" dirty="0">
              <a:latin typeface="メイリオ" panose="020B0604030504040204" pitchFamily="50" charset="-128"/>
              <a:ea typeface="メイリオ" panose="020B0604030504040204" pitchFamily="50" charset="-128"/>
            </a:endParaRPr>
          </a:p>
          <a:p>
            <a:pPr>
              <a:spcBef>
                <a:spcPts val="400"/>
              </a:spcBef>
            </a:pP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ミーティングにて、スライドなどを使って</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社</a:t>
            </a:r>
            <a:r>
              <a:rPr lang="en-US" altLang="ja-JP" sz="1050" dirty="0">
                <a:latin typeface="メイリオ" panose="020B0604030504040204" pitchFamily="50" charset="-128"/>
                <a:ea typeface="メイリオ" panose="020B0604030504040204" pitchFamily="50" charset="-128"/>
              </a:rPr>
              <a:t>6</a:t>
            </a:r>
            <a:r>
              <a:rPr lang="ja-JP" altLang="en-US" sz="1050" dirty="0">
                <a:latin typeface="メイリオ" panose="020B0604030504040204" pitchFamily="50" charset="-128"/>
                <a:ea typeface="メイリオ" panose="020B0604030504040204" pitchFamily="50" charset="-128"/>
              </a:rPr>
              <a:t>分程度を予定しています。</a:t>
            </a:r>
            <a:endParaRPr lang="en-US" altLang="ja-JP" sz="1050" dirty="0">
              <a:latin typeface="メイリオ" panose="020B0604030504040204" pitchFamily="50" charset="-128"/>
              <a:ea typeface="メイリオ" panose="020B0604030504040204" pitchFamily="50" charset="-128"/>
            </a:endParaRPr>
          </a:p>
          <a:p>
            <a:pPr>
              <a:spcBef>
                <a:spcPts val="400"/>
              </a:spcBef>
            </a:pPr>
            <a:r>
              <a:rPr lang="ja-JP" altLang="en-US" sz="1050" dirty="0">
                <a:latin typeface="メイリオ" panose="020B0604030504040204" pitchFamily="50" charset="-128"/>
                <a:ea typeface="メイリオ" panose="020B0604030504040204" pitchFamily="50" charset="-128"/>
              </a:rPr>
              <a:t>日時：</a:t>
            </a:r>
            <a:r>
              <a:rPr lang="en-US" altLang="ja-JP" sz="1050" dirty="0">
                <a:latin typeface="メイリオ" panose="020B0604030504040204" pitchFamily="50" charset="-128"/>
                <a:ea typeface="メイリオ" panose="020B0604030504040204" pitchFamily="50" charset="-128"/>
              </a:rPr>
              <a:t>9/17(</a:t>
            </a:r>
            <a:r>
              <a:rPr lang="ja-JP" altLang="en-US" sz="1050" dirty="0">
                <a:latin typeface="メイリオ" panose="020B0604030504040204" pitchFamily="50" charset="-128"/>
                <a:ea typeface="メイリオ" panose="020B0604030504040204" pitchFamily="50" charset="-128"/>
              </a:rPr>
              <a:t>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12:00-13:00</a:t>
            </a:r>
            <a:endParaRPr lang="ja-JP" altLang="en-US" sz="1050" dirty="0">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65BEBD8F-BD04-4AF5-A6FA-58E3238F4946}"/>
              </a:ext>
            </a:extLst>
          </p:cNvPr>
          <p:cNvSpPr/>
          <p:nvPr/>
        </p:nvSpPr>
        <p:spPr>
          <a:xfrm>
            <a:off x="570563" y="8881590"/>
            <a:ext cx="5807085" cy="679673"/>
          </a:xfrm>
          <a:prstGeom prst="rect">
            <a:avLst/>
          </a:prstGeom>
          <a:noFill/>
          <a:ln>
            <a:noFill/>
          </a:ln>
        </p:spPr>
        <p:txBody>
          <a:bodyPr wrap="square" rtlCol="0">
            <a:spAutoFit/>
          </a:bodyPr>
          <a:lstStyle/>
          <a:p>
            <a:pPr>
              <a:spcBef>
                <a:spcPts val="400"/>
              </a:spcBef>
            </a:pPr>
            <a:r>
              <a:rPr lang="ja-JP" altLang="en-US" sz="1050" dirty="0">
                <a:latin typeface="メイリオ" panose="020B0604030504040204" pitchFamily="50" charset="-128"/>
                <a:ea typeface="メイリオ" panose="020B0604030504040204" pitchFamily="50" charset="-128"/>
              </a:rPr>
              <a:t>各企業ごとのオンラインブースで、企業様と参加者様の自由な交流をしていただきます。</a:t>
            </a:r>
            <a:endParaRPr lang="en-US" altLang="ja-JP" sz="1050" dirty="0">
              <a:latin typeface="メイリオ" panose="020B0604030504040204" pitchFamily="50" charset="-128"/>
              <a:ea typeface="メイリオ" panose="020B0604030504040204" pitchFamily="50" charset="-128"/>
            </a:endParaRPr>
          </a:p>
          <a:p>
            <a:pPr>
              <a:spcBef>
                <a:spcPts val="400"/>
              </a:spcBef>
            </a:pP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のブレイクアウトルームにて、個別にコミュニケーションすることができます。</a:t>
            </a:r>
            <a:endParaRPr lang="en-US" altLang="ja-JP" sz="1050" dirty="0">
              <a:latin typeface="メイリオ" panose="020B0604030504040204" pitchFamily="50" charset="-128"/>
              <a:ea typeface="メイリオ" panose="020B0604030504040204" pitchFamily="50" charset="-128"/>
            </a:endParaRPr>
          </a:p>
          <a:p>
            <a:pPr>
              <a:spcBef>
                <a:spcPts val="400"/>
              </a:spcBef>
            </a:pPr>
            <a:r>
              <a:rPr lang="ja-JP" altLang="en-US" sz="1050" dirty="0">
                <a:latin typeface="メイリオ" panose="020B0604030504040204" pitchFamily="50" charset="-128"/>
                <a:ea typeface="メイリオ" panose="020B0604030504040204" pitchFamily="50" charset="-128"/>
              </a:rPr>
              <a:t>日時：</a:t>
            </a:r>
            <a:r>
              <a:rPr lang="en-US" altLang="ja-JP" sz="1050" dirty="0">
                <a:latin typeface="メイリオ" panose="020B0604030504040204" pitchFamily="50" charset="-128"/>
                <a:ea typeface="メイリオ" panose="020B0604030504040204" pitchFamily="50" charset="-128"/>
              </a:rPr>
              <a:t>9/17(</a:t>
            </a:r>
            <a:r>
              <a:rPr lang="ja-JP" altLang="en-US" sz="1050" dirty="0">
                <a:latin typeface="メイリオ" panose="020B0604030504040204" pitchFamily="50" charset="-128"/>
                <a:ea typeface="メイリオ" panose="020B0604030504040204" pitchFamily="50" charset="-128"/>
              </a:rPr>
              <a:t>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11:00-12:00</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13:00-14:00</a:t>
            </a:r>
            <a:r>
              <a:rPr lang="ja-JP" altLang="en-US" sz="1050" dirty="0">
                <a:latin typeface="メイリオ" panose="020B0604030504040204" pitchFamily="50" charset="-128"/>
                <a:ea typeface="メイリオ" panose="020B0604030504040204" pitchFamily="50" charset="-128"/>
              </a:rPr>
              <a:t>　</a:t>
            </a:r>
          </a:p>
        </p:txBody>
      </p:sp>
      <p:sp>
        <p:nvSpPr>
          <p:cNvPr id="72" name="テキスト ボックス 71">
            <a:extLst>
              <a:ext uri="{FF2B5EF4-FFF2-40B4-BE49-F238E27FC236}">
                <a16:creationId xmlns:a16="http://schemas.microsoft.com/office/drawing/2014/main" id="{52AE5E57-3802-4081-ABDD-DA4B3A3D53AD}"/>
              </a:ext>
            </a:extLst>
          </p:cNvPr>
          <p:cNvSpPr txBox="1"/>
          <p:nvPr/>
        </p:nvSpPr>
        <p:spPr>
          <a:xfrm>
            <a:off x="1578677" y="6162183"/>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sp>
        <p:nvSpPr>
          <p:cNvPr id="73" name="テキスト ボックス 72">
            <a:extLst>
              <a:ext uri="{FF2B5EF4-FFF2-40B4-BE49-F238E27FC236}">
                <a16:creationId xmlns:a16="http://schemas.microsoft.com/office/drawing/2014/main" id="{9AF7430D-A4C8-4CDA-88B6-E4BF6100A8BB}"/>
              </a:ext>
            </a:extLst>
          </p:cNvPr>
          <p:cNvSpPr txBox="1"/>
          <p:nvPr/>
        </p:nvSpPr>
        <p:spPr>
          <a:xfrm>
            <a:off x="2398129" y="6163686"/>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sp>
        <p:nvSpPr>
          <p:cNvPr id="74" name="テキスト ボックス 73">
            <a:extLst>
              <a:ext uri="{FF2B5EF4-FFF2-40B4-BE49-F238E27FC236}">
                <a16:creationId xmlns:a16="http://schemas.microsoft.com/office/drawing/2014/main" id="{E5140B9B-CDE7-4C86-8559-3E6DC0BB3A5A}"/>
              </a:ext>
            </a:extLst>
          </p:cNvPr>
          <p:cNvSpPr txBox="1"/>
          <p:nvPr/>
        </p:nvSpPr>
        <p:spPr>
          <a:xfrm>
            <a:off x="766561" y="7052775"/>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sp>
        <p:nvSpPr>
          <p:cNvPr id="75" name="テキスト ボックス 74">
            <a:extLst>
              <a:ext uri="{FF2B5EF4-FFF2-40B4-BE49-F238E27FC236}">
                <a16:creationId xmlns:a16="http://schemas.microsoft.com/office/drawing/2014/main" id="{BFE2E8FB-EEA5-4B1C-B51E-503F67746C93}"/>
              </a:ext>
            </a:extLst>
          </p:cNvPr>
          <p:cNvSpPr txBox="1"/>
          <p:nvPr/>
        </p:nvSpPr>
        <p:spPr>
          <a:xfrm>
            <a:off x="1601977" y="7056128"/>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sp>
        <p:nvSpPr>
          <p:cNvPr id="76" name="テキスト ボックス 75">
            <a:extLst>
              <a:ext uri="{FF2B5EF4-FFF2-40B4-BE49-F238E27FC236}">
                <a16:creationId xmlns:a16="http://schemas.microsoft.com/office/drawing/2014/main" id="{42D39294-16FC-4A1D-A8B7-5C5ABE3D60B6}"/>
              </a:ext>
            </a:extLst>
          </p:cNvPr>
          <p:cNvSpPr txBox="1"/>
          <p:nvPr/>
        </p:nvSpPr>
        <p:spPr>
          <a:xfrm>
            <a:off x="2398129" y="7052774"/>
            <a:ext cx="648072" cy="161583"/>
          </a:xfrm>
          <a:prstGeom prst="rect">
            <a:avLst/>
          </a:prstGeom>
          <a:solidFill>
            <a:srgbClr val="EEEEEE"/>
          </a:solidFill>
          <a:ln>
            <a:noFill/>
          </a:ln>
        </p:spPr>
        <p:txBody>
          <a:bodyPr wrap="square" lIns="0" tIns="0" rIns="0" bIns="0" rtlCol="0">
            <a:spAutoFit/>
          </a:bodyPr>
          <a:lstStyle>
            <a:defPPr>
              <a:defRPr lang="ja-JP"/>
            </a:defPPr>
            <a:lvl1pPr>
              <a:spcBef>
                <a:spcPts val="400"/>
              </a:spcBef>
              <a:defRPr sz="1050">
                <a:solidFill>
                  <a:srgbClr val="FF0000"/>
                </a:solidFill>
                <a:latin typeface="Meiryo UI" panose="020B0604030504040204" pitchFamily="50" charset="-128"/>
                <a:ea typeface="Meiryo UI" panose="020B0604030504040204" pitchFamily="50" charset="-128"/>
              </a:defRPr>
            </a:lvl1pPr>
          </a:lstStyle>
          <a:p>
            <a:pPr algn="ctr"/>
            <a:r>
              <a:rPr lang="ja-JP" altLang="en-US" dirty="0">
                <a:solidFill>
                  <a:schemeClr val="tx1"/>
                </a:solidFill>
              </a:rPr>
              <a:t>②概要</a:t>
            </a:r>
          </a:p>
        </p:txBody>
      </p:sp>
    </p:spTree>
    <p:extLst>
      <p:ext uri="{BB962C8B-B14F-4D97-AF65-F5344CB8AC3E}">
        <p14:creationId xmlns:p14="http://schemas.microsoft.com/office/powerpoint/2010/main" val="1371842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5BBAD42-5C79-4488-87C4-7199162392A2}"/>
              </a:ext>
            </a:extLst>
          </p:cNvPr>
          <p:cNvSpPr txBox="1"/>
          <p:nvPr/>
        </p:nvSpPr>
        <p:spPr>
          <a:xfrm>
            <a:off x="551497" y="698682"/>
            <a:ext cx="5755005" cy="711092"/>
          </a:xfrm>
          <a:prstGeom prst="rect">
            <a:avLst/>
          </a:prstGeom>
        </p:spPr>
        <p:txBody>
          <a:bodyPr vert="horz" wrap="square" lIns="0" tIns="71755" rIns="0" bIns="0" rtlCol="0">
            <a:spAutoFit/>
          </a:bodyPr>
          <a:lstStyle/>
          <a:p>
            <a:pPr marL="13970">
              <a:lnSpc>
                <a:spcPct val="100000"/>
              </a:lnSpc>
              <a:spcBef>
                <a:spcPts val="565"/>
              </a:spcBef>
            </a:pPr>
            <a:r>
              <a:rPr lang="en-US" altLang="ja-JP" sz="1050" b="1" dirty="0">
                <a:latin typeface="メイリオ" panose="020B0604030504040204" pitchFamily="50" charset="-128"/>
                <a:ea typeface="メイリオ" panose="020B0604030504040204" pitchFamily="50" charset="-128"/>
                <a:cs typeface="Century"/>
              </a:rPr>
              <a:t>※</a:t>
            </a:r>
            <a:r>
              <a:rPr lang="ja-JP" altLang="en-US" sz="1050" b="1" dirty="0">
                <a:latin typeface="メイリオ" panose="020B0604030504040204" pitchFamily="50" charset="-128"/>
                <a:ea typeface="メイリオ" panose="020B0604030504040204" pitchFamily="50" charset="-128"/>
                <a:cs typeface="Century"/>
              </a:rPr>
              <a:t>製品や研究室の紹介</a:t>
            </a:r>
            <a:r>
              <a:rPr lang="en-US" altLang="ja-JP" sz="1050" b="1" dirty="0">
                <a:latin typeface="メイリオ" panose="020B0604030504040204" pitchFamily="50" charset="-128"/>
                <a:ea typeface="メイリオ" panose="020B0604030504040204" pitchFamily="50" charset="-128"/>
                <a:cs typeface="Century"/>
              </a:rPr>
              <a:t>Web</a:t>
            </a:r>
            <a:r>
              <a:rPr lang="ja-JP" altLang="en-US" sz="1050" b="1" dirty="0">
                <a:latin typeface="メイリオ" panose="020B0604030504040204" pitchFamily="50" charset="-128"/>
                <a:ea typeface="メイリオ" panose="020B0604030504040204" pitchFamily="50" charset="-128"/>
                <a:cs typeface="Century"/>
              </a:rPr>
              <a:t>ページ公開（企業・大学）</a:t>
            </a:r>
            <a:endParaRPr lang="en-US" altLang="ja-JP" sz="1050" b="1" dirty="0">
              <a:latin typeface="メイリオ" panose="020B0604030504040204" pitchFamily="50" charset="-128"/>
              <a:ea typeface="メイリオ" panose="020B0604030504040204" pitchFamily="50" charset="-128"/>
              <a:cs typeface="Century"/>
            </a:endParaRPr>
          </a:p>
          <a:p>
            <a:pPr marL="13970">
              <a:lnSpc>
                <a:spcPct val="100000"/>
              </a:lnSpc>
              <a:spcBef>
                <a:spcPts val="565"/>
              </a:spcBef>
            </a:pPr>
            <a:r>
              <a:rPr lang="ja-JP" altLang="en-US" sz="1050" spc="-5" dirty="0">
                <a:latin typeface="メイリオ" panose="020B0604030504040204" pitchFamily="50" charset="-128"/>
                <a:ea typeface="メイリオ" panose="020B0604030504040204" pitchFamily="50" charset="-128"/>
                <a:cs typeface="ＭＳ 明朝"/>
              </a:rPr>
              <a:t>　</a:t>
            </a:r>
            <a:r>
              <a:rPr lang="en-US" altLang="ja-JP" sz="1050" spc="-5" dirty="0">
                <a:latin typeface="メイリオ" panose="020B0604030504040204" pitchFamily="50" charset="-128"/>
                <a:ea typeface="メイリオ" panose="020B0604030504040204" pitchFamily="50" charset="-128"/>
                <a:cs typeface="ＭＳ 明朝"/>
              </a:rPr>
              <a:t>1)</a:t>
            </a:r>
            <a:r>
              <a:rPr lang="ja-JP" altLang="en-US" sz="1050" spc="-5" dirty="0">
                <a:latin typeface="メイリオ" panose="020B0604030504040204" pitchFamily="50" charset="-128"/>
                <a:ea typeface="メイリオ" panose="020B0604030504040204" pitchFamily="50" charset="-128"/>
                <a:cs typeface="ＭＳ 明朝"/>
              </a:rPr>
              <a:t>データ一覧</a:t>
            </a:r>
            <a:endParaRPr lang="en-US" altLang="ja-JP" sz="1050" spc="-5" dirty="0">
              <a:latin typeface="メイリオ" panose="020B0604030504040204" pitchFamily="50" charset="-128"/>
              <a:ea typeface="メイリオ" panose="020B0604030504040204" pitchFamily="50" charset="-128"/>
              <a:cs typeface="ＭＳ 明朝"/>
            </a:endParaRPr>
          </a:p>
          <a:p>
            <a:pPr marL="13970">
              <a:spcBef>
                <a:spcPts val="565"/>
              </a:spcBef>
            </a:pPr>
            <a:r>
              <a:rPr lang="ja-JP" altLang="en-US" sz="1050" spc="-5" dirty="0">
                <a:latin typeface="メイリオ" panose="020B0604030504040204" pitchFamily="50" charset="-128"/>
                <a:ea typeface="メイリオ" panose="020B0604030504040204" pitchFamily="50" charset="-128"/>
                <a:cs typeface="ＭＳ 明朝"/>
              </a:rPr>
              <a:t>　　下記のデータ</a:t>
            </a:r>
            <a:r>
              <a:rPr lang="ja-JP" altLang="en-US" sz="1050" dirty="0">
                <a:latin typeface="メイリオ" panose="020B0604030504040204" pitchFamily="50" charset="-128"/>
                <a:ea typeface="メイリオ" panose="020B0604030504040204" pitchFamily="50" charset="-128"/>
                <a:cs typeface="ＭＳ 明朝"/>
              </a:rPr>
              <a:t>をご用意</a:t>
            </a:r>
            <a:r>
              <a:rPr lang="ja-JP" altLang="en-US" sz="1050" spc="-5" dirty="0">
                <a:latin typeface="メイリオ" panose="020B0604030504040204" pitchFamily="50" charset="-128"/>
                <a:ea typeface="メイリオ" panose="020B0604030504040204" pitchFamily="50" charset="-128"/>
                <a:cs typeface="ＭＳ 明朝"/>
              </a:rPr>
              <a:t>く</a:t>
            </a:r>
            <a:r>
              <a:rPr lang="ja-JP" altLang="en-US" sz="1050" dirty="0">
                <a:latin typeface="メイリオ" panose="020B0604030504040204" pitchFamily="50" charset="-128"/>
                <a:ea typeface="メイリオ" panose="020B0604030504040204" pitchFamily="50" charset="-128"/>
                <a:cs typeface="ＭＳ 明朝"/>
              </a:rPr>
              <a:t>ださ</a:t>
            </a:r>
            <a:r>
              <a:rPr lang="ja-JP" altLang="en-US" sz="1050" spc="-5" dirty="0">
                <a:latin typeface="メイリオ" panose="020B0604030504040204" pitchFamily="50" charset="-128"/>
                <a:ea typeface="メイリオ" panose="020B0604030504040204" pitchFamily="50" charset="-128"/>
                <a:cs typeface="ＭＳ 明朝"/>
              </a:rPr>
              <a:t>い。</a:t>
            </a:r>
            <a:endParaRPr lang="ja-JP" altLang="en-US" sz="1050" dirty="0">
              <a:latin typeface="メイリオ" panose="020B0604030504040204" pitchFamily="50" charset="-128"/>
              <a:ea typeface="メイリオ" panose="020B0604030504040204" pitchFamily="50" charset="-128"/>
              <a:cs typeface="ＭＳ 明朝"/>
            </a:endParaRPr>
          </a:p>
        </p:txBody>
      </p:sp>
      <p:graphicFrame>
        <p:nvGraphicFramePr>
          <p:cNvPr id="5" name="表 4">
            <a:extLst>
              <a:ext uri="{FF2B5EF4-FFF2-40B4-BE49-F238E27FC236}">
                <a16:creationId xmlns:a16="http://schemas.microsoft.com/office/drawing/2014/main" id="{1958C043-C283-4027-A2D7-31896B9C626B}"/>
              </a:ext>
            </a:extLst>
          </p:cNvPr>
          <p:cNvGraphicFramePr>
            <a:graphicFrameLocks noGrp="1"/>
          </p:cNvGraphicFramePr>
          <p:nvPr>
            <p:extLst>
              <p:ext uri="{D42A27DB-BD31-4B8C-83A1-F6EECF244321}">
                <p14:modId xmlns:p14="http://schemas.microsoft.com/office/powerpoint/2010/main" val="1005899465"/>
              </p:ext>
            </p:extLst>
          </p:nvPr>
        </p:nvGraphicFramePr>
        <p:xfrm>
          <a:off x="869254" y="1511492"/>
          <a:ext cx="5614793" cy="3945640"/>
        </p:xfrm>
        <a:graphic>
          <a:graphicData uri="http://schemas.openxmlformats.org/drawingml/2006/table">
            <a:tbl>
              <a:tblPr firstRow="1" bandRow="1">
                <a:tableStyleId>{5C22544A-7EE6-4342-B048-85BDC9FD1C3A}</a:tableStyleId>
              </a:tblPr>
              <a:tblGrid>
                <a:gridCol w="964619">
                  <a:extLst>
                    <a:ext uri="{9D8B030D-6E8A-4147-A177-3AD203B41FA5}">
                      <a16:colId xmlns:a16="http://schemas.microsoft.com/office/drawing/2014/main" val="2468857526"/>
                    </a:ext>
                  </a:extLst>
                </a:gridCol>
                <a:gridCol w="1523419">
                  <a:extLst>
                    <a:ext uri="{9D8B030D-6E8A-4147-A177-3AD203B41FA5}">
                      <a16:colId xmlns:a16="http://schemas.microsoft.com/office/drawing/2014/main" val="1110891933"/>
                    </a:ext>
                  </a:extLst>
                </a:gridCol>
                <a:gridCol w="413757">
                  <a:extLst>
                    <a:ext uri="{9D8B030D-6E8A-4147-A177-3AD203B41FA5}">
                      <a16:colId xmlns:a16="http://schemas.microsoft.com/office/drawing/2014/main" val="916290678"/>
                    </a:ext>
                  </a:extLst>
                </a:gridCol>
                <a:gridCol w="823332">
                  <a:extLst>
                    <a:ext uri="{9D8B030D-6E8A-4147-A177-3AD203B41FA5}">
                      <a16:colId xmlns:a16="http://schemas.microsoft.com/office/drawing/2014/main" val="1475186667"/>
                    </a:ext>
                  </a:extLst>
                </a:gridCol>
                <a:gridCol w="1889666">
                  <a:extLst>
                    <a:ext uri="{9D8B030D-6E8A-4147-A177-3AD203B41FA5}">
                      <a16:colId xmlns:a16="http://schemas.microsoft.com/office/drawing/2014/main" val="3125522127"/>
                    </a:ext>
                  </a:extLst>
                </a:gridCol>
              </a:tblGrid>
              <a:tr h="216684">
                <a:tc>
                  <a:txBody>
                    <a:bodyPr/>
                    <a:lstStyle/>
                    <a:p>
                      <a:endParaRPr lang="ja-JP" sz="1050" kern="100">
                        <a:solidFill>
                          <a:schemeClr val="tx1"/>
                        </a:solidFill>
                        <a:effectLst/>
                        <a:latin typeface="メイリオ" panose="020B0604030504040204" pitchFamily="50" charset="-128"/>
                        <a:ea typeface="メイリオ" panose="020B0604030504040204" pitchFamily="50" charset="-128"/>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050" kern="100" dirty="0">
                          <a:solidFill>
                            <a:schemeClr val="tx1"/>
                          </a:solidFill>
                          <a:effectLst/>
                          <a:latin typeface="メイリオ" panose="020B0604030504040204" pitchFamily="50" charset="-128"/>
                          <a:ea typeface="メイリオ" panose="020B0604030504040204" pitchFamily="50" charset="-128"/>
                        </a:rPr>
                        <a:t>項目</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数</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形式</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データサイズ 文字数など</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4056801"/>
                  </a:ext>
                </a:extLst>
              </a:tr>
              <a:tr h="414074">
                <a:tc rowSpan="2">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トップページ</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a:solidFill>
                            <a:schemeClr val="tx1"/>
                          </a:solidFill>
                          <a:effectLst/>
                          <a:latin typeface="メイリオ" panose="020B0604030504040204" pitchFamily="50" charset="-128"/>
                          <a:ea typeface="メイリオ" panose="020B0604030504040204" pitchFamily="50" charset="-128"/>
                        </a:rPr>
                        <a:t>①バナー</a:t>
                      </a:r>
                      <a:endParaRPr lang="ja-JP" sz="105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JPEG</a:t>
                      </a:r>
                      <a:endParaRPr lang="en-US" altLang="ja-JP" sz="1050" kern="100" dirty="0">
                        <a:solidFill>
                          <a:schemeClr val="tx1"/>
                        </a:solidFill>
                        <a:effectLst/>
                        <a:latin typeface="メイリオ" panose="020B0604030504040204" pitchFamily="50" charset="-128"/>
                        <a:ea typeface="メイリオ" panose="020B0604030504040204" pitchFamily="50" charset="-128"/>
                      </a:endParaRPr>
                    </a:p>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PNG</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縦</a:t>
                      </a:r>
                      <a:r>
                        <a:rPr lang="en-US" sz="1050" kern="100" dirty="0">
                          <a:solidFill>
                            <a:schemeClr val="tx1"/>
                          </a:solidFill>
                          <a:effectLst/>
                          <a:latin typeface="メイリオ" panose="020B0604030504040204" pitchFamily="50" charset="-128"/>
                          <a:ea typeface="メイリオ" panose="020B0604030504040204" pitchFamily="50" charset="-128"/>
                        </a:rPr>
                        <a:t>175px </a:t>
                      </a:r>
                      <a:r>
                        <a:rPr lang="en-US" altLang="ja-JP" sz="1050" kern="100" dirty="0">
                          <a:solidFill>
                            <a:schemeClr val="tx1"/>
                          </a:solidFill>
                          <a:effectLst/>
                          <a:latin typeface="メイリオ" panose="020B0604030504040204" pitchFamily="50" charset="-128"/>
                          <a:ea typeface="メイリオ" panose="020B0604030504040204" pitchFamily="50" charset="-128"/>
                        </a:rPr>
                        <a:t>× </a:t>
                      </a:r>
                      <a:r>
                        <a:rPr lang="ja-JP" sz="1050" kern="100" dirty="0">
                          <a:solidFill>
                            <a:schemeClr val="tx1"/>
                          </a:solidFill>
                          <a:effectLst/>
                          <a:latin typeface="メイリオ" panose="020B0604030504040204" pitchFamily="50" charset="-128"/>
                          <a:ea typeface="メイリオ" panose="020B0604030504040204" pitchFamily="50" charset="-128"/>
                        </a:rPr>
                        <a:t>横</a:t>
                      </a:r>
                      <a:r>
                        <a:rPr lang="en-US" sz="1050" kern="100" dirty="0">
                          <a:solidFill>
                            <a:schemeClr val="tx1"/>
                          </a:solidFill>
                          <a:effectLst/>
                          <a:latin typeface="メイリオ" panose="020B0604030504040204" pitchFamily="50" charset="-128"/>
                          <a:ea typeface="メイリオ" panose="020B0604030504040204" pitchFamily="50" charset="-128"/>
                        </a:rPr>
                        <a:t>360px</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014874"/>
                  </a:ext>
                </a:extLst>
              </a:tr>
              <a:tr h="414074">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②概要</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Word</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60 ~ 70 </a:t>
                      </a:r>
                      <a:r>
                        <a:rPr lang="ja-JP" sz="1050" kern="100" dirty="0">
                          <a:solidFill>
                            <a:schemeClr val="tx1"/>
                          </a:solidFill>
                          <a:effectLst/>
                          <a:latin typeface="メイリオ" panose="020B0604030504040204" pitchFamily="50" charset="-128"/>
                          <a:ea typeface="メイリオ" panose="020B0604030504040204" pitchFamily="50" charset="-128"/>
                        </a:rPr>
                        <a:t>文字以内</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9110352"/>
                  </a:ext>
                </a:extLst>
              </a:tr>
              <a:tr h="414074">
                <a:tc rowSpan="6">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紹介ページ</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③概要コメント</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Word</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350 </a:t>
                      </a:r>
                      <a:r>
                        <a:rPr lang="ja-JP" sz="1050" kern="100" dirty="0">
                          <a:solidFill>
                            <a:schemeClr val="tx1"/>
                          </a:solidFill>
                          <a:effectLst/>
                          <a:latin typeface="メイリオ" panose="020B0604030504040204" pitchFamily="50" charset="-128"/>
                          <a:ea typeface="メイリオ" panose="020B0604030504040204" pitchFamily="50" charset="-128"/>
                        </a:rPr>
                        <a:t>文字以内</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5948368"/>
                  </a:ext>
                </a:extLst>
              </a:tr>
              <a:tr h="414074">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④概要画像</a:t>
                      </a:r>
                      <a:r>
                        <a:rPr lang="ja-JP" altLang="en-US" sz="1050" kern="100" dirty="0">
                          <a:solidFill>
                            <a:schemeClr val="tx1"/>
                          </a:solidFill>
                          <a:effectLst/>
                          <a:latin typeface="メイリオ" panose="020B0604030504040204" pitchFamily="50" charset="-128"/>
                          <a:ea typeface="メイリオ" panose="020B0604030504040204" pitchFamily="50" charset="-128"/>
                        </a:rPr>
                        <a:t>または</a:t>
                      </a:r>
                      <a:r>
                        <a:rPr lang="ja-JP" sz="1050" kern="100" dirty="0">
                          <a:solidFill>
                            <a:schemeClr val="tx1"/>
                          </a:solidFill>
                          <a:effectLst/>
                          <a:latin typeface="メイリオ" panose="020B0604030504040204" pitchFamily="50" charset="-128"/>
                          <a:ea typeface="メイリオ" panose="020B0604030504040204" pitchFamily="50" charset="-128"/>
                        </a:rPr>
                        <a:t>動画</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altLang="ja-JP" sz="1050" kern="100" dirty="0">
                          <a:solidFill>
                            <a:schemeClr val="tx1"/>
                          </a:solidFill>
                          <a:effectLst/>
                          <a:latin typeface="メイリオ" panose="020B0604030504040204" pitchFamily="50" charset="-128"/>
                          <a:ea typeface="メイリオ" panose="020B0604030504040204" pitchFamily="50" charset="-128"/>
                        </a:rPr>
                        <a:t>JPEG</a:t>
                      </a:r>
                      <a:endParaRPr lang="en-US" sz="1050" kern="100" dirty="0">
                        <a:solidFill>
                          <a:schemeClr val="tx1"/>
                        </a:solidFill>
                        <a:effectLst/>
                        <a:latin typeface="メイリオ" panose="020B0604030504040204" pitchFamily="50" charset="-128"/>
                        <a:ea typeface="メイリオ" panose="020B0604030504040204" pitchFamily="50" charset="-128"/>
                      </a:endParaRPr>
                    </a:p>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MP 4</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50" kern="100" dirty="0">
                          <a:solidFill>
                            <a:schemeClr val="tx1"/>
                          </a:solidFill>
                          <a:effectLst/>
                          <a:latin typeface="メイリオ" panose="020B0604030504040204" pitchFamily="50" charset="-128"/>
                          <a:ea typeface="メイリオ" panose="020B0604030504040204" pitchFamily="50" charset="-128"/>
                        </a:rPr>
                        <a:t>縦</a:t>
                      </a:r>
                      <a:r>
                        <a:rPr lang="en-US" altLang="ja-JP" sz="1050" kern="100" dirty="0">
                          <a:solidFill>
                            <a:schemeClr val="tx1"/>
                          </a:solidFill>
                          <a:effectLst/>
                          <a:latin typeface="メイリオ" panose="020B0604030504040204" pitchFamily="50" charset="-128"/>
                          <a:ea typeface="メイリオ" panose="020B0604030504040204" pitchFamily="50" charset="-128"/>
                        </a:rPr>
                        <a:t>600px × </a:t>
                      </a:r>
                      <a:r>
                        <a:rPr lang="ja-JP" altLang="ja-JP" sz="1050" kern="100" dirty="0">
                          <a:solidFill>
                            <a:schemeClr val="tx1"/>
                          </a:solidFill>
                          <a:effectLst/>
                          <a:latin typeface="メイリオ" panose="020B0604030504040204" pitchFamily="50" charset="-128"/>
                          <a:ea typeface="メイリオ" panose="020B0604030504040204" pitchFamily="50" charset="-128"/>
                        </a:rPr>
                        <a:t>横</a:t>
                      </a:r>
                      <a:r>
                        <a:rPr lang="en-US" altLang="ja-JP" sz="1050" kern="100" dirty="0">
                          <a:solidFill>
                            <a:schemeClr val="tx1"/>
                          </a:solidFill>
                          <a:effectLst/>
                          <a:latin typeface="メイリオ" panose="020B0604030504040204" pitchFamily="50" charset="-128"/>
                          <a:ea typeface="メイリオ" panose="020B0604030504040204" pitchFamily="50" charset="-128"/>
                        </a:rPr>
                        <a:t>800px</a:t>
                      </a:r>
                    </a:p>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動画 </a:t>
                      </a:r>
                      <a:r>
                        <a:rPr lang="en-US" sz="1050" kern="100" dirty="0">
                          <a:solidFill>
                            <a:schemeClr val="tx1"/>
                          </a:solidFill>
                          <a:effectLst/>
                          <a:latin typeface="メイリオ" panose="020B0604030504040204" pitchFamily="50" charset="-128"/>
                          <a:ea typeface="メイリオ" panose="020B0604030504040204" pitchFamily="50" charset="-128"/>
                        </a:rPr>
                        <a:t>1</a:t>
                      </a:r>
                      <a:r>
                        <a:rPr lang="ja-JP" altLang="en-US" sz="1050" kern="100" dirty="0">
                          <a:solidFill>
                            <a:schemeClr val="tx1"/>
                          </a:solidFill>
                          <a:effectLst/>
                          <a:latin typeface="メイリオ" panose="020B0604030504040204" pitchFamily="50" charset="-128"/>
                          <a:ea typeface="メイリオ" panose="020B0604030504040204" pitchFamily="50" charset="-128"/>
                        </a:rPr>
                        <a:t>～</a:t>
                      </a:r>
                      <a:r>
                        <a:rPr lang="en-US" altLang="ja-JP" sz="1050" kern="100" dirty="0">
                          <a:solidFill>
                            <a:schemeClr val="tx1"/>
                          </a:solidFill>
                          <a:effectLst/>
                          <a:latin typeface="メイリオ" panose="020B0604030504040204" pitchFamily="50" charset="-128"/>
                          <a:ea typeface="メイリオ" panose="020B0604030504040204" pitchFamily="50" charset="-128"/>
                        </a:rPr>
                        <a:t>2</a:t>
                      </a:r>
                      <a:r>
                        <a:rPr lang="ja-JP" altLang="en-US" sz="1050" kern="100" dirty="0">
                          <a:solidFill>
                            <a:schemeClr val="tx1"/>
                          </a:solidFill>
                          <a:effectLst/>
                          <a:latin typeface="メイリオ" panose="020B0604030504040204" pitchFamily="50" charset="-128"/>
                          <a:ea typeface="メイリオ" panose="020B0604030504040204" pitchFamily="50" charset="-128"/>
                        </a:rPr>
                        <a:t>分</a:t>
                      </a:r>
                      <a:r>
                        <a:rPr lang="en-US" altLang="ja-JP" sz="1050" kern="100" dirty="0">
                          <a:solidFill>
                            <a:schemeClr val="tx1"/>
                          </a:solidFill>
                          <a:effectLst/>
                          <a:latin typeface="メイリオ" panose="020B0604030504040204" pitchFamily="50" charset="-128"/>
                          <a:ea typeface="メイリオ" panose="020B0604030504040204" pitchFamily="50" charset="-128"/>
                        </a:rPr>
                        <a:t>(</a:t>
                      </a:r>
                      <a:r>
                        <a:rPr lang="ja-JP" altLang="en-US" sz="1050" kern="100" dirty="0">
                          <a:solidFill>
                            <a:schemeClr val="tx1"/>
                          </a:solidFill>
                          <a:effectLst/>
                          <a:latin typeface="メイリオ" panose="020B0604030504040204" pitchFamily="50" charset="-128"/>
                          <a:ea typeface="メイリオ" panose="020B0604030504040204" pitchFamily="50" charset="-128"/>
                        </a:rPr>
                        <a:t>最大</a:t>
                      </a:r>
                      <a:r>
                        <a:rPr lang="en-US" altLang="ja-JP" sz="1050" kern="100" dirty="0">
                          <a:solidFill>
                            <a:schemeClr val="tx1"/>
                          </a:solidFill>
                          <a:effectLst/>
                          <a:latin typeface="メイリオ" panose="020B0604030504040204" pitchFamily="50" charset="-128"/>
                          <a:ea typeface="メイリオ" panose="020B0604030504040204" pitchFamily="50" charset="-128"/>
                        </a:rPr>
                        <a:t>10</a:t>
                      </a:r>
                      <a:r>
                        <a:rPr lang="en-US" sz="1050" kern="100" dirty="0">
                          <a:solidFill>
                            <a:schemeClr val="tx1"/>
                          </a:solidFill>
                          <a:effectLst/>
                          <a:latin typeface="メイリオ" panose="020B0604030504040204" pitchFamily="50" charset="-128"/>
                          <a:ea typeface="メイリオ" panose="020B0604030504040204" pitchFamily="50" charset="-128"/>
                        </a:rPr>
                        <a:t> </a:t>
                      </a:r>
                      <a:r>
                        <a:rPr lang="ja-JP" sz="1050" kern="100" dirty="0">
                          <a:solidFill>
                            <a:schemeClr val="tx1"/>
                          </a:solidFill>
                          <a:effectLst/>
                          <a:latin typeface="メイリオ" panose="020B0604030504040204" pitchFamily="50" charset="-128"/>
                          <a:ea typeface="メイリオ" panose="020B0604030504040204" pitchFamily="50" charset="-128"/>
                        </a:rPr>
                        <a:t>分程度</a:t>
                      </a:r>
                      <a:r>
                        <a:rPr lang="en-US" altLang="ja-JP" sz="1050" kern="100" dirty="0">
                          <a:solidFill>
                            <a:schemeClr val="tx1"/>
                          </a:solidFill>
                          <a:effectLst/>
                          <a:latin typeface="メイリオ" panose="020B0604030504040204" pitchFamily="50" charset="-128"/>
                          <a:ea typeface="メイリオ" panose="020B0604030504040204" pitchFamily="50" charset="-128"/>
                        </a:rPr>
                        <a:t>)</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7841114"/>
                  </a:ext>
                </a:extLst>
              </a:tr>
              <a:tr h="414074">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⑤各技術コメント</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1050" kern="100" dirty="0">
                          <a:solidFill>
                            <a:schemeClr val="tx1"/>
                          </a:solidFill>
                          <a:effectLst/>
                          <a:latin typeface="メイリオ" panose="020B0604030504040204" pitchFamily="50" charset="-128"/>
                          <a:ea typeface="メイリオ" panose="020B0604030504040204" pitchFamily="50" charset="-128"/>
                        </a:rPr>
                        <a:t>1</a:t>
                      </a:r>
                      <a:r>
                        <a:rPr lang="en-US" sz="1050" kern="100" dirty="0">
                          <a:solidFill>
                            <a:schemeClr val="tx1"/>
                          </a:solidFill>
                          <a:effectLst/>
                          <a:latin typeface="メイリオ" panose="020B0604030504040204" pitchFamily="50" charset="-128"/>
                          <a:ea typeface="メイリオ" panose="020B0604030504040204" pitchFamily="50" charset="-128"/>
                        </a:rPr>
                        <a:t>~</a:t>
                      </a:r>
                      <a:r>
                        <a:rPr lang="en-US" altLang="ja-JP" sz="1050" kern="100" dirty="0">
                          <a:solidFill>
                            <a:schemeClr val="tx1"/>
                          </a:solidFill>
                          <a:effectLst/>
                          <a:latin typeface="メイリオ" panose="020B0604030504040204" pitchFamily="50" charset="-128"/>
                          <a:ea typeface="メイリオ" panose="020B0604030504040204" pitchFamily="50" charset="-128"/>
                        </a:rPr>
                        <a:t>6</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Word</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300 </a:t>
                      </a:r>
                      <a:r>
                        <a:rPr lang="ja-JP" sz="1050" kern="100" dirty="0">
                          <a:solidFill>
                            <a:schemeClr val="tx1"/>
                          </a:solidFill>
                          <a:effectLst/>
                          <a:latin typeface="メイリオ" panose="020B0604030504040204" pitchFamily="50" charset="-128"/>
                          <a:ea typeface="メイリオ" panose="020B0604030504040204" pitchFamily="50" charset="-128"/>
                        </a:rPr>
                        <a:t>字程度</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5928365"/>
                  </a:ext>
                </a:extLst>
              </a:tr>
              <a:tr h="414074">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ja-JP" sz="1050" kern="100">
                          <a:solidFill>
                            <a:schemeClr val="tx1"/>
                          </a:solidFill>
                          <a:effectLst/>
                          <a:latin typeface="メイリオ" panose="020B0604030504040204" pitchFamily="50" charset="-128"/>
                          <a:ea typeface="メイリオ" panose="020B0604030504040204" pitchFamily="50" charset="-128"/>
                        </a:rPr>
                        <a:t>⑥各技術画像</a:t>
                      </a:r>
                      <a:endParaRPr lang="ja-JP" sz="105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1050" kern="100" dirty="0">
                          <a:solidFill>
                            <a:schemeClr val="tx1"/>
                          </a:solidFill>
                          <a:effectLst/>
                          <a:latin typeface="メイリオ" panose="020B0604030504040204" pitchFamily="50" charset="-128"/>
                          <a:ea typeface="メイリオ" panose="020B0604030504040204" pitchFamily="50" charset="-128"/>
                        </a:rPr>
                        <a:t>1~6</a:t>
                      </a:r>
                      <a:endParaRPr lang="ja-JP" alt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JPEG</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縦</a:t>
                      </a:r>
                      <a:r>
                        <a:rPr lang="en-US" sz="1050" kern="100" dirty="0">
                          <a:solidFill>
                            <a:schemeClr val="tx1"/>
                          </a:solidFill>
                          <a:effectLst/>
                          <a:latin typeface="メイリオ" panose="020B0604030504040204" pitchFamily="50" charset="-128"/>
                          <a:ea typeface="メイリオ" panose="020B0604030504040204" pitchFamily="50" charset="-128"/>
                        </a:rPr>
                        <a:t>250px </a:t>
                      </a:r>
                      <a:r>
                        <a:rPr lang="en-US" altLang="ja-JP" sz="1050" kern="100" dirty="0">
                          <a:solidFill>
                            <a:schemeClr val="tx1"/>
                          </a:solidFill>
                          <a:effectLst/>
                          <a:latin typeface="メイリオ" panose="020B0604030504040204" pitchFamily="50" charset="-128"/>
                          <a:ea typeface="メイリオ" panose="020B0604030504040204" pitchFamily="50" charset="-128"/>
                        </a:rPr>
                        <a:t>×</a:t>
                      </a:r>
                      <a:r>
                        <a:rPr lang="en-US" sz="1050" kern="100" dirty="0">
                          <a:solidFill>
                            <a:schemeClr val="tx1"/>
                          </a:solidFill>
                          <a:effectLst/>
                          <a:latin typeface="メイリオ" panose="020B0604030504040204" pitchFamily="50" charset="-128"/>
                          <a:ea typeface="メイリオ" panose="020B0604030504040204" pitchFamily="50" charset="-128"/>
                        </a:rPr>
                        <a:t> </a:t>
                      </a:r>
                      <a:r>
                        <a:rPr lang="ja-JP" sz="1050" kern="100" dirty="0">
                          <a:solidFill>
                            <a:schemeClr val="tx1"/>
                          </a:solidFill>
                          <a:effectLst/>
                          <a:latin typeface="メイリオ" panose="020B0604030504040204" pitchFamily="50" charset="-128"/>
                          <a:ea typeface="メイリオ" panose="020B0604030504040204" pitchFamily="50" charset="-128"/>
                        </a:rPr>
                        <a:t>横</a:t>
                      </a:r>
                      <a:r>
                        <a:rPr lang="en-US" sz="1050" kern="100" dirty="0">
                          <a:solidFill>
                            <a:schemeClr val="tx1"/>
                          </a:solidFill>
                          <a:effectLst/>
                          <a:latin typeface="メイリオ" panose="020B0604030504040204" pitchFamily="50" charset="-128"/>
                          <a:ea typeface="メイリオ" panose="020B0604030504040204" pitchFamily="50" charset="-128"/>
                        </a:rPr>
                        <a:t>400px</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9036059"/>
                  </a:ext>
                </a:extLst>
              </a:tr>
              <a:tr h="414074">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ja-JP" sz="1050" kern="100">
                          <a:solidFill>
                            <a:schemeClr val="tx1"/>
                          </a:solidFill>
                          <a:effectLst/>
                          <a:latin typeface="メイリオ" panose="020B0604030504040204" pitchFamily="50" charset="-128"/>
                          <a:ea typeface="メイリオ" panose="020B0604030504040204" pitchFamily="50" charset="-128"/>
                        </a:rPr>
                        <a:t>⑦各技術</a:t>
                      </a:r>
                      <a:r>
                        <a:rPr lang="en-US" sz="1050" kern="100">
                          <a:solidFill>
                            <a:schemeClr val="tx1"/>
                          </a:solidFill>
                          <a:effectLst/>
                          <a:latin typeface="メイリオ" panose="020B0604030504040204" pitchFamily="50" charset="-128"/>
                          <a:ea typeface="メイリオ" panose="020B0604030504040204" pitchFamily="50" charset="-128"/>
                        </a:rPr>
                        <a:t>PDF</a:t>
                      </a:r>
                      <a:endParaRPr lang="ja-JP" sz="105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1050" kern="100" dirty="0">
                          <a:solidFill>
                            <a:schemeClr val="tx1"/>
                          </a:solidFill>
                          <a:effectLst/>
                          <a:latin typeface="メイリオ" panose="020B0604030504040204" pitchFamily="50" charset="-128"/>
                          <a:ea typeface="メイリオ" panose="020B0604030504040204" pitchFamily="50" charset="-128"/>
                        </a:rPr>
                        <a:t>1~6</a:t>
                      </a:r>
                      <a:endParaRPr lang="ja-JP" alt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PDF</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容量 </a:t>
                      </a:r>
                      <a:r>
                        <a:rPr lang="en-US" sz="1050" kern="100" dirty="0">
                          <a:solidFill>
                            <a:schemeClr val="tx1"/>
                          </a:solidFill>
                          <a:effectLst/>
                          <a:latin typeface="メイリオ" panose="020B0604030504040204" pitchFamily="50" charset="-128"/>
                          <a:ea typeface="メイリオ" panose="020B0604030504040204" pitchFamily="50" charset="-128"/>
                        </a:rPr>
                        <a:t>10 MB</a:t>
                      </a:r>
                      <a:r>
                        <a:rPr lang="ja-JP" sz="1050" kern="100" dirty="0">
                          <a:solidFill>
                            <a:schemeClr val="tx1"/>
                          </a:solidFill>
                          <a:effectLst/>
                          <a:latin typeface="メイリオ" panose="020B0604030504040204" pitchFamily="50" charset="-128"/>
                          <a:ea typeface="メイリオ" panose="020B0604030504040204" pitchFamily="50" charset="-128"/>
                        </a:rPr>
                        <a:t>程度</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7225043"/>
                  </a:ext>
                </a:extLst>
              </a:tr>
              <a:tr h="697656">
                <a:tc vMerge="1">
                  <a:txBody>
                    <a:bodyPr/>
                    <a:lstStyle/>
                    <a:p>
                      <a:endParaRPr lang="ja-JP" sz="1100" kern="100" dirty="0">
                        <a:effectLst/>
                        <a:latin typeface="メイリオ" panose="020B0604030504040204" pitchFamily="50" charset="-128"/>
                        <a:ea typeface="メイリオ" panose="020B0604030504040204" pitchFamily="50" charset="-128"/>
                      </a:endParaRPr>
                    </a:p>
                  </a:txBody>
                  <a:tcPr marL="39397" marR="39397" marT="39397" marB="39397" anchor="ct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⑧</a:t>
                      </a:r>
                      <a:r>
                        <a:rPr lang="ja-JP" sz="1050" kern="100" dirty="0">
                          <a:solidFill>
                            <a:schemeClr val="tx1"/>
                          </a:solidFill>
                          <a:effectLst/>
                          <a:latin typeface="メイリオ" panose="020B0604030504040204" pitchFamily="50" charset="-128"/>
                          <a:ea typeface="メイリオ" panose="020B0604030504040204" pitchFamily="50" charset="-128"/>
                        </a:rPr>
                        <a:t>問い合わせ先</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en-US" sz="1050" kern="100" dirty="0">
                          <a:solidFill>
                            <a:schemeClr val="tx1"/>
                          </a:solidFill>
                          <a:effectLst/>
                          <a:latin typeface="メイリオ" panose="020B0604030504040204" pitchFamily="50" charset="-128"/>
                          <a:ea typeface="メイリオ" panose="020B0604030504040204" pitchFamily="50" charset="-128"/>
                        </a:rPr>
                        <a:t>Word</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9397" marR="39397" marT="39397" marB="39397"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・企業名・ 部署名</a:t>
                      </a:r>
                    </a:p>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・連絡先</a:t>
                      </a:r>
                    </a:p>
                    <a:p>
                      <a:pPr algn="just">
                        <a:spcAft>
                          <a:spcPts val="0"/>
                        </a:spcAft>
                      </a:pPr>
                      <a:r>
                        <a:rPr lang="ja-JP" sz="1050" kern="100" dirty="0">
                          <a:solidFill>
                            <a:schemeClr val="tx1"/>
                          </a:solidFill>
                          <a:effectLst/>
                          <a:latin typeface="メイリオ" panose="020B0604030504040204" pitchFamily="50" charset="-128"/>
                          <a:ea typeface="メイリオ" panose="020B0604030504040204" pitchFamily="50" charset="-128"/>
                        </a:rPr>
                        <a:t>　</a:t>
                      </a:r>
                      <a:r>
                        <a:rPr lang="ja-JP" altLang="en-US" sz="1050" kern="100" dirty="0">
                          <a:solidFill>
                            <a:schemeClr val="tx1"/>
                          </a:solidFill>
                          <a:effectLst/>
                          <a:latin typeface="メイリオ" panose="020B0604030504040204" pitchFamily="50" charset="-128"/>
                          <a:ea typeface="メイリオ" panose="020B0604030504040204" pitchFamily="50" charset="-128"/>
                        </a:rPr>
                        <a:t>　</a:t>
                      </a:r>
                      <a:r>
                        <a:rPr lang="ja-JP" sz="1050" kern="100" dirty="0">
                          <a:solidFill>
                            <a:schemeClr val="tx1"/>
                          </a:solidFill>
                          <a:effectLst/>
                          <a:latin typeface="メイリオ" panose="020B0604030504040204" pitchFamily="50" charset="-128"/>
                          <a:ea typeface="メイリオ" panose="020B0604030504040204" pitchFamily="50" charset="-128"/>
                        </a:rPr>
                        <a:t>メールアドレス</a:t>
                      </a:r>
                      <a:endParaRPr lang="en-US" altLang="ja-JP" sz="1050" kern="100" dirty="0">
                        <a:solidFill>
                          <a:schemeClr val="tx1"/>
                        </a:solidFill>
                        <a:effectLst/>
                        <a:latin typeface="メイリオ" panose="020B0604030504040204" pitchFamily="50" charset="-128"/>
                        <a:ea typeface="メイリオ" panose="020B0604030504040204" pitchFamily="50" charset="-128"/>
                      </a:endParaRPr>
                    </a:p>
                    <a:p>
                      <a:pPr algn="just">
                        <a:spcAft>
                          <a:spcPts val="0"/>
                        </a:spcAft>
                      </a:pPr>
                      <a:r>
                        <a:rPr lang="ja-JP" altLang="en-US" sz="1050" kern="100" dirty="0">
                          <a:solidFill>
                            <a:schemeClr val="tx1"/>
                          </a:solidFill>
                          <a:effectLst/>
                          <a:latin typeface="メイリオ" panose="020B0604030504040204" pitchFamily="50" charset="-128"/>
                          <a:ea typeface="メイリオ" panose="020B0604030504040204" pitchFamily="50" charset="-128"/>
                        </a:rPr>
                        <a:t>　　</a:t>
                      </a:r>
                      <a:r>
                        <a:rPr lang="en-US" sz="1050" kern="100" dirty="0">
                          <a:solidFill>
                            <a:schemeClr val="tx1"/>
                          </a:solidFill>
                          <a:effectLst/>
                          <a:latin typeface="メイリオ" panose="020B0604030504040204" pitchFamily="50" charset="-128"/>
                          <a:ea typeface="メイリオ" panose="020B0604030504040204" pitchFamily="50" charset="-128"/>
                        </a:rPr>
                        <a:t>TEL</a:t>
                      </a:r>
                      <a:r>
                        <a:rPr lang="en-US" altLang="ja-JP" sz="1050" kern="100" dirty="0">
                          <a:solidFill>
                            <a:schemeClr val="tx1"/>
                          </a:solidFill>
                          <a:effectLst/>
                          <a:latin typeface="メイリオ" panose="020B0604030504040204" pitchFamily="50" charset="-128"/>
                          <a:ea typeface="メイリオ" panose="020B0604030504040204" pitchFamily="50" charset="-128"/>
                        </a:rPr>
                        <a:t>(</a:t>
                      </a:r>
                      <a:r>
                        <a:rPr lang="ja-JP" altLang="en-US" sz="1050" kern="100" dirty="0">
                          <a:solidFill>
                            <a:schemeClr val="tx1"/>
                          </a:solidFill>
                          <a:effectLst/>
                          <a:latin typeface="メイリオ" panose="020B0604030504040204" pitchFamily="50" charset="-128"/>
                          <a:ea typeface="メイリオ" panose="020B0604030504040204" pitchFamily="50" charset="-128"/>
                        </a:rPr>
                        <a:t>任意</a:t>
                      </a:r>
                      <a:r>
                        <a:rPr lang="en-US" altLang="ja-JP" sz="1050" kern="100" dirty="0">
                          <a:solidFill>
                            <a:schemeClr val="tx1"/>
                          </a:solidFill>
                          <a:effectLst/>
                          <a:latin typeface="メイリオ" panose="020B0604030504040204" pitchFamily="50" charset="-128"/>
                          <a:ea typeface="メイリオ" panose="020B0604030504040204" pitchFamily="50" charset="-128"/>
                        </a:rPr>
                        <a:t>)</a:t>
                      </a:r>
                      <a:endParaRPr lang="ja-JP" sz="1050" kern="100" dirty="0">
                        <a:solidFill>
                          <a:schemeClr val="tx1"/>
                        </a:solidFill>
                        <a:effectLst/>
                        <a:latin typeface="メイリオ" panose="020B0604030504040204" pitchFamily="50" charset="-128"/>
                        <a:ea typeface="メイリオ" panose="020B0604030504040204" pitchFamily="50" charset="-128"/>
                      </a:endParaRPr>
                    </a:p>
                    <a:p>
                      <a:pPr algn="just">
                        <a:spcAft>
                          <a:spcPts val="0"/>
                        </a:spcAft>
                      </a:pPr>
                      <a:r>
                        <a:rPr lang="ja-JP" altLang="en-US" sz="1050" kern="100" dirty="0">
                          <a:solidFill>
                            <a:schemeClr val="tx1"/>
                          </a:solidFill>
                          <a:effectLst/>
                          <a:latin typeface="メイリオ" panose="020B0604030504040204" pitchFamily="50" charset="-128"/>
                          <a:ea typeface="メイリオ" panose="020B0604030504040204" pitchFamily="50" charset="-128"/>
                        </a:rPr>
                        <a:t>　　</a:t>
                      </a:r>
                      <a:r>
                        <a:rPr lang="ja-JP" sz="1050" kern="100" dirty="0">
                          <a:solidFill>
                            <a:schemeClr val="tx1"/>
                          </a:solidFill>
                          <a:effectLst/>
                          <a:latin typeface="メイリオ" panose="020B0604030504040204" pitchFamily="50" charset="-128"/>
                          <a:ea typeface="メイリオ" panose="020B0604030504040204" pitchFamily="50" charset="-128"/>
                        </a:rPr>
                        <a:t>ご担当者</a:t>
                      </a:r>
                      <a:r>
                        <a:rPr lang="ja-JP" altLang="en-US" sz="1050" kern="100" dirty="0">
                          <a:solidFill>
                            <a:schemeClr val="tx1"/>
                          </a:solidFill>
                          <a:effectLst/>
                          <a:latin typeface="メイリオ" panose="020B0604030504040204" pitchFamily="50" charset="-128"/>
                          <a:ea typeface="メイリオ" panose="020B0604030504040204" pitchFamily="50" charset="-128"/>
                        </a:rPr>
                        <a:t>お名前</a:t>
                      </a:r>
                      <a:r>
                        <a:rPr lang="en-US" altLang="ja-JP" sz="1050" kern="100" dirty="0">
                          <a:solidFill>
                            <a:schemeClr val="tx1"/>
                          </a:solidFill>
                          <a:effectLst/>
                          <a:latin typeface="メイリオ" panose="020B0604030504040204" pitchFamily="50" charset="-128"/>
                          <a:ea typeface="メイリオ" panose="020B0604030504040204" pitchFamily="50" charset="-128"/>
                        </a:rPr>
                        <a:t>(</a:t>
                      </a:r>
                      <a:r>
                        <a:rPr lang="ja-JP" altLang="en-US" sz="1050" kern="100" dirty="0">
                          <a:solidFill>
                            <a:schemeClr val="tx1"/>
                          </a:solidFill>
                          <a:effectLst/>
                          <a:latin typeface="メイリオ" panose="020B0604030504040204" pitchFamily="50" charset="-128"/>
                          <a:ea typeface="メイリオ" panose="020B0604030504040204" pitchFamily="50" charset="-128"/>
                        </a:rPr>
                        <a:t>任意</a:t>
                      </a:r>
                      <a:r>
                        <a:rPr lang="en-US" altLang="ja-JP" sz="1050" kern="100" dirty="0">
                          <a:solidFill>
                            <a:schemeClr val="tx1"/>
                          </a:solidFill>
                          <a:effectLst/>
                          <a:latin typeface="メイリオ" panose="020B0604030504040204" pitchFamily="50" charset="-128"/>
                          <a:ea typeface="メイリオ" panose="020B0604030504040204" pitchFamily="50" charset="-128"/>
                        </a:rPr>
                        <a:t>)</a:t>
                      </a:r>
                      <a:endParaRPr lang="ja-JP" sz="1050" kern="100" dirty="0">
                        <a:solidFill>
                          <a:schemeClr val="tx1"/>
                        </a:solidFill>
                        <a:effectLst/>
                        <a:latin typeface="メイリオ" panose="020B0604030504040204" pitchFamily="50" charset="-128"/>
                        <a:ea typeface="メイリオ" panose="020B0604030504040204" pitchFamily="50" charset="-128"/>
                      </a:endParaRPr>
                    </a:p>
                  </a:txBody>
                  <a:tcPr marL="8208" marR="8208" marT="820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122624"/>
                  </a:ext>
                </a:extLst>
              </a:tr>
            </a:tbl>
          </a:graphicData>
        </a:graphic>
      </p:graphicFrame>
      <p:sp>
        <p:nvSpPr>
          <p:cNvPr id="7" name="object 2">
            <a:extLst>
              <a:ext uri="{FF2B5EF4-FFF2-40B4-BE49-F238E27FC236}">
                <a16:creationId xmlns:a16="http://schemas.microsoft.com/office/drawing/2014/main" id="{B1D780BF-D70E-48AD-BAFE-358B0A301B7D}"/>
              </a:ext>
            </a:extLst>
          </p:cNvPr>
          <p:cNvSpPr txBox="1"/>
          <p:nvPr/>
        </p:nvSpPr>
        <p:spPr>
          <a:xfrm>
            <a:off x="551497" y="5558850"/>
            <a:ext cx="5886881" cy="1903726"/>
          </a:xfrm>
          <a:prstGeom prst="rect">
            <a:avLst/>
          </a:prstGeom>
        </p:spPr>
        <p:txBody>
          <a:bodyPr vert="horz" wrap="square" lIns="0" tIns="71755" rIns="0" bIns="0" rtlCol="0">
            <a:spAutoFit/>
          </a:bodyPr>
          <a:lstStyle/>
          <a:p>
            <a:pPr marL="13970">
              <a:lnSpc>
                <a:spcPct val="100000"/>
              </a:lnSpc>
              <a:spcBef>
                <a:spcPts val="565"/>
              </a:spcBef>
            </a:pPr>
            <a:r>
              <a:rPr lang="en-US" altLang="ja-JP" sz="1050" dirty="0">
                <a:latin typeface="メイリオ" panose="020B0604030504040204" pitchFamily="50" charset="-128"/>
                <a:ea typeface="メイリオ" panose="020B0604030504040204" pitchFamily="50" charset="-128"/>
                <a:cs typeface="Century"/>
              </a:rPr>
              <a:t>2)</a:t>
            </a:r>
            <a:r>
              <a:rPr lang="ja-JP" altLang="en-US" sz="1050" dirty="0">
                <a:latin typeface="メイリオ" panose="020B0604030504040204" pitchFamily="50" charset="-128"/>
                <a:ea typeface="メイリオ" panose="020B0604030504040204" pitchFamily="50" charset="-128"/>
                <a:cs typeface="Century"/>
              </a:rPr>
              <a:t>データ提出方法</a:t>
            </a: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a:t>
            </a:r>
            <a:r>
              <a:rPr lang="en-US" altLang="ja-JP" sz="1050" dirty="0">
                <a:latin typeface="メイリオ" panose="020B0604030504040204" pitchFamily="50" charset="-128"/>
                <a:ea typeface="メイリオ" panose="020B0604030504040204" pitchFamily="50" charset="-128"/>
                <a:cs typeface="Century"/>
              </a:rPr>
              <a:t>【</a:t>
            </a:r>
            <a:r>
              <a:rPr lang="ja-JP" altLang="en-US" sz="1050" dirty="0">
                <a:latin typeface="メイリオ" panose="020B0604030504040204" pitchFamily="50" charset="-128"/>
                <a:ea typeface="メイリオ" panose="020B0604030504040204" pitchFamily="50" charset="-128"/>
                <a:cs typeface="Century"/>
              </a:rPr>
              <a:t>最終締切日：</a:t>
            </a:r>
            <a:r>
              <a:rPr lang="en-US" altLang="ja-JP" sz="1050" dirty="0">
                <a:latin typeface="メイリオ" panose="020B0604030504040204" pitchFamily="50" charset="-128"/>
                <a:ea typeface="メイリオ" panose="020B0604030504040204" pitchFamily="50" charset="-128"/>
                <a:cs typeface="Century"/>
              </a:rPr>
              <a:t>8</a:t>
            </a:r>
            <a:r>
              <a:rPr lang="ja-JP" altLang="en-US" sz="1050" dirty="0">
                <a:latin typeface="メイリオ" panose="020B0604030504040204" pitchFamily="50" charset="-128"/>
                <a:ea typeface="メイリオ" panose="020B0604030504040204" pitchFamily="50" charset="-128"/>
                <a:cs typeface="Century"/>
              </a:rPr>
              <a:t>月</a:t>
            </a:r>
            <a:r>
              <a:rPr lang="en-US" altLang="ja-JP" sz="1050" dirty="0">
                <a:latin typeface="メイリオ" panose="020B0604030504040204" pitchFamily="50" charset="-128"/>
                <a:ea typeface="メイリオ" panose="020B0604030504040204" pitchFamily="50" charset="-128"/>
                <a:cs typeface="Century"/>
              </a:rPr>
              <a:t>27</a:t>
            </a:r>
            <a:r>
              <a:rPr lang="ja-JP" altLang="en-US" sz="1050" dirty="0">
                <a:latin typeface="メイリオ" panose="020B0604030504040204" pitchFamily="50" charset="-128"/>
                <a:ea typeface="メイリオ" panose="020B0604030504040204" pitchFamily="50" charset="-128"/>
                <a:cs typeface="Century"/>
              </a:rPr>
              <a:t>日（金）</a:t>
            </a:r>
            <a:r>
              <a:rPr lang="en-US" altLang="ja-JP" sz="1050" dirty="0">
                <a:latin typeface="メイリオ" panose="020B0604030504040204" pitchFamily="50" charset="-128"/>
                <a:ea typeface="メイリオ" panose="020B0604030504040204" pitchFamily="50" charset="-128"/>
                <a:cs typeface="Century"/>
              </a:rPr>
              <a:t>】</a:t>
            </a: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・各種データを </a:t>
            </a:r>
            <a:r>
              <a:rPr lang="en-US" altLang="ja-JP" sz="1050" dirty="0">
                <a:latin typeface="メイリオ" panose="020B0604030504040204" pitchFamily="50" charset="-128"/>
                <a:ea typeface="メイリオ" panose="020B0604030504040204" pitchFamily="50" charset="-128"/>
                <a:cs typeface="Century"/>
              </a:rPr>
              <a:t>1 </a:t>
            </a:r>
            <a:r>
              <a:rPr lang="ja-JP" altLang="en-US" sz="1050" dirty="0">
                <a:latin typeface="メイリオ" panose="020B0604030504040204" pitchFamily="50" charset="-128"/>
                <a:ea typeface="メイリオ" panose="020B0604030504040204" pitchFamily="50" charset="-128"/>
                <a:cs typeface="Century"/>
              </a:rPr>
              <a:t>つの </a:t>
            </a:r>
            <a:r>
              <a:rPr lang="en-US" altLang="ja-JP" sz="1050" dirty="0">
                <a:latin typeface="メイリオ" panose="020B0604030504040204" pitchFamily="50" charset="-128"/>
                <a:ea typeface="メイリオ" panose="020B0604030504040204" pitchFamily="50" charset="-128"/>
                <a:cs typeface="Century"/>
              </a:rPr>
              <a:t>zip </a:t>
            </a:r>
            <a:r>
              <a:rPr lang="ja-JP" altLang="en-US" sz="1050" dirty="0">
                <a:latin typeface="メイリオ" panose="020B0604030504040204" pitchFamily="50" charset="-128"/>
                <a:ea typeface="メイリオ" panose="020B0604030504040204" pitchFamily="50" charset="-128"/>
                <a:cs typeface="Century"/>
              </a:rPr>
              <a:t>ファイルにまとめてください。</a:t>
            </a: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a:t>
            </a:r>
            <a:r>
              <a:rPr lang="en-US" altLang="ja-JP" sz="1050" dirty="0">
                <a:latin typeface="メイリオ" panose="020B0604030504040204" pitchFamily="50" charset="-128"/>
                <a:ea typeface="メイリオ" panose="020B0604030504040204" pitchFamily="50" charset="-128"/>
                <a:cs typeface="Century"/>
              </a:rPr>
              <a:t>zip </a:t>
            </a:r>
            <a:r>
              <a:rPr lang="ja-JP" altLang="en-US" sz="1050" dirty="0">
                <a:latin typeface="メイリオ" panose="020B0604030504040204" pitchFamily="50" charset="-128"/>
                <a:ea typeface="メイリオ" panose="020B0604030504040204" pitchFamily="50" charset="-128"/>
                <a:cs typeface="Century"/>
              </a:rPr>
              <a:t>ファイル名は</a:t>
            </a:r>
            <a:r>
              <a:rPr lang="en-US" altLang="ja-JP" sz="1050" dirty="0">
                <a:latin typeface="メイリオ" panose="020B0604030504040204" pitchFamily="50" charset="-128"/>
                <a:ea typeface="メイリオ" panose="020B0604030504040204" pitchFamily="50" charset="-128"/>
                <a:cs typeface="Century"/>
              </a:rPr>
              <a:t>【</a:t>
            </a:r>
            <a:r>
              <a:rPr lang="ja-JP" altLang="en-US" sz="1050" dirty="0">
                <a:latin typeface="メイリオ" panose="020B0604030504040204" pitchFamily="50" charset="-128"/>
                <a:ea typeface="メイリオ" panose="020B0604030504040204" pitchFamily="50" charset="-128"/>
                <a:cs typeface="Century"/>
              </a:rPr>
              <a:t>企業名・大学名</a:t>
            </a:r>
            <a:r>
              <a:rPr lang="en-US" altLang="ja-JP" sz="1050" dirty="0">
                <a:latin typeface="メイリオ" panose="020B0604030504040204" pitchFamily="50" charset="-128"/>
                <a:ea typeface="メイリオ" panose="020B0604030504040204" pitchFamily="50" charset="-128"/>
                <a:cs typeface="Century"/>
              </a:rPr>
              <a:t>】</a:t>
            </a:r>
            <a:r>
              <a:rPr lang="ja-JP" altLang="en-US" sz="1050" dirty="0">
                <a:latin typeface="メイリオ" panose="020B0604030504040204" pitchFamily="50" charset="-128"/>
                <a:ea typeface="メイリオ" panose="020B0604030504040204" pitchFamily="50" charset="-128"/>
                <a:cs typeface="Century"/>
              </a:rPr>
              <a:t>にしてください。</a:t>
            </a: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・ファイルの提出方法につきましては、</a:t>
            </a:r>
            <a:r>
              <a:rPr lang="en-US" altLang="ja-JP" sz="1050" dirty="0" err="1">
                <a:latin typeface="メイリオ" panose="020B0604030504040204" pitchFamily="50" charset="-128"/>
                <a:ea typeface="メイリオ" panose="020B0604030504040204" pitchFamily="50" charset="-128"/>
                <a:cs typeface="Century"/>
              </a:rPr>
              <a:t>Firestorage</a:t>
            </a:r>
            <a:r>
              <a:rPr lang="en-US" altLang="ja-JP" sz="1050" dirty="0">
                <a:latin typeface="メイリオ" panose="020B0604030504040204" pitchFamily="50" charset="-128"/>
                <a:ea typeface="メイリオ" panose="020B0604030504040204" pitchFamily="50" charset="-128"/>
                <a:cs typeface="Century"/>
              </a:rPr>
              <a:t>(https://firestorage.jp/)</a:t>
            </a:r>
            <a:r>
              <a:rPr lang="ja-JP" altLang="en-US" sz="1050" dirty="0">
                <a:latin typeface="メイリオ" panose="020B0604030504040204" pitchFamily="50" charset="-128"/>
                <a:ea typeface="メイリオ" panose="020B0604030504040204" pitchFamily="50" charset="-128"/>
                <a:cs typeface="Century"/>
              </a:rPr>
              <a:t>等の大容量</a:t>
            </a:r>
            <a:endParaRPr lang="en-US" altLang="ja-JP" sz="1050" dirty="0">
              <a:latin typeface="メイリオ" panose="020B0604030504040204" pitchFamily="50" charset="-128"/>
              <a:ea typeface="メイリオ" panose="020B0604030504040204" pitchFamily="50" charset="-128"/>
              <a:cs typeface="Century"/>
            </a:endParaRP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ファイル送信サービスをご利用の上、事務局半田</a:t>
            </a:r>
            <a:r>
              <a:rPr lang="en-US" altLang="ja-JP" sz="1050" dirty="0">
                <a:latin typeface="メイリオ" panose="020B0604030504040204" pitchFamily="50" charset="-128"/>
                <a:ea typeface="メイリオ" panose="020B0604030504040204" pitchFamily="50" charset="-128"/>
                <a:cs typeface="Century"/>
              </a:rPr>
              <a:t>(handa@shase.or.jp)</a:t>
            </a:r>
            <a:r>
              <a:rPr lang="ja-JP" altLang="en-US" sz="1050" dirty="0">
                <a:latin typeface="メイリオ" panose="020B0604030504040204" pitchFamily="50" charset="-128"/>
                <a:ea typeface="メイリオ" panose="020B0604030504040204" pitchFamily="50" charset="-128"/>
                <a:cs typeface="Century"/>
              </a:rPr>
              <a:t>までご送付願います。</a:t>
            </a: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また、大容量ファイル送信サービスがご都合によりご利用いただけない場合は、普段ご使用</a:t>
            </a:r>
            <a:endParaRPr lang="en-US" altLang="ja-JP" sz="1050" dirty="0">
              <a:latin typeface="メイリオ" panose="020B0604030504040204" pitchFamily="50" charset="-128"/>
              <a:ea typeface="メイリオ" panose="020B0604030504040204" pitchFamily="50" charset="-128"/>
              <a:cs typeface="Century"/>
            </a:endParaRPr>
          </a:p>
          <a:p>
            <a:pPr marL="13970">
              <a:lnSpc>
                <a:spcPct val="100000"/>
              </a:lnSpc>
              <a:spcBef>
                <a:spcPts val="565"/>
              </a:spcBef>
            </a:pPr>
            <a:r>
              <a:rPr lang="ja-JP" altLang="en-US" sz="1050" dirty="0">
                <a:latin typeface="メイリオ" panose="020B0604030504040204" pitchFamily="50" charset="-128"/>
                <a:ea typeface="メイリオ" panose="020B0604030504040204" pitchFamily="50" charset="-128"/>
                <a:cs typeface="Century"/>
              </a:rPr>
              <a:t>　　されている送信方法でご送付ください。</a:t>
            </a:r>
          </a:p>
        </p:txBody>
      </p:sp>
      <p:sp>
        <p:nvSpPr>
          <p:cNvPr id="6" name="テキスト ボックス 5">
            <a:extLst>
              <a:ext uri="{FF2B5EF4-FFF2-40B4-BE49-F238E27FC236}">
                <a16:creationId xmlns:a16="http://schemas.microsoft.com/office/drawing/2014/main" id="{5873E128-7C0A-4033-8F75-47657BF75348}"/>
              </a:ext>
            </a:extLst>
          </p:cNvPr>
          <p:cNvSpPr txBox="1"/>
          <p:nvPr/>
        </p:nvSpPr>
        <p:spPr>
          <a:xfrm>
            <a:off x="0" y="128464"/>
            <a:ext cx="6858000" cy="300852"/>
          </a:xfrm>
          <a:prstGeom prst="rect">
            <a:avLst/>
          </a:prstGeom>
          <a:noFill/>
        </p:spPr>
        <p:txBody>
          <a:bodyPr wrap="square" rtlCol="0">
            <a:spAutoFit/>
          </a:bodyPr>
          <a:lstStyle/>
          <a:p>
            <a:pPr algn="ctr">
              <a:lnSpc>
                <a:spcPct val="150000"/>
              </a:lnSpc>
            </a:pP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50" b="1"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度空気調和・衛生工学会大会（福島）技術展示会 出展案内詳細（</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C3F31A6C-24F9-49FB-8BA6-B940123D98F7}"/>
              </a:ext>
            </a:extLst>
          </p:cNvPr>
          <p:cNvSpPr txBox="1"/>
          <p:nvPr/>
        </p:nvSpPr>
        <p:spPr>
          <a:xfrm>
            <a:off x="6035599" y="51920"/>
            <a:ext cx="777777" cy="307777"/>
          </a:xfrm>
          <a:prstGeom prst="rect">
            <a:avLst/>
          </a:prstGeom>
          <a:noFill/>
          <a:ln>
            <a:solidFill>
              <a:schemeClr val="tx1"/>
            </a:solidFill>
          </a:ln>
        </p:spPr>
        <p:txBody>
          <a:bodyPr wrap="non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別 紙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483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28464"/>
            <a:ext cx="6858000" cy="300852"/>
          </a:xfrm>
          <a:prstGeom prst="rect">
            <a:avLst/>
          </a:prstGeom>
          <a:noFill/>
        </p:spPr>
        <p:txBody>
          <a:bodyPr wrap="square" rtlCol="0">
            <a:spAutoFit/>
          </a:bodyPr>
          <a:lstStyle/>
          <a:p>
            <a:pPr algn="ct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度空気調和・衛生工学会大会（福島）技術展示会出展案内詳細（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035599" y="51920"/>
            <a:ext cx="777777" cy="307777"/>
          </a:xfrm>
          <a:prstGeom prst="rect">
            <a:avLst/>
          </a:prstGeom>
          <a:noFill/>
          <a:ln>
            <a:solidFill>
              <a:schemeClr val="tx1"/>
            </a:solidFill>
          </a:ln>
        </p:spPr>
        <p:txBody>
          <a:bodyPr wrap="non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別 紙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9192" y="475684"/>
            <a:ext cx="6858000" cy="370358"/>
          </a:xfrm>
          <a:prstGeom prst="rect">
            <a:avLst/>
          </a:prstGeom>
          <a:noFill/>
        </p:spPr>
        <p:txBody>
          <a:bodyPr wrap="square" rtlCol="0">
            <a:spAutoFit/>
          </a:bodyPr>
          <a:lstStyle/>
          <a:p>
            <a:pPr algn="ctr">
              <a:lnSpc>
                <a:spcPct val="1500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＜出展申込書＞</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69456" y="989412"/>
            <a:ext cx="2249334" cy="1369349"/>
          </a:xfrm>
          <a:prstGeom prst="rect">
            <a:avLst/>
          </a:prstGeom>
          <a:noFill/>
        </p:spPr>
        <p:txBody>
          <a:bodyPr wrap="none" rtlCol="0">
            <a:spAutoFit/>
          </a:bodyPr>
          <a:lstStyle/>
          <a:p>
            <a:pPr>
              <a:lnSpc>
                <a:spcPct val="150000"/>
              </a:lnSpc>
            </a:pPr>
            <a:r>
              <a:rPr kumimoji="1" lang="ja-JP" altLang="en-US" sz="1050" u="sng" dirty="0">
                <a:latin typeface="ＭＳ Ｐ明朝" panose="02020600040205080304" pitchFamily="18" charset="-128"/>
                <a:ea typeface="ＭＳ Ｐ明朝" panose="02020600040205080304" pitchFamily="18" charset="-128"/>
              </a:rPr>
              <a:t>空気調和・衛生工学会　事務局</a:t>
            </a:r>
            <a:endParaRPr kumimoji="1" lang="en-US" altLang="ja-JP" sz="1050" u="sng" dirty="0">
              <a:latin typeface="ＭＳ Ｐ明朝" panose="02020600040205080304" pitchFamily="18" charset="-128"/>
              <a:ea typeface="ＭＳ Ｐ明朝" panose="02020600040205080304" pitchFamily="18" charset="-128"/>
            </a:endParaRPr>
          </a:p>
          <a:p>
            <a:pPr>
              <a:lnSpc>
                <a:spcPct val="150000"/>
              </a:lnSpc>
            </a:pPr>
            <a:r>
              <a:rPr lang="ja-JP" altLang="en-US" sz="1050" u="sng" dirty="0">
                <a:latin typeface="ＭＳ Ｐ明朝" panose="02020600040205080304" pitchFamily="18" charset="-128"/>
                <a:ea typeface="ＭＳ Ｐ明朝" panose="02020600040205080304" pitchFamily="18" charset="-128"/>
              </a:rPr>
              <a:t>学術事業委員会　　担当　　半田　宛</a:t>
            </a:r>
            <a:endParaRPr lang="en-US" altLang="ja-JP" sz="1050" u="sng" dirty="0">
              <a:latin typeface="ＭＳ Ｐ明朝" panose="02020600040205080304" pitchFamily="18" charset="-128"/>
              <a:ea typeface="ＭＳ Ｐ明朝" panose="02020600040205080304" pitchFamily="18" charset="-128"/>
            </a:endParaRPr>
          </a:p>
          <a:p>
            <a:pPr>
              <a:lnSpc>
                <a:spcPct val="150000"/>
              </a:lnSpc>
            </a:pP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03-5206-3603</a:t>
            </a:r>
          </a:p>
          <a:p>
            <a:pPr>
              <a:lnSpc>
                <a:spcPct val="1500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メール　</a:t>
            </a:r>
            <a:r>
              <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rPr>
              <a:t>handa@shase.or.jp</a:t>
            </a:r>
          </a:p>
          <a:p>
            <a:pPr>
              <a:lnSpc>
                <a:spcPct val="150000"/>
              </a:lnSpc>
            </a:pPr>
            <a:endPar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584783" y="1007518"/>
            <a:ext cx="2653195" cy="10681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92472" y="2060488"/>
            <a:ext cx="6312947" cy="1023935"/>
          </a:xfrm>
          <a:prstGeom prst="rect">
            <a:avLst/>
          </a:prstGeom>
          <a:noFill/>
        </p:spPr>
        <p:txBody>
          <a:bodyPr wrap="none" rtlCol="0">
            <a:spAutoFit/>
          </a:bodyPr>
          <a:lstStyle/>
          <a:p>
            <a:pPr>
              <a:lnSpc>
                <a:spcPct val="150000"/>
              </a:lnSpc>
            </a:pPr>
            <a:r>
              <a:rPr lang="ja-JP" altLang="en-US" sz="1050" dirty="0">
                <a:latin typeface="ＭＳ Ｐ明朝" panose="02020600040205080304" pitchFamily="18" charset="-128"/>
                <a:ea typeface="ＭＳ Ｐ明朝" panose="02020600040205080304" pitchFamily="18" charset="-128"/>
              </a:rPr>
              <a:t>公益社団</a:t>
            </a:r>
            <a:r>
              <a:rPr kumimoji="1" lang="ja-JP" altLang="en-US" sz="1050" dirty="0">
                <a:latin typeface="ＭＳ Ｐ明朝" panose="02020600040205080304" pitchFamily="18" charset="-128"/>
                <a:ea typeface="ＭＳ Ｐ明朝" panose="02020600040205080304" pitchFamily="18" charset="-128"/>
              </a:rPr>
              <a:t>法人空気調和・衛生工学会</a:t>
            </a:r>
            <a:r>
              <a:rPr lang="ja-JP" altLang="en-US" sz="1050" dirty="0">
                <a:latin typeface="ＭＳ Ｐ明朝" panose="02020600040205080304" pitchFamily="18" charset="-128"/>
                <a:ea typeface="ＭＳ Ｐ明朝" panose="02020600040205080304" pitchFamily="18" charset="-128"/>
              </a:rPr>
              <a:t>　学術事業委員会</a:t>
            </a:r>
            <a:endParaRPr lang="en-US" altLang="ja-JP" sz="1050" dirty="0">
              <a:latin typeface="ＭＳ Ｐ明朝" panose="02020600040205080304" pitchFamily="18" charset="-128"/>
              <a:ea typeface="ＭＳ Ｐ明朝" panose="02020600040205080304" pitchFamily="18" charset="-128"/>
            </a:endParaRPr>
          </a:p>
          <a:p>
            <a:pPr>
              <a:lnSpc>
                <a:spcPct val="150000"/>
              </a:lnSpc>
            </a:pPr>
            <a:r>
              <a:rPr lang="ja-JP" altLang="en-US" sz="1050" dirty="0">
                <a:latin typeface="ＭＳ Ｐ明朝" panose="02020600040205080304" pitchFamily="18" charset="-128"/>
                <a:ea typeface="ＭＳ Ｐ明朝" panose="02020600040205080304" pitchFamily="18" charset="-128"/>
              </a:rPr>
              <a:t>　委員長　柳　　宇　殿</a:t>
            </a:r>
            <a:endParaRPr lang="en-US" altLang="ja-JP" sz="1050" dirty="0">
              <a:latin typeface="ＭＳ Ｐ明朝" panose="02020600040205080304" pitchFamily="18" charset="-128"/>
              <a:ea typeface="ＭＳ Ｐ明朝" panose="02020600040205080304" pitchFamily="18" charset="-128"/>
            </a:endParaRPr>
          </a:p>
          <a:p>
            <a:pPr>
              <a:lnSpc>
                <a:spcPct val="150000"/>
              </a:lnSpc>
            </a:pPr>
            <a:endParaRPr lang="en-US" altLang="ja-JP" sz="1050" dirty="0">
              <a:latin typeface="ＭＳ Ｐ明朝" panose="02020600040205080304" pitchFamily="18" charset="-128"/>
              <a:ea typeface="ＭＳ Ｐ明朝" panose="02020600040205080304" pitchFamily="18" charset="-128"/>
            </a:endParaRPr>
          </a:p>
          <a:p>
            <a:pPr>
              <a:lnSpc>
                <a:spcPct val="150000"/>
              </a:lnSpc>
            </a:pPr>
            <a:r>
              <a:rPr kumimoji="1" lang="ja-JP" altLang="en-US" sz="1050" dirty="0">
                <a:latin typeface="ＭＳ Ｐ明朝" panose="02020600040205080304" pitchFamily="18" charset="-128"/>
                <a:ea typeface="ＭＳ Ｐ明朝" panose="02020600040205080304" pitchFamily="18" charset="-128"/>
              </a:rPr>
              <a:t>　　以下の内容</a:t>
            </a:r>
            <a:r>
              <a:rPr lang="ja-JP" altLang="en-US" sz="1050" dirty="0">
                <a:latin typeface="ＭＳ Ｐ明朝" panose="02020600040205080304" pitchFamily="18" charset="-128"/>
                <a:ea typeface="ＭＳ Ｐ明朝" panose="02020600040205080304" pitchFamily="18" charset="-128"/>
              </a:rPr>
              <a:t>にて「令和</a:t>
            </a:r>
            <a:r>
              <a:rPr lang="en-US" altLang="ja-JP" sz="1050" dirty="0">
                <a:latin typeface="ＭＳ Ｐ明朝" panose="02020600040205080304" pitchFamily="18" charset="-128"/>
                <a:ea typeface="ＭＳ Ｐ明朝" panose="02020600040205080304" pitchFamily="18" charset="-128"/>
              </a:rPr>
              <a:t>3</a:t>
            </a:r>
            <a:r>
              <a:rPr lang="ja-JP" altLang="en-US" sz="1050" dirty="0">
                <a:latin typeface="ＭＳ Ｐ明朝" panose="02020600040205080304" pitchFamily="18" charset="-128"/>
                <a:ea typeface="ＭＳ Ｐ明朝" panose="02020600040205080304" pitchFamily="18" charset="-128"/>
              </a:rPr>
              <a:t>年度空気調和・衛生工学会大会（福島）技術展示会」への出展を申し込みます。</a:t>
            </a:r>
            <a:endParaRPr kumimoji="1" lang="ja-JP" altLang="en-US" sz="1050" dirty="0">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4069350" y="1809032"/>
            <a:ext cx="2383986" cy="334707"/>
          </a:xfrm>
          <a:prstGeom prst="rect">
            <a:avLst/>
          </a:prstGeom>
          <a:noFill/>
        </p:spPr>
        <p:txBody>
          <a:bodyPr wrap="none" rtlCol="0">
            <a:spAutoFit/>
          </a:bodyPr>
          <a:lstStyle/>
          <a:p>
            <a:pPr>
              <a:lnSpc>
                <a:spcPct val="150000"/>
              </a:lnSpc>
            </a:pPr>
            <a:r>
              <a:rPr kumimoji="1" lang="ja-JP" altLang="en-US" sz="1050" u="sng" dirty="0">
                <a:latin typeface="ＭＳ Ｐ明朝" panose="02020600040205080304" pitchFamily="18" charset="-128"/>
                <a:ea typeface="ＭＳ Ｐ明朝" panose="02020600040205080304" pitchFamily="18" charset="-128"/>
              </a:rPr>
              <a:t>　（申込日）　　　　　　　年　　　月　　　日</a:t>
            </a:r>
          </a:p>
        </p:txBody>
      </p:sp>
      <p:sp>
        <p:nvSpPr>
          <p:cNvPr id="9" name="テキスト ボックス 8"/>
          <p:cNvSpPr txBox="1"/>
          <p:nvPr/>
        </p:nvSpPr>
        <p:spPr>
          <a:xfrm>
            <a:off x="2123354" y="3083597"/>
            <a:ext cx="3124573" cy="334707"/>
          </a:xfrm>
          <a:prstGeom prst="rect">
            <a:avLst/>
          </a:prstGeom>
          <a:noFill/>
        </p:spPr>
        <p:txBody>
          <a:bodyPr wrap="none" rtlCol="0">
            <a:spAutoFit/>
          </a:bodyPr>
          <a:lstStyle/>
          <a:p>
            <a:pPr>
              <a:lnSpc>
                <a:spcPct val="150000"/>
              </a:lnSpc>
            </a:pPr>
            <a:r>
              <a:rPr kumimoji="1" lang="ja-JP" altLang="en-US" sz="1050" dirty="0">
                <a:latin typeface="ＭＳ Ｐ明朝" panose="02020600040205080304" pitchFamily="18" charset="-128"/>
                <a:ea typeface="ＭＳ Ｐ明朝" panose="02020600040205080304" pitchFamily="18" charset="-128"/>
              </a:rPr>
              <a:t>　（貴社名・部署）　　　　　　　　　　　　（申込者氏名）</a:t>
            </a:r>
          </a:p>
        </p:txBody>
      </p:sp>
      <p:sp>
        <p:nvSpPr>
          <p:cNvPr id="10" name="テキスト ボックス 9"/>
          <p:cNvSpPr txBox="1"/>
          <p:nvPr/>
        </p:nvSpPr>
        <p:spPr>
          <a:xfrm>
            <a:off x="5661248" y="3402813"/>
            <a:ext cx="492443" cy="326051"/>
          </a:xfrm>
          <a:prstGeom prst="rect">
            <a:avLst/>
          </a:prstGeom>
          <a:noFill/>
        </p:spPr>
        <p:txBody>
          <a:bodyPr wrap="none" rtlCol="0">
            <a:spAutoFit/>
          </a:bodyPr>
          <a:lstStyle/>
          <a:p>
            <a:pPr>
              <a:lnSpc>
                <a:spcPct val="150000"/>
              </a:lnSpc>
            </a:pPr>
            <a:r>
              <a:rPr kumimoji="1" lang="ja-JP" altLang="en-US" sz="1200" dirty="0">
                <a:latin typeface="ＭＳ Ｐ明朝" panose="02020600040205080304" pitchFamily="18" charset="-128"/>
                <a:ea typeface="ＭＳ Ｐ明朝" panose="02020600040205080304" pitchFamily="18" charset="-128"/>
              </a:rPr>
              <a:t>（印）</a:t>
            </a:r>
          </a:p>
        </p:txBody>
      </p:sp>
      <p:cxnSp>
        <p:nvCxnSpPr>
          <p:cNvPr id="12" name="直線コネクタ 11"/>
          <p:cNvCxnSpPr/>
          <p:nvPr/>
        </p:nvCxnSpPr>
        <p:spPr>
          <a:xfrm>
            <a:off x="2204864" y="3728864"/>
            <a:ext cx="4104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64480" y="3843078"/>
            <a:ext cx="5916848" cy="52414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p:cNvCxnSpPr/>
          <p:nvPr/>
        </p:nvCxnSpPr>
        <p:spPr>
          <a:xfrm>
            <a:off x="1089127" y="4376936"/>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089127" y="4804675"/>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095013" y="5623591"/>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082545" y="6030296"/>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74644" y="6582845"/>
            <a:ext cx="59046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093758" y="6288334"/>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464480" y="7905328"/>
            <a:ext cx="59046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cxnSpLocks/>
          </p:cNvCxnSpPr>
          <p:nvPr/>
        </p:nvCxnSpPr>
        <p:spPr>
          <a:xfrm flipH="1">
            <a:off x="1081565" y="3849383"/>
            <a:ext cx="7487" cy="2733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64478" y="5130843"/>
            <a:ext cx="612455" cy="518091"/>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連絡先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450437" y="8334095"/>
            <a:ext cx="612455" cy="253916"/>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7" name="直線コネクタ 46"/>
          <p:cNvCxnSpPr>
            <a:cxnSpLocks/>
          </p:cNvCxnSpPr>
          <p:nvPr/>
        </p:nvCxnSpPr>
        <p:spPr>
          <a:xfrm>
            <a:off x="2901704" y="3843076"/>
            <a:ext cx="0" cy="52414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2899392" y="5138855"/>
            <a:ext cx="588706" cy="253916"/>
          </a:xfrm>
          <a:prstGeom prst="rect">
            <a:avLst/>
          </a:prstGeom>
          <a:noFill/>
        </p:spPr>
        <p:txBody>
          <a:bodyPr wrap="square" rtlCol="0">
            <a:spAutoFit/>
          </a:bodyPr>
          <a:lstStyle/>
          <a:p>
            <a:pP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4289962" y="6029784"/>
            <a:ext cx="735406" cy="253916"/>
          </a:xfrm>
          <a:prstGeom prst="rect">
            <a:avLst/>
          </a:prstGeom>
          <a:noFill/>
        </p:spPr>
        <p:txBody>
          <a:bodyPr wrap="square" rtlCol="0">
            <a:spAutoFit/>
          </a:bodyPr>
          <a:lstStyle/>
          <a:p>
            <a:pPr>
              <a:spcBef>
                <a:spcPts val="800"/>
              </a:spcBef>
            </a:pP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番号</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0" name="直線コネクタ 49"/>
          <p:cNvCxnSpPr/>
          <p:nvPr/>
        </p:nvCxnSpPr>
        <p:spPr>
          <a:xfrm>
            <a:off x="4257092" y="6030296"/>
            <a:ext cx="0" cy="263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5007511" y="6018564"/>
            <a:ext cx="0" cy="263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77A64046-D20A-4653-9153-D8CC87AF92CE}"/>
              </a:ext>
            </a:extLst>
          </p:cNvPr>
          <p:cNvSpPr txBox="1"/>
          <p:nvPr/>
        </p:nvSpPr>
        <p:spPr>
          <a:xfrm>
            <a:off x="2951179" y="6811336"/>
            <a:ext cx="3444192" cy="1046440"/>
          </a:xfrm>
          <a:prstGeom prst="rect">
            <a:avLst/>
          </a:prstGeom>
          <a:noFill/>
        </p:spPr>
        <p:txBody>
          <a:bodyPr wrap="square" rtlCol="0">
            <a:spAutoFit/>
          </a:bodyPr>
          <a:lstStyle/>
          <a:p>
            <a:pP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□希望する　　□希望しない</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r>
              <a:rPr kumimoji="1" lang="en-US" altLang="ja-JP" sz="1050" u="sng"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cs typeface="Meiryo UI" panose="020B0604030504040204" pitchFamily="50" charset="-128"/>
              </a:rPr>
              <a:t>希望する方は以下に発表タイトルをご記入下さい</a:t>
            </a:r>
            <a:endParaRPr kumimoji="1"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endParaRPr kumimoji="1"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a:spcBef>
                <a:spcPts val="800"/>
              </a:spcBef>
            </a:pP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C24FF89C-79F0-4944-AE1E-D317951F5C03}"/>
              </a:ext>
            </a:extLst>
          </p:cNvPr>
          <p:cNvSpPr txBox="1"/>
          <p:nvPr/>
        </p:nvSpPr>
        <p:spPr>
          <a:xfrm>
            <a:off x="1202202" y="3993334"/>
            <a:ext cx="1430702" cy="253916"/>
          </a:xfrm>
          <a:prstGeom prst="rect">
            <a:avLst/>
          </a:prstGeom>
          <a:noFill/>
        </p:spPr>
        <p:txBody>
          <a:bodyPr wrap="square" rtlCol="0">
            <a:spAutoFit/>
          </a:bodyPr>
          <a:lstStyle/>
          <a:p>
            <a:pPr algn="ct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貴社・大学名</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556B06D7-32A0-40A0-B20D-512A962281CF}"/>
              </a:ext>
            </a:extLst>
          </p:cNvPr>
          <p:cNvSpPr txBox="1"/>
          <p:nvPr/>
        </p:nvSpPr>
        <p:spPr>
          <a:xfrm>
            <a:off x="1202201" y="4465330"/>
            <a:ext cx="1557827" cy="253916"/>
          </a:xfrm>
          <a:prstGeom prst="rect">
            <a:avLst/>
          </a:prstGeom>
          <a:noFill/>
        </p:spPr>
        <p:txBody>
          <a:bodyPr wrap="square" rtlCol="0">
            <a:spAutoFit/>
          </a:bodyPr>
          <a:lstStyle/>
          <a:p>
            <a:pPr algn="ct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貴担当部署・研究室名</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1B6D631C-138E-4FC5-8FB9-8997F3A870FA}"/>
              </a:ext>
            </a:extLst>
          </p:cNvPr>
          <p:cNvSpPr txBox="1"/>
          <p:nvPr/>
        </p:nvSpPr>
        <p:spPr>
          <a:xfrm>
            <a:off x="1138639" y="4833459"/>
            <a:ext cx="1557827" cy="253916"/>
          </a:xfrm>
          <a:prstGeom prst="rect">
            <a:avLst/>
          </a:prstGeom>
          <a:noFill/>
        </p:spPr>
        <p:txBody>
          <a:bodyPr wrap="square" rtlCol="0">
            <a:spAutoFit/>
          </a:bodyPr>
          <a:lstStyle/>
          <a:p>
            <a:pPr algn="ct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上記英文名称</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0" name="直線コネクタ 39">
            <a:extLst>
              <a:ext uri="{FF2B5EF4-FFF2-40B4-BE49-F238E27FC236}">
                <a16:creationId xmlns:a16="http://schemas.microsoft.com/office/drawing/2014/main" id="{4A22BCC9-F498-490C-A254-68D04747BADD}"/>
              </a:ext>
            </a:extLst>
          </p:cNvPr>
          <p:cNvCxnSpPr/>
          <p:nvPr/>
        </p:nvCxnSpPr>
        <p:spPr>
          <a:xfrm>
            <a:off x="1089126" y="5157976"/>
            <a:ext cx="5280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C90D7E15-0880-4216-8311-E4AB09AB3EEF}"/>
              </a:ext>
            </a:extLst>
          </p:cNvPr>
          <p:cNvSpPr txBox="1"/>
          <p:nvPr/>
        </p:nvSpPr>
        <p:spPr>
          <a:xfrm>
            <a:off x="1138639" y="5259533"/>
            <a:ext cx="1557827" cy="253916"/>
          </a:xfrm>
          <a:prstGeom prst="rect">
            <a:avLst/>
          </a:prstGeom>
          <a:noFill/>
        </p:spPr>
        <p:txBody>
          <a:bodyPr wrap="square" rtlCol="0">
            <a:spAutoFit/>
          </a:bodyPr>
          <a:lstStyle/>
          <a:p>
            <a:pPr algn="ctr">
              <a:spcBef>
                <a:spcPts val="8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住所</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2774264B-6AD8-4A1E-979B-7879EC5561D5}"/>
              </a:ext>
            </a:extLst>
          </p:cNvPr>
          <p:cNvSpPr txBox="1"/>
          <p:nvPr/>
        </p:nvSpPr>
        <p:spPr>
          <a:xfrm>
            <a:off x="1158233" y="5726027"/>
            <a:ext cx="1557827" cy="253916"/>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担当者役職・氏名</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a:extLst>
              <a:ext uri="{FF2B5EF4-FFF2-40B4-BE49-F238E27FC236}">
                <a16:creationId xmlns:a16="http://schemas.microsoft.com/office/drawing/2014/main" id="{A2757826-FF7D-443A-9CB9-7BC01BF1B6C8}"/>
              </a:ext>
            </a:extLst>
          </p:cNvPr>
          <p:cNvSpPr txBox="1"/>
          <p:nvPr/>
        </p:nvSpPr>
        <p:spPr>
          <a:xfrm>
            <a:off x="1138638" y="6034274"/>
            <a:ext cx="1557827" cy="253916"/>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電話番号</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a:extLst>
              <a:ext uri="{FF2B5EF4-FFF2-40B4-BE49-F238E27FC236}">
                <a16:creationId xmlns:a16="http://schemas.microsoft.com/office/drawing/2014/main" id="{FEEA1BD6-8FE6-4E08-8F67-2894A781362D}"/>
              </a:ext>
            </a:extLst>
          </p:cNvPr>
          <p:cNvSpPr txBox="1"/>
          <p:nvPr/>
        </p:nvSpPr>
        <p:spPr>
          <a:xfrm>
            <a:off x="1158232" y="6302091"/>
            <a:ext cx="1557827" cy="253916"/>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担当者のＥメールアドレス</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53">
            <a:extLst>
              <a:ext uri="{FF2B5EF4-FFF2-40B4-BE49-F238E27FC236}">
                <a16:creationId xmlns:a16="http://schemas.microsoft.com/office/drawing/2014/main" id="{B1ADA329-3473-4BFE-AD24-B22491847B09}"/>
              </a:ext>
            </a:extLst>
          </p:cNvPr>
          <p:cNvCxnSpPr>
            <a:cxnSpLocks/>
          </p:cNvCxnSpPr>
          <p:nvPr/>
        </p:nvCxnSpPr>
        <p:spPr>
          <a:xfrm>
            <a:off x="1093758" y="7905328"/>
            <a:ext cx="0" cy="1198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895D3943-D77E-4552-8CA6-134CD5642F0E}"/>
              </a:ext>
            </a:extLst>
          </p:cNvPr>
          <p:cNvSpPr txBox="1"/>
          <p:nvPr/>
        </p:nvSpPr>
        <p:spPr>
          <a:xfrm>
            <a:off x="638577" y="7993292"/>
            <a:ext cx="2685074" cy="1046440"/>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事務局への要望・質問</a:t>
            </a:r>
          </a:p>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事項等（請求書等の送付先が</a:t>
            </a:r>
          </a:p>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上記と異なる場合には、ここに</a:t>
            </a:r>
          </a:p>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ご記入ください）</a:t>
            </a:r>
          </a:p>
        </p:txBody>
      </p:sp>
      <p:sp>
        <p:nvSpPr>
          <p:cNvPr id="57" name="テキスト ボックス 56">
            <a:extLst>
              <a:ext uri="{FF2B5EF4-FFF2-40B4-BE49-F238E27FC236}">
                <a16:creationId xmlns:a16="http://schemas.microsoft.com/office/drawing/2014/main" id="{3D7CFF95-5A14-4897-A34C-31CA7B3468D3}"/>
              </a:ext>
            </a:extLst>
          </p:cNvPr>
          <p:cNvSpPr txBox="1"/>
          <p:nvPr/>
        </p:nvSpPr>
        <p:spPr>
          <a:xfrm>
            <a:off x="554837" y="6919058"/>
            <a:ext cx="2175832" cy="415498"/>
          </a:xfrm>
          <a:prstGeom prst="rect">
            <a:avLst/>
          </a:prstGeom>
          <a:noFill/>
        </p:spPr>
        <p:txBody>
          <a:bodyPr wrap="square" rtlCol="0">
            <a:spAutoFit/>
          </a:bodyPr>
          <a:lstStyle/>
          <a:p>
            <a:pPr>
              <a:spcBef>
                <a:spcPts val="800"/>
              </a:spcBef>
            </a:pP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9/17</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Zoom</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ミーティングによるリアルタイムの出展内容紹介</a:t>
            </a:r>
          </a:p>
        </p:txBody>
      </p:sp>
      <p:sp>
        <p:nvSpPr>
          <p:cNvPr id="58" name="テキスト ボックス 57">
            <a:extLst>
              <a:ext uri="{FF2B5EF4-FFF2-40B4-BE49-F238E27FC236}">
                <a16:creationId xmlns:a16="http://schemas.microsoft.com/office/drawing/2014/main" id="{2C71788A-A626-48F1-ADE5-A031569DC28B}"/>
              </a:ext>
            </a:extLst>
          </p:cNvPr>
          <p:cNvSpPr txBox="1"/>
          <p:nvPr/>
        </p:nvSpPr>
        <p:spPr>
          <a:xfrm>
            <a:off x="858161" y="7341806"/>
            <a:ext cx="1557827" cy="253916"/>
          </a:xfrm>
          <a:prstGeom prst="rect">
            <a:avLst/>
          </a:prstGeom>
          <a:noFill/>
        </p:spPr>
        <p:txBody>
          <a:bodyPr wrap="square" rtlCol="0">
            <a:spAutoFit/>
          </a:bodyPr>
          <a:lstStyle/>
          <a:p>
            <a:pPr algn="ctr">
              <a:spcBef>
                <a:spcPts val="800"/>
              </a:spcBef>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（企業のみ）</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71591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1754</Words>
  <Application>Microsoft Office PowerPoint</Application>
  <PresentationFormat>A4 210 x 297 mm</PresentationFormat>
  <Paragraphs>196</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Ｐ明朝</vt:lpstr>
      <vt:lpstr>ＭＳ 明朝</vt: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功</dc:creator>
  <cp:lastModifiedBy>半田（空・衛学会）</cp:lastModifiedBy>
  <cp:revision>55</cp:revision>
  <cp:lastPrinted>2021-07-27T02:01:34Z</cp:lastPrinted>
  <dcterms:created xsi:type="dcterms:W3CDTF">2018-04-23T02:07:09Z</dcterms:created>
  <dcterms:modified xsi:type="dcterms:W3CDTF">2021-08-27T06:34:26Z</dcterms:modified>
</cp:coreProperties>
</file>