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335" r:id="rId3"/>
    <p:sldId id="339" r:id="rId4"/>
    <p:sldId id="340" r:id="rId5"/>
    <p:sldId id="341" r:id="rId6"/>
    <p:sldId id="343" r:id="rId7"/>
    <p:sldId id="348" r:id="rId8"/>
    <p:sldId id="346" r:id="rId9"/>
    <p:sldId id="347" r:id="rId10"/>
    <p:sldId id="344" r:id="rId11"/>
    <p:sldId id="349" r:id="rId12"/>
    <p:sldId id="336" r:id="rId13"/>
  </p:sldIdLst>
  <p:sldSz cx="10693400" cy="7561263"/>
  <p:notesSz cx="6858000" cy="9144000"/>
  <p:embeddedFontLst>
    <p:embeddedFont>
      <p:font typeface="HG創英角ｺﾞｼｯｸUB" panose="020B0909000000000000" pitchFamily="49" charset="-128"/>
      <p:regular r:id="rId15"/>
    </p:embeddedFont>
    <p:embeddedFont>
      <p:font typeface="Arial Unicode MS" panose="020B0604020202020204" pitchFamily="50" charset="-128"/>
      <p:regular r:id="rId16"/>
    </p:embeddedFont>
    <p:embeddedFont>
      <p:font typeface="HG創英角ﾎﾟｯﾌﾟ体" panose="040B0A09000000000000" pitchFamily="49" charset="-128"/>
      <p:regular r:id="rId17"/>
    </p:embeddedFont>
  </p:embeddedFontLst>
  <p:defaultTextStyle>
    <a:defPPr>
      <a:defRPr lang="en-US"/>
    </a:defPPr>
    <a:lvl1pPr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p:defaultTextStyle>
  <p:extLst>
    <p:ext uri="{EFAFB233-063F-42B5-8137-9DF3F51BA10A}">
      <p15:sldGuideLst xmlns:p15="http://schemas.microsoft.com/office/powerpoint/2012/main">
        <p15:guide id="1" orient="horz" pos="24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99"/>
    <a:srgbClr val="CCFFFF"/>
    <a:srgbClr val="FFCCFF"/>
    <a:srgbClr val="FF3300"/>
    <a:srgbClr val="008000"/>
    <a:srgbClr val="003300"/>
    <a:srgbClr val="00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9" autoAdjust="0"/>
    <p:restoredTop sz="80243" autoAdjust="0"/>
  </p:normalViewPr>
  <p:slideViewPr>
    <p:cSldViewPr>
      <p:cViewPr varScale="1">
        <p:scale>
          <a:sx n="52" d="100"/>
          <a:sy n="52" d="100"/>
        </p:scale>
        <p:origin x="274" y="58"/>
      </p:cViewPr>
      <p:guideLst>
        <p:guide orient="horz" pos="249"/>
        <p:guide/>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ja-JP"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ja-JP" altLang="en-US"/>
          </a:p>
        </p:txBody>
      </p:sp>
      <p:sp>
        <p:nvSpPr>
          <p:cNvPr id="14340"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ja-JP"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BEEB119D-F90B-4F9D-8935-DA707C1308B7}" type="slidenum">
              <a:rPr lang="ja-JP" altLang="en-US"/>
              <a:pPr>
                <a:defRPr/>
              </a:pPr>
              <a:t>‹#›</a:t>
            </a:fld>
            <a:endParaRPr lang="ja-JP" altLang="en-US"/>
          </a:p>
        </p:txBody>
      </p:sp>
    </p:spTree>
    <p:extLst>
      <p:ext uri="{BB962C8B-B14F-4D97-AF65-F5344CB8AC3E}">
        <p14:creationId xmlns:p14="http://schemas.microsoft.com/office/powerpoint/2010/main" val="3226933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1pPr>
    <a:lvl2pPr marL="520700"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2pPr>
    <a:lvl3pPr marL="1042988"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3pPr>
    <a:lvl4pPr marL="1563688"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4pPr>
    <a:lvl5pPr marL="2085975"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EE829C5E-396A-40BC-95C9-535B81ADE14F}" type="slidenum">
              <a:rPr lang="ja-JP" altLang="en-US" sz="1200" smtClean="0"/>
              <a:pPr eaLnBrk="1" hangingPunct="1"/>
              <a:t>1</a:t>
            </a:fld>
            <a:endParaRPr lang="ja-JP" alt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ja-JP" altLang="en-US" smtClean="0">
                <a:ea typeface="ＭＳ Ｐ明朝" charset="-128"/>
              </a:rPr>
              <a:t>室内</a:t>
            </a:r>
            <a:r>
              <a:rPr lang="ja-JP" altLang="en-US" dirty="0" smtClean="0">
                <a:ea typeface="ＭＳ Ｐ明朝" charset="-128"/>
              </a:rPr>
              <a:t>と室外との熱の移動＜ヒートポンプは熱を運ぶ＞</a:t>
            </a:r>
          </a:p>
        </p:txBody>
      </p:sp>
    </p:spTree>
    <p:extLst>
      <p:ext uri="{BB962C8B-B14F-4D97-AF65-F5344CB8AC3E}">
        <p14:creationId xmlns:p14="http://schemas.microsoft.com/office/powerpoint/2010/main" val="185137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8E82AE8C-1864-4CD2-ACC0-D87B71A88B12}" type="slidenum">
              <a:rPr lang="ja-JP" altLang="en-US" sz="1200" smtClean="0"/>
              <a:pPr eaLnBrk="1" hangingPunct="1"/>
              <a:t>10</a:t>
            </a:fld>
            <a:endParaRPr lang="ja-JP" alt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ja-JP" altLang="en-US" smtClean="0">
                <a:ea typeface="ＭＳ Ｐ明朝" charset="-128"/>
              </a:rPr>
              <a:t>ヒートポンプは熱をくみ上げ、移動させる装置であるから、熱の移動方向を変えることができる。</a:t>
            </a:r>
            <a:endParaRPr lang="en-US" altLang="ja-JP" smtClean="0">
              <a:ea typeface="ＭＳ Ｐ明朝" charset="-128"/>
            </a:endParaRPr>
          </a:p>
          <a:p>
            <a:pPr eaLnBrk="1" hangingPunct="1"/>
            <a:r>
              <a:rPr lang="ja-JP" altLang="en-US" smtClean="0">
                <a:ea typeface="ＭＳ Ｐ明朝" charset="-128"/>
              </a:rPr>
              <a:t>だから、一つの装置で「暖房」「冷房」ができる。</a:t>
            </a:r>
          </a:p>
        </p:txBody>
      </p:sp>
    </p:spTree>
    <p:extLst>
      <p:ext uri="{BB962C8B-B14F-4D97-AF65-F5344CB8AC3E}">
        <p14:creationId xmlns:p14="http://schemas.microsoft.com/office/powerpoint/2010/main" val="72661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7BE44983-1C20-4979-A903-0A29A93A0202}" type="slidenum">
              <a:rPr lang="ja-JP" altLang="en-US" sz="1200" smtClean="0"/>
              <a:pPr eaLnBrk="1" hangingPunct="1"/>
              <a:t>11</a:t>
            </a:fld>
            <a:endParaRPr lang="ja-JP" altLang="en-US" sz="120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ja-JP" altLang="en-US" smtClean="0">
                <a:ea typeface="ＭＳ Ｐ明朝" charset="-128"/>
              </a:rPr>
              <a:t>温度の高いところと低いところを作り、その温度差から必要な温度（熱）を取り出す。</a:t>
            </a:r>
            <a:endParaRPr lang="en-US" altLang="ja-JP" smtClean="0">
              <a:ea typeface="ＭＳ Ｐ明朝" charset="-128"/>
            </a:endParaRPr>
          </a:p>
          <a:p>
            <a:pPr eaLnBrk="1" hangingPunct="1"/>
            <a:r>
              <a:rPr lang="ja-JP" altLang="en-US" smtClean="0">
                <a:ea typeface="ＭＳ Ｐ明朝" charset="-128"/>
              </a:rPr>
              <a:t>これがヒートポンプの基本的な働き。</a:t>
            </a:r>
          </a:p>
        </p:txBody>
      </p:sp>
    </p:spTree>
    <p:extLst>
      <p:ext uri="{BB962C8B-B14F-4D97-AF65-F5344CB8AC3E}">
        <p14:creationId xmlns:p14="http://schemas.microsoft.com/office/powerpoint/2010/main" val="387608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770D0FA9-6BB2-4C74-87BC-B59CFC047055}" type="slidenum">
              <a:rPr lang="ja-JP" altLang="en-US" sz="1200" smtClean="0"/>
              <a:pPr eaLnBrk="1" hangingPunct="1"/>
              <a:t>12</a:t>
            </a:fld>
            <a:endParaRPr lang="ja-JP" altLang="en-U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ltLang="en-US" smtClean="0">
              <a:ea typeface="ＭＳ Ｐ明朝" charset="-128"/>
            </a:endParaRPr>
          </a:p>
        </p:txBody>
      </p:sp>
    </p:spTree>
    <p:extLst>
      <p:ext uri="{BB962C8B-B14F-4D97-AF65-F5344CB8AC3E}">
        <p14:creationId xmlns:p14="http://schemas.microsoft.com/office/powerpoint/2010/main" val="64017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47FF37DA-91E1-4BBF-982E-F97E0667FCDA}" type="slidenum">
              <a:rPr lang="ja-JP" altLang="en-US" sz="1200" smtClean="0"/>
              <a:pPr eaLnBrk="1" hangingPunct="1"/>
              <a:t>2</a:t>
            </a:fld>
            <a:endParaRPr lang="ja-JP"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ja-JP" altLang="en-US" smtClean="0">
                <a:ea typeface="ＭＳ Ｐ明朝" charset="-128"/>
              </a:rPr>
              <a:t>暖房時、エアコンで室内を暖める際、室内機から出る空気は室外温度よりも高い。</a:t>
            </a:r>
          </a:p>
        </p:txBody>
      </p:sp>
    </p:spTree>
    <p:extLst>
      <p:ext uri="{BB962C8B-B14F-4D97-AF65-F5344CB8AC3E}">
        <p14:creationId xmlns:p14="http://schemas.microsoft.com/office/powerpoint/2010/main" val="229943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662454DD-04DE-4C6A-AD7D-EAC96EEEB29D}" type="slidenum">
              <a:rPr lang="ja-JP" altLang="en-US" sz="1200" smtClean="0"/>
              <a:pPr eaLnBrk="1" hangingPunct="1"/>
              <a:t>3</a:t>
            </a:fld>
            <a:endParaRPr lang="ja-JP"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ja-JP" altLang="en-US" smtClean="0">
                <a:ea typeface="ＭＳ Ｐ明朝" charset="-128"/>
              </a:rPr>
              <a:t>エアコンの室内機と室外機をつなぐ配管。その中を通っているものは何か？</a:t>
            </a:r>
            <a:endParaRPr lang="en-US" altLang="ja-JP" smtClean="0">
              <a:ea typeface="ＭＳ Ｐ明朝" charset="-128"/>
            </a:endParaRPr>
          </a:p>
          <a:p>
            <a:pPr eaLnBrk="1" hangingPunct="1"/>
            <a:r>
              <a:rPr lang="ja-JP" altLang="en-US" smtClean="0">
                <a:ea typeface="ＭＳ Ｐ明朝" charset="-128"/>
              </a:rPr>
              <a:t>電気？　温かい・冷たい空気？</a:t>
            </a:r>
          </a:p>
        </p:txBody>
      </p:sp>
    </p:spTree>
    <p:extLst>
      <p:ext uri="{BB962C8B-B14F-4D97-AF65-F5344CB8AC3E}">
        <p14:creationId xmlns:p14="http://schemas.microsoft.com/office/powerpoint/2010/main" val="148296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4E3B4453-DD13-41CD-8517-E9FCE1843229}" type="slidenum">
              <a:rPr lang="ja-JP" altLang="en-US" sz="1200" smtClean="0"/>
              <a:pPr eaLnBrk="1" hangingPunct="1"/>
              <a:t>4</a:t>
            </a:fld>
            <a:endParaRPr lang="ja-JP" alt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ja-JP" altLang="en-US" smtClean="0">
                <a:ea typeface="ＭＳ Ｐ明朝" charset="-128"/>
              </a:rPr>
              <a:t>配管の中では「熱」が移動している。暖房時のエアコンでは、室外機から室内機へ向けて熱が移動。</a:t>
            </a:r>
            <a:endParaRPr lang="en-US" altLang="ja-JP" smtClean="0">
              <a:ea typeface="ＭＳ Ｐ明朝" charset="-128"/>
            </a:endParaRPr>
          </a:p>
          <a:p>
            <a:pPr eaLnBrk="1" hangingPunct="1"/>
            <a:r>
              <a:rPr lang="ja-JP" altLang="en-US" smtClean="0">
                <a:ea typeface="ＭＳ Ｐ明朝" charset="-128"/>
              </a:rPr>
              <a:t>熱を運ぶ媒体「冷媒」については</a:t>
            </a:r>
            <a:r>
              <a:rPr lang="en-US" altLang="ja-JP" smtClean="0">
                <a:ea typeface="ＭＳ Ｐ明朝" charset="-128"/>
              </a:rPr>
              <a:t>1-4-4</a:t>
            </a:r>
            <a:r>
              <a:rPr lang="ja-JP" altLang="en-US" smtClean="0">
                <a:ea typeface="ＭＳ Ｐ明朝" charset="-128"/>
              </a:rPr>
              <a:t>で。</a:t>
            </a:r>
          </a:p>
        </p:txBody>
      </p:sp>
    </p:spTree>
    <p:extLst>
      <p:ext uri="{BB962C8B-B14F-4D97-AF65-F5344CB8AC3E}">
        <p14:creationId xmlns:p14="http://schemas.microsoft.com/office/powerpoint/2010/main" val="312862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9AA8F322-7E0D-4005-9FC2-3E0709707F4C}" type="slidenum">
              <a:rPr lang="ja-JP" altLang="en-US" sz="1200" smtClean="0"/>
              <a:pPr eaLnBrk="1" hangingPunct="1"/>
              <a:t>5</a:t>
            </a:fld>
            <a:endParaRPr lang="ja-JP" altLang="en-US" sz="120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ja-JP" altLang="en-US" smtClean="0">
                <a:ea typeface="ＭＳ Ｐ明朝" charset="-128"/>
              </a:rPr>
              <a:t>暖房時、エアコン室内機・室外機のサーモカメラ画像。</a:t>
            </a:r>
            <a:endParaRPr lang="en-US" altLang="ja-JP" smtClean="0">
              <a:ea typeface="ＭＳ Ｐ明朝" charset="-128"/>
            </a:endParaRPr>
          </a:p>
          <a:p>
            <a:pPr eaLnBrk="1" hangingPunct="1"/>
            <a:r>
              <a:rPr lang="ja-JP" altLang="en-US" smtClean="0">
                <a:ea typeface="ＭＳ Ｐ明朝" charset="-128"/>
              </a:rPr>
              <a:t>室内機から温かい空気が放出。室外機からは冷たい空気が放出。</a:t>
            </a:r>
          </a:p>
        </p:txBody>
      </p:sp>
    </p:spTree>
    <p:extLst>
      <p:ext uri="{BB962C8B-B14F-4D97-AF65-F5344CB8AC3E}">
        <p14:creationId xmlns:p14="http://schemas.microsoft.com/office/powerpoint/2010/main" val="35075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3D3280C9-80BF-4007-9F29-1746DE9F63E0}" type="slidenum">
              <a:rPr lang="ja-JP" altLang="en-US" sz="1200" smtClean="0"/>
              <a:pPr eaLnBrk="1" hangingPunct="1"/>
              <a:t>6</a:t>
            </a:fld>
            <a:endParaRPr lang="ja-JP"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ja-JP" altLang="en-US" smtClean="0">
                <a:ea typeface="ＭＳ Ｐ明朝" charset="-128"/>
              </a:rPr>
              <a:t>ここで、室外→室内へ熱を移動させているのがヒートポンプの働き。</a:t>
            </a:r>
          </a:p>
          <a:p>
            <a:pPr eaLnBrk="1" hangingPunct="1"/>
            <a:endParaRPr lang="ja-JP" altLang="en-US" smtClean="0">
              <a:ea typeface="ＭＳ Ｐ明朝" charset="-128"/>
            </a:endParaRPr>
          </a:p>
        </p:txBody>
      </p:sp>
    </p:spTree>
    <p:extLst>
      <p:ext uri="{BB962C8B-B14F-4D97-AF65-F5344CB8AC3E}">
        <p14:creationId xmlns:p14="http://schemas.microsoft.com/office/powerpoint/2010/main" val="156227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22037510-3B29-45A9-AD2C-7A3796A0C879}" type="slidenum">
              <a:rPr lang="ja-JP" altLang="en-US" sz="1200" smtClean="0"/>
              <a:pPr eaLnBrk="1" hangingPunct="1"/>
              <a:t>7</a:t>
            </a:fld>
            <a:endParaRPr lang="ja-JP" altLang="en-US"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ja-JP" altLang="en-US" smtClean="0">
                <a:ea typeface="ＭＳ Ｐ明朝" charset="-128"/>
              </a:rPr>
              <a:t>ヒートポンプと、他熱源暖房機の違い。</a:t>
            </a:r>
            <a:endParaRPr lang="en-US" altLang="ja-JP" smtClean="0">
              <a:ea typeface="ＭＳ Ｐ明朝" charset="-128"/>
            </a:endParaRPr>
          </a:p>
          <a:p>
            <a:pPr eaLnBrk="1" hangingPunct="1"/>
            <a:r>
              <a:rPr lang="ja-JP" altLang="en-US" smtClean="0">
                <a:ea typeface="ＭＳ Ｐ明朝" charset="-128"/>
              </a:rPr>
              <a:t>電気ストーブなどは、エネルギーを熱に「変える」。</a:t>
            </a:r>
            <a:endParaRPr lang="en-US" altLang="ja-JP" smtClean="0">
              <a:ea typeface="ＭＳ Ｐ明朝" charset="-128"/>
            </a:endParaRPr>
          </a:p>
          <a:p>
            <a:pPr eaLnBrk="1" hangingPunct="1"/>
            <a:r>
              <a:rPr lang="ja-JP" altLang="en-US" smtClean="0">
                <a:ea typeface="ＭＳ Ｐ明朝" charset="-128"/>
              </a:rPr>
              <a:t>ヒートポンプは、エネルギーを使って熱をくみ上げ、移動させる。ここでは、電気を熱の移動のためだけに使っているということに着目させたい。</a:t>
            </a:r>
          </a:p>
        </p:txBody>
      </p:sp>
    </p:spTree>
    <p:extLst>
      <p:ext uri="{BB962C8B-B14F-4D97-AF65-F5344CB8AC3E}">
        <p14:creationId xmlns:p14="http://schemas.microsoft.com/office/powerpoint/2010/main" val="138024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338B129B-17B4-44B1-AB07-A89CB460EF7F}" type="slidenum">
              <a:rPr lang="ja-JP" altLang="en-US" sz="1200" smtClean="0"/>
              <a:pPr eaLnBrk="1" hangingPunct="1"/>
              <a:t>8</a:t>
            </a:fld>
            <a:endParaRPr lang="ja-JP" alt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ja-JP" altLang="en-US" smtClean="0">
                <a:ea typeface="ＭＳ Ｐ明朝" charset="-128"/>
              </a:rPr>
              <a:t>暖房時のエアコンと熱の移動方向。</a:t>
            </a:r>
          </a:p>
        </p:txBody>
      </p:sp>
    </p:spTree>
    <p:extLst>
      <p:ext uri="{BB962C8B-B14F-4D97-AF65-F5344CB8AC3E}">
        <p14:creationId xmlns:p14="http://schemas.microsoft.com/office/powerpoint/2010/main" val="377175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fld id="{AEF1C25A-9778-42C8-8FC9-13A01A8B20FB}" type="slidenum">
              <a:rPr lang="ja-JP" altLang="en-US" sz="1200" smtClean="0"/>
              <a:pPr eaLnBrk="1" hangingPunct="1"/>
              <a:t>9</a:t>
            </a:fld>
            <a:endParaRPr lang="ja-JP"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ja-JP" altLang="en-US" smtClean="0">
                <a:ea typeface="ＭＳ Ｐ明朝" charset="-128"/>
              </a:rPr>
              <a:t>冷房時のエアコンと熱の移動方向。</a:t>
            </a:r>
          </a:p>
        </p:txBody>
      </p:sp>
    </p:spTree>
    <p:extLst>
      <p:ext uri="{BB962C8B-B14F-4D97-AF65-F5344CB8AC3E}">
        <p14:creationId xmlns:p14="http://schemas.microsoft.com/office/powerpoint/2010/main" val="257789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2665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51679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ext Box 11"/>
          <p:cNvSpPr txBox="1">
            <a:spLocks noChangeArrowheads="1"/>
          </p:cNvSpPr>
          <p:nvPr userDrawn="1"/>
        </p:nvSpPr>
        <p:spPr bwMode="auto">
          <a:xfrm>
            <a:off x="784225" y="779463"/>
            <a:ext cx="20955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spAutoFit/>
          </a:bodyPr>
          <a:lstStyle>
            <a:lvl1pPr eaLnBrk="0" hangingPunct="0">
              <a:defRPr kumimoji="1" sz="2400">
                <a:solidFill>
                  <a:schemeClr val="tx1"/>
                </a:solidFill>
                <a:latin typeface="Arial Unicode MS" pitchFamily="50" charset="-128"/>
                <a:ea typeface="ＭＳ Ｐゴシック" pitchFamily="50" charset="-128"/>
              </a:defRPr>
            </a:lvl1pPr>
            <a:lvl2pPr marL="742950" indent="-285750" eaLnBrk="0" hangingPunct="0">
              <a:defRPr kumimoji="1" sz="2400">
                <a:solidFill>
                  <a:schemeClr val="tx1"/>
                </a:solidFill>
                <a:latin typeface="Arial Unicode MS" pitchFamily="50" charset="-128"/>
                <a:ea typeface="ＭＳ Ｐゴシック" pitchFamily="50" charset="-128"/>
              </a:defRPr>
            </a:lvl2pPr>
            <a:lvl3pPr marL="1143000" indent="-228600" eaLnBrk="0" hangingPunct="0">
              <a:defRPr kumimoji="1" sz="2400">
                <a:solidFill>
                  <a:schemeClr val="tx1"/>
                </a:solidFill>
                <a:latin typeface="Arial Unicode MS" pitchFamily="50" charset="-128"/>
                <a:ea typeface="ＭＳ Ｐゴシック" pitchFamily="50" charset="-128"/>
              </a:defRPr>
            </a:lvl3pPr>
            <a:lvl4pPr marL="1600200" indent="-228600" eaLnBrk="0" hangingPunct="0">
              <a:defRPr kumimoji="1" sz="2400">
                <a:solidFill>
                  <a:schemeClr val="tx1"/>
                </a:solidFill>
                <a:latin typeface="Arial Unicode MS" pitchFamily="50" charset="-128"/>
                <a:ea typeface="ＭＳ Ｐゴシック" pitchFamily="50" charset="-128"/>
              </a:defRPr>
            </a:lvl4pPr>
            <a:lvl5pPr marL="2057400" indent="-228600" eaLnBrk="0" hangingPunct="0">
              <a:defRPr kumimoji="1" sz="2400">
                <a:solidFill>
                  <a:schemeClr val="tx1"/>
                </a:solidFill>
                <a:latin typeface="Arial Unicode MS" pitchFamily="50" charset="-128"/>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9pPr>
          </a:lstStyle>
          <a:p>
            <a:pPr eaLnBrk="1" hangingPunct="1">
              <a:defRPr/>
            </a:pPr>
            <a:endParaRPr lang="ja-JP"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Arial Unicode MS" pitchFamily="50" charset="-128"/>
          <a:ea typeface="ＭＳ Ｐゴシック" pitchFamily="50" charset="-128"/>
        </a:defRPr>
      </a:lvl2pPr>
      <a:lvl3pPr algn="ctr" rtl="0" eaLnBrk="0" fontAlgn="base" hangingPunct="0">
        <a:spcBef>
          <a:spcPct val="0"/>
        </a:spcBef>
        <a:spcAft>
          <a:spcPct val="0"/>
        </a:spcAft>
        <a:defRPr kumimoji="1" sz="5000">
          <a:solidFill>
            <a:schemeClr val="tx2"/>
          </a:solidFill>
          <a:latin typeface="Arial Unicode MS" pitchFamily="50" charset="-128"/>
          <a:ea typeface="ＭＳ Ｐゴシック" pitchFamily="50" charset="-128"/>
        </a:defRPr>
      </a:lvl3pPr>
      <a:lvl4pPr algn="ctr" rtl="0" eaLnBrk="0" fontAlgn="base" hangingPunct="0">
        <a:spcBef>
          <a:spcPct val="0"/>
        </a:spcBef>
        <a:spcAft>
          <a:spcPct val="0"/>
        </a:spcAft>
        <a:defRPr kumimoji="1" sz="5000">
          <a:solidFill>
            <a:schemeClr val="tx2"/>
          </a:solidFill>
          <a:latin typeface="Arial Unicode MS" pitchFamily="50" charset="-128"/>
          <a:ea typeface="ＭＳ Ｐゴシック" pitchFamily="50" charset="-128"/>
        </a:defRPr>
      </a:lvl4pPr>
      <a:lvl5pPr algn="ctr" rtl="0" eaLnBrk="0" fontAlgn="base" hangingPunct="0">
        <a:spcBef>
          <a:spcPct val="0"/>
        </a:spcBef>
        <a:spcAft>
          <a:spcPct val="0"/>
        </a:spcAft>
        <a:defRPr kumimoji="1" sz="5000">
          <a:solidFill>
            <a:schemeClr val="tx2"/>
          </a:solidFill>
          <a:latin typeface="Arial Unicode MS" pitchFamily="50" charset="-128"/>
          <a:ea typeface="ＭＳ Ｐゴシック" pitchFamily="50" charset="-128"/>
        </a:defRPr>
      </a:lvl5pPr>
      <a:lvl6pPr marL="521528" algn="ctr" rtl="0" fontAlgn="base">
        <a:spcBef>
          <a:spcPct val="0"/>
        </a:spcBef>
        <a:spcAft>
          <a:spcPct val="0"/>
        </a:spcAft>
        <a:defRPr kumimoji="1" sz="5000">
          <a:solidFill>
            <a:schemeClr val="tx2"/>
          </a:solidFill>
          <a:latin typeface="Arial Unicode MS" pitchFamily="50" charset="-128"/>
          <a:ea typeface="ＭＳ Ｐゴシック" pitchFamily="50" charset="-128"/>
        </a:defRPr>
      </a:lvl6pPr>
      <a:lvl7pPr marL="1043056" algn="ctr" rtl="0" fontAlgn="base">
        <a:spcBef>
          <a:spcPct val="0"/>
        </a:spcBef>
        <a:spcAft>
          <a:spcPct val="0"/>
        </a:spcAft>
        <a:defRPr kumimoji="1" sz="5000">
          <a:solidFill>
            <a:schemeClr val="tx2"/>
          </a:solidFill>
          <a:latin typeface="Arial Unicode MS" pitchFamily="50" charset="-128"/>
          <a:ea typeface="ＭＳ Ｐゴシック" pitchFamily="50" charset="-128"/>
        </a:defRPr>
      </a:lvl7pPr>
      <a:lvl8pPr marL="1564584" algn="ctr" rtl="0" fontAlgn="base">
        <a:spcBef>
          <a:spcPct val="0"/>
        </a:spcBef>
        <a:spcAft>
          <a:spcPct val="0"/>
        </a:spcAft>
        <a:defRPr kumimoji="1" sz="5000">
          <a:solidFill>
            <a:schemeClr val="tx2"/>
          </a:solidFill>
          <a:latin typeface="Arial Unicode MS" pitchFamily="50" charset="-128"/>
          <a:ea typeface="ＭＳ Ｐゴシック" pitchFamily="50" charset="-128"/>
        </a:defRPr>
      </a:lvl8pPr>
      <a:lvl9pPr marL="2086112" algn="ctr" rtl="0" fontAlgn="base">
        <a:spcBef>
          <a:spcPct val="0"/>
        </a:spcBef>
        <a:spcAft>
          <a:spcPct val="0"/>
        </a:spcAft>
        <a:defRPr kumimoji="1" sz="5000">
          <a:solidFill>
            <a:schemeClr val="tx2"/>
          </a:solidFill>
          <a:latin typeface="Arial Unicode MS" pitchFamily="50" charset="-128"/>
          <a:ea typeface="ＭＳ Ｐゴシック" pitchFamily="50" charset="-128"/>
        </a:defRPr>
      </a:lvl9pPr>
    </p:titleStyle>
    <p:bodyStyle>
      <a:lvl1pPr marL="390525" indent="-390525" algn="l" rtl="0" eaLnBrk="0" fontAlgn="base" hangingPunct="0">
        <a:spcBef>
          <a:spcPct val="20000"/>
        </a:spcBef>
        <a:spcAft>
          <a:spcPct val="0"/>
        </a:spcAft>
        <a:buChar char="•"/>
        <a:defRPr kumimoji="1" sz="3700">
          <a:solidFill>
            <a:schemeClr val="tx1"/>
          </a:solidFill>
          <a:latin typeface="+mn-lt"/>
          <a:ea typeface="+mn-ea"/>
          <a:cs typeface="+mn-cs"/>
        </a:defRPr>
      </a:lvl1pPr>
      <a:lvl2pPr marL="846138" indent="-325438" algn="l" rtl="0" eaLnBrk="0" fontAlgn="base" hangingPunct="0">
        <a:spcBef>
          <a:spcPct val="20000"/>
        </a:spcBef>
        <a:spcAft>
          <a:spcPct val="0"/>
        </a:spcAft>
        <a:buChar char="–"/>
        <a:defRPr kumimoji="1" sz="3200">
          <a:solidFill>
            <a:schemeClr val="tx1"/>
          </a:solidFill>
          <a:latin typeface="+mn-lt"/>
          <a:ea typeface="+mn-ea"/>
        </a:defRPr>
      </a:lvl2pPr>
      <a:lvl3pPr marL="1303338" indent="-260350" algn="l" rtl="0" eaLnBrk="0" fontAlgn="base" hangingPunct="0">
        <a:spcBef>
          <a:spcPct val="20000"/>
        </a:spcBef>
        <a:spcAft>
          <a:spcPct val="0"/>
        </a:spcAft>
        <a:buChar char="•"/>
        <a:defRPr kumimoji="1" sz="2700">
          <a:solidFill>
            <a:schemeClr val="tx1"/>
          </a:solidFill>
          <a:latin typeface="+mn-lt"/>
          <a:ea typeface="+mn-ea"/>
        </a:defRPr>
      </a:lvl3pPr>
      <a:lvl4pPr marL="1824038" indent="-260350" algn="l" rtl="0" eaLnBrk="0" fontAlgn="base" hangingPunct="0">
        <a:spcBef>
          <a:spcPct val="20000"/>
        </a:spcBef>
        <a:spcAft>
          <a:spcPct val="0"/>
        </a:spcAft>
        <a:buChar char="–"/>
        <a:defRPr kumimoji="1" sz="2300">
          <a:solidFill>
            <a:schemeClr val="tx1"/>
          </a:solidFill>
          <a:latin typeface="+mn-lt"/>
          <a:ea typeface="+mn-ea"/>
        </a:defRPr>
      </a:lvl4pPr>
      <a:lvl5pPr marL="2346325" indent="-260350" algn="l" rtl="0" eaLnBrk="0" fontAlgn="base" hangingPunct="0">
        <a:spcBef>
          <a:spcPct val="20000"/>
        </a:spcBef>
        <a:spcAft>
          <a:spcPct val="0"/>
        </a:spcAft>
        <a:buChar char="»"/>
        <a:defRPr kumimoji="1" sz="2300">
          <a:solidFill>
            <a:schemeClr val="tx1"/>
          </a:solidFill>
          <a:latin typeface="+mn-lt"/>
          <a:ea typeface="+mn-ea"/>
        </a:defRPr>
      </a:lvl5pPr>
      <a:lvl6pPr marL="2868404" indent="-260764" algn="l" rtl="0" fontAlgn="base">
        <a:spcBef>
          <a:spcPct val="20000"/>
        </a:spcBef>
        <a:spcAft>
          <a:spcPct val="0"/>
        </a:spcAft>
        <a:buChar char="»"/>
        <a:defRPr kumimoji="1" sz="2300">
          <a:solidFill>
            <a:schemeClr val="tx1"/>
          </a:solidFill>
          <a:latin typeface="+mn-lt"/>
          <a:ea typeface="+mn-ea"/>
        </a:defRPr>
      </a:lvl6pPr>
      <a:lvl7pPr marL="3389932" indent="-260764" algn="l" rtl="0" fontAlgn="base">
        <a:spcBef>
          <a:spcPct val="20000"/>
        </a:spcBef>
        <a:spcAft>
          <a:spcPct val="0"/>
        </a:spcAft>
        <a:buChar char="»"/>
        <a:defRPr kumimoji="1" sz="2300">
          <a:solidFill>
            <a:schemeClr val="tx1"/>
          </a:solidFill>
          <a:latin typeface="+mn-lt"/>
          <a:ea typeface="+mn-ea"/>
        </a:defRPr>
      </a:lvl7pPr>
      <a:lvl8pPr marL="3911460" indent="-260764" algn="l" rtl="0" fontAlgn="base">
        <a:spcBef>
          <a:spcPct val="20000"/>
        </a:spcBef>
        <a:spcAft>
          <a:spcPct val="0"/>
        </a:spcAft>
        <a:buChar char="»"/>
        <a:defRPr kumimoji="1" sz="2300">
          <a:solidFill>
            <a:schemeClr val="tx1"/>
          </a:solidFill>
          <a:latin typeface="+mn-lt"/>
          <a:ea typeface="+mn-ea"/>
        </a:defRPr>
      </a:lvl8pPr>
      <a:lvl9pPr marL="4432988" indent="-260764" algn="l" rtl="0" fontAlgn="base">
        <a:spcBef>
          <a:spcPct val="20000"/>
        </a:spcBef>
        <a:spcAft>
          <a:spcPct val="0"/>
        </a:spcAft>
        <a:buChar char="»"/>
        <a:defRPr kumimoji="1" sz="2300">
          <a:solidFill>
            <a:schemeClr val="tx1"/>
          </a:solidFill>
          <a:latin typeface="+mn-lt"/>
          <a:ea typeface="+mn-ea"/>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4.jpeg"/><Relationship Id="rId3" Type="http://schemas.openxmlformats.org/officeDocument/2006/relationships/image" Target="../media/image24.png"/><Relationship Id="rId7" Type="http://schemas.openxmlformats.org/officeDocument/2006/relationships/image" Target="../media/image11.jpeg"/><Relationship Id="rId12"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2.jpe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0.png"/><Relationship Id="rId1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2.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6.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6.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グループ化 2"/>
          <p:cNvGrpSpPr>
            <a:grpSpLocks/>
          </p:cNvGrpSpPr>
          <p:nvPr/>
        </p:nvGrpSpPr>
        <p:grpSpPr bwMode="auto">
          <a:xfrm>
            <a:off x="-23813" y="0"/>
            <a:ext cx="10717213" cy="7561263"/>
            <a:chOff x="-24606" y="-1"/>
            <a:chExt cx="10718006" cy="7561263"/>
          </a:xfrm>
        </p:grpSpPr>
        <p:sp>
          <p:nvSpPr>
            <p:cNvPr id="2053" name="Rectangle 5"/>
            <p:cNvSpPr>
              <a:spLocks noChangeArrowheads="1"/>
            </p:cNvSpPr>
            <p:nvPr/>
          </p:nvSpPr>
          <p:spPr bwMode="auto">
            <a:xfrm>
              <a:off x="0" y="-1"/>
              <a:ext cx="10693400" cy="7331755"/>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5" name="Rectangle 6"/>
            <p:cNvSpPr>
              <a:spLocks noChangeArrowheads="1"/>
            </p:cNvSpPr>
            <p:nvPr/>
          </p:nvSpPr>
          <p:spPr bwMode="auto">
            <a:xfrm>
              <a:off x="-24606" y="7331755"/>
              <a:ext cx="10718006" cy="229507"/>
            </a:xfrm>
            <a:prstGeom prst="rect">
              <a:avLst/>
            </a:prstGeom>
            <a:solidFill>
              <a:srgbClr val="663300"/>
            </a:solidFill>
            <a:ln w="9525">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Line 7"/>
            <p:cNvSpPr>
              <a:spLocks noChangeShapeType="1"/>
            </p:cNvSpPr>
            <p:nvPr/>
          </p:nvSpPr>
          <p:spPr bwMode="auto">
            <a:xfrm>
              <a:off x="9730928" y="7265481"/>
              <a:ext cx="3683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7" name="Line 8"/>
            <p:cNvSpPr>
              <a:spLocks noChangeShapeType="1"/>
            </p:cNvSpPr>
            <p:nvPr/>
          </p:nvSpPr>
          <p:spPr bwMode="auto">
            <a:xfrm>
              <a:off x="9121328" y="7265481"/>
              <a:ext cx="3683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8" name="AutoShape 9"/>
            <p:cNvSpPr>
              <a:spLocks noChangeArrowheads="1"/>
            </p:cNvSpPr>
            <p:nvPr/>
          </p:nvSpPr>
          <p:spPr bwMode="auto">
            <a:xfrm>
              <a:off x="584200" y="7144485"/>
              <a:ext cx="800100" cy="165100"/>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9" name="Rectangle 10"/>
            <p:cNvSpPr>
              <a:spLocks noChangeArrowheads="1"/>
            </p:cNvSpPr>
            <p:nvPr/>
          </p:nvSpPr>
          <p:spPr bwMode="auto">
            <a:xfrm>
              <a:off x="584200" y="7068285"/>
              <a:ext cx="803275" cy="76200"/>
            </a:xfrm>
            <a:prstGeom prst="rect">
              <a:avLst/>
            </a:prstGeom>
            <a:solidFill>
              <a:srgbClr val="CC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0" name="Rectangle 11"/>
            <p:cNvSpPr>
              <a:spLocks noChangeArrowheads="1"/>
            </p:cNvSpPr>
            <p:nvPr/>
          </p:nvSpPr>
          <p:spPr bwMode="auto">
            <a:xfrm>
              <a:off x="957263" y="6992085"/>
              <a:ext cx="88900" cy="1476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9" name="Rectangle 110"/>
          <p:cNvSpPr>
            <a:spLocks noChangeArrowheads="1"/>
          </p:cNvSpPr>
          <p:nvPr/>
        </p:nvSpPr>
        <p:spPr bwMode="auto">
          <a:xfrm>
            <a:off x="836613" y="684213"/>
            <a:ext cx="9045575" cy="2011362"/>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wrap="none" lIns="36000" tIns="36000" rIns="36000" bIns="36000" anchor="ctr">
            <a:spAutoFit/>
          </a:bodyPr>
          <a:lstStyle/>
          <a:p>
            <a:pPr algn="ctr">
              <a:lnSpc>
                <a:spcPct val="150000"/>
              </a:lnSpc>
              <a:defRPr/>
            </a:pPr>
            <a:r>
              <a:rPr lang="ja-JP" altLang="en-US" sz="4800" b="1" dirty="0">
                <a:solidFill>
                  <a:srgbClr val="FFFF00"/>
                </a:solidFill>
                <a:effectLst>
                  <a:outerShdw blurRad="38100" dist="38100" dir="2700000" algn="tl">
                    <a:schemeClr val="bg2">
                      <a:lumMod val="60000"/>
                      <a:lumOff val="40000"/>
                      <a:alpha val="43000"/>
                    </a:schemeClr>
                  </a:outerShdw>
                </a:effectLst>
                <a:latin typeface="+mj-ea"/>
                <a:ea typeface="+mj-ea"/>
              </a:rPr>
              <a:t>建築環境工学・建築設備工学入門</a:t>
            </a:r>
            <a:endParaRPr lang="en-US" altLang="ja-JP" sz="4800" b="1" dirty="0">
              <a:solidFill>
                <a:srgbClr val="FFFF00"/>
              </a:solidFill>
              <a:effectLst>
                <a:outerShdw blurRad="38100" dist="38100" dir="2700000" algn="tl">
                  <a:schemeClr val="bg2">
                    <a:lumMod val="60000"/>
                    <a:lumOff val="40000"/>
                    <a:alpha val="43000"/>
                  </a:schemeClr>
                </a:outerShdw>
              </a:effectLst>
              <a:latin typeface="+mj-ea"/>
              <a:ea typeface="+mj-ea"/>
            </a:endParaRPr>
          </a:p>
          <a:p>
            <a:pPr algn="ctr">
              <a:lnSpc>
                <a:spcPct val="150000"/>
              </a:lnSpc>
              <a:defRPr/>
            </a:pPr>
            <a:r>
              <a:rPr lang="ja-JP" altLang="en-US" sz="3600" b="1" dirty="0" smtClean="0">
                <a:solidFill>
                  <a:srgbClr val="FFFF00"/>
                </a:solidFill>
                <a:effectLst>
                  <a:outerShdw blurRad="38100" dist="38100" dir="2700000" algn="tl">
                    <a:schemeClr val="bg2">
                      <a:lumMod val="60000"/>
                      <a:lumOff val="40000"/>
                      <a:alpha val="43000"/>
                    </a:schemeClr>
                  </a:outerShdw>
                </a:effectLst>
                <a:latin typeface="+mj-ea"/>
                <a:ea typeface="+mj-ea"/>
              </a:rPr>
              <a:t>＜</a:t>
            </a:r>
            <a:r>
              <a:rPr lang="ja-JP" altLang="en-US" sz="3600" b="1" dirty="0">
                <a:solidFill>
                  <a:srgbClr val="FFFF00"/>
                </a:solidFill>
                <a:effectLst>
                  <a:outerShdw blurRad="38100" dist="38100" dir="2700000" algn="tl">
                    <a:schemeClr val="bg2">
                      <a:lumMod val="60000"/>
                      <a:lumOff val="40000"/>
                      <a:alpha val="43000"/>
                    </a:schemeClr>
                  </a:outerShdw>
                </a:effectLst>
                <a:latin typeface="+mj-ea"/>
              </a:rPr>
              <a:t>空気調和設備編</a:t>
            </a:r>
            <a:r>
              <a:rPr lang="ja-JP" altLang="en-US" sz="3600" b="1" dirty="0" smtClean="0">
                <a:solidFill>
                  <a:srgbClr val="FFFF00"/>
                </a:solidFill>
                <a:effectLst>
                  <a:outerShdw blurRad="38100" dist="38100" dir="2700000" algn="tl">
                    <a:schemeClr val="bg2">
                      <a:lumMod val="60000"/>
                      <a:lumOff val="40000"/>
                      <a:alpha val="43000"/>
                    </a:schemeClr>
                  </a:outerShdw>
                </a:effectLst>
                <a:latin typeface="+mj-ea"/>
                <a:ea typeface="+mj-ea"/>
              </a:rPr>
              <a:t>＞</a:t>
            </a:r>
            <a:endParaRPr lang="ja-JP" altLang="en-US" sz="3600" b="1" dirty="0">
              <a:solidFill>
                <a:srgbClr val="FFFF00"/>
              </a:solidFill>
              <a:effectLst>
                <a:outerShdw blurRad="38100" dist="38100" dir="2700000" algn="tl">
                  <a:schemeClr val="bg2">
                    <a:lumMod val="60000"/>
                    <a:lumOff val="40000"/>
                    <a:alpha val="43000"/>
                  </a:schemeClr>
                </a:outerShdw>
              </a:effectLst>
              <a:latin typeface="+mj-ea"/>
              <a:ea typeface="+mj-ea"/>
            </a:endParaRPr>
          </a:p>
        </p:txBody>
      </p:sp>
      <p:sp>
        <p:nvSpPr>
          <p:cNvPr id="20" name="Rectangle 110"/>
          <p:cNvSpPr>
            <a:spLocks noChangeArrowheads="1"/>
          </p:cNvSpPr>
          <p:nvPr/>
        </p:nvSpPr>
        <p:spPr bwMode="auto">
          <a:xfrm>
            <a:off x="0" y="3636906"/>
            <a:ext cx="10652125" cy="1365365"/>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lIns="36000" tIns="36000" rIns="36000" bIns="36000" anchor="ctr">
            <a:spAutoFit/>
          </a:bodyPr>
          <a:lstStyle/>
          <a:p>
            <a:pPr algn="ctr">
              <a:lnSpc>
                <a:spcPct val="150000"/>
              </a:lnSpc>
              <a:defRPr/>
            </a:pPr>
            <a:r>
              <a:rPr lang="en-US" altLang="ja-JP" sz="2800" b="1" dirty="0">
                <a:latin typeface="+mj-ea"/>
                <a:ea typeface="+mj-ea"/>
              </a:rPr>
              <a:t>&lt;</a:t>
            </a:r>
            <a:r>
              <a:rPr lang="ja-JP" altLang="en-US" sz="2800" b="1" dirty="0">
                <a:latin typeface="+mj-ea"/>
                <a:ea typeface="+mj-ea"/>
              </a:rPr>
              <a:t>ヒートポンプの原理</a:t>
            </a:r>
            <a:r>
              <a:rPr lang="en-US" altLang="ja-JP" sz="2800" b="1" dirty="0">
                <a:latin typeface="+mj-ea"/>
                <a:ea typeface="+mj-ea"/>
              </a:rPr>
              <a:t>&gt;</a:t>
            </a:r>
          </a:p>
          <a:p>
            <a:pPr algn="ctr">
              <a:lnSpc>
                <a:spcPct val="150000"/>
              </a:lnSpc>
              <a:defRPr/>
            </a:pPr>
            <a:r>
              <a:rPr lang="ja-JP" altLang="en-US" sz="2800" b="1" dirty="0" smtClean="0">
                <a:latin typeface="+mj-ea"/>
                <a:ea typeface="+mj-ea"/>
              </a:rPr>
              <a:t>室内</a:t>
            </a:r>
            <a:r>
              <a:rPr lang="ja-JP" altLang="en-US" sz="2800" b="1" dirty="0">
                <a:latin typeface="+mj-ea"/>
                <a:ea typeface="+mj-ea"/>
              </a:rPr>
              <a:t>と室外との熱の移動＜ヒートポンプは熱を運ぶ＞</a:t>
            </a:r>
          </a:p>
        </p:txBody>
      </p:sp>
      <p:sp>
        <p:nvSpPr>
          <p:cNvPr id="13" name="正方形/長方形 3"/>
          <p:cNvSpPr>
            <a:spLocks noChangeArrowheads="1"/>
          </p:cNvSpPr>
          <p:nvPr/>
        </p:nvSpPr>
        <p:spPr bwMode="auto">
          <a:xfrm>
            <a:off x="8396043" y="139700"/>
            <a:ext cx="2256082"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p>
            <a:pPr algn="r">
              <a:defRPr/>
            </a:pPr>
            <a:r>
              <a:rPr lang="ja-JP" altLang="en-US" sz="1400" dirty="0">
                <a:solidFill>
                  <a:schemeClr val="bg1"/>
                </a:solidFill>
                <a:latin typeface="+mn-ea"/>
              </a:rPr>
              <a:t>［</a:t>
            </a:r>
            <a:r>
              <a:rPr lang="en-US" altLang="ja-JP" sz="1400" dirty="0">
                <a:solidFill>
                  <a:schemeClr val="bg1"/>
                </a:solidFill>
                <a:latin typeface="+mn-ea"/>
              </a:rPr>
              <a:t>Last Update </a:t>
            </a:r>
            <a:r>
              <a:rPr lang="en-US" altLang="ja-JP" sz="1400" dirty="0" smtClean="0">
                <a:solidFill>
                  <a:schemeClr val="bg1"/>
                </a:solidFill>
                <a:latin typeface="+mn-ea"/>
              </a:rPr>
              <a:t>2015/04/30</a:t>
            </a:r>
            <a:r>
              <a:rPr lang="ja-JP" altLang="en-US" sz="1400" dirty="0" smtClean="0">
                <a:solidFill>
                  <a:schemeClr val="bg1"/>
                </a:solidFill>
                <a:latin typeface="+mn-ea"/>
              </a:rPr>
              <a:t>］</a:t>
            </a:r>
            <a:endParaRPr lang="ja-JP" altLang="en-US" sz="1400" dirty="0">
              <a:solidFill>
                <a:schemeClr val="bg1"/>
              </a:solidFill>
              <a:latin typeface="+mn-e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FILESERVER01\ib01\nagasawa_BU070208\aa-別室\00_120301_空衛学会作成用\1\家の中外だけ.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38" y="0"/>
            <a:ext cx="5129212"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グループ化 24"/>
          <p:cNvGrpSpPr/>
          <p:nvPr/>
        </p:nvGrpSpPr>
        <p:grpSpPr>
          <a:xfrm>
            <a:off x="0" y="7239"/>
            <a:ext cx="10693400" cy="708026"/>
            <a:chOff x="0" y="381376"/>
            <a:chExt cx="7128933" cy="1198080"/>
          </a:xfrm>
          <a:scene3d>
            <a:camera prst="orthographicFront"/>
            <a:lightRig rig="flat" dir="t"/>
          </a:scene3d>
        </p:grpSpPr>
        <p:sp>
          <p:nvSpPr>
            <p:cNvPr id="26" name="角丸四角形 25"/>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7"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sp>
        <p:nvSpPr>
          <p:cNvPr id="24" name="角丸四角形 23"/>
          <p:cNvSpPr/>
          <p:nvPr/>
        </p:nvSpPr>
        <p:spPr>
          <a:xfrm>
            <a:off x="1300163" y="4500563"/>
            <a:ext cx="8223250" cy="2232025"/>
          </a:xfrm>
          <a:prstGeom prst="roundRect">
            <a:avLst/>
          </a:prstGeom>
          <a:noFill/>
          <a:ln w="381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角丸四角形 6"/>
          <p:cNvSpPr/>
          <p:nvPr/>
        </p:nvSpPr>
        <p:spPr>
          <a:xfrm>
            <a:off x="1300163" y="2124075"/>
            <a:ext cx="8223250" cy="2232025"/>
          </a:xfrm>
          <a:prstGeom prst="roundRect">
            <a:avLst/>
          </a:prstGeom>
          <a:noFill/>
          <a:ln w="38100">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270" name="Picture 20" descr="\\FILESERVER01\ib01\nagasawa_BU070208\aa-別室\00_120301_空衛学会作成用\1\配管中虫眼鏡まるだけ.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188" y="2370138"/>
            <a:ext cx="172561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0" descr="\\FILESERVER01\ib01\nagasawa_BU070208\aa-別室\00_120301_空衛学会作成用\1\配管中虫眼鏡まるだけ.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188" y="4722813"/>
            <a:ext cx="172561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2800">
                <a:latin typeface="HG創英角ｺﾞｼｯｸUB" pitchFamily="49" charset="-128"/>
                <a:ea typeface="HG創英角ｺﾞｼｯｸUB" pitchFamily="49" charset="-128"/>
              </a:rPr>
              <a:t>ヒートポンプは</a:t>
            </a:r>
            <a:r>
              <a:rPr lang="ja-JP" altLang="en-US" sz="3600">
                <a:latin typeface="HG創英角ｺﾞｼｯｸUB" pitchFamily="49" charset="-128"/>
                <a:ea typeface="HG創英角ｺﾞｼｯｸUB" pitchFamily="49" charset="-128"/>
              </a:rPr>
              <a:t>熱の移動方向を変えることができる</a:t>
            </a:r>
          </a:p>
        </p:txBody>
      </p:sp>
      <p:pic>
        <p:nvPicPr>
          <p:cNvPr id="22" name="Picture 3" descr="\\WIN-18-VISTA\ib_win-18\120301_空衛学会作成用\1\左冷熱３つ.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025" y="5299075"/>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WIN-18-VISTA\ib_win-18\120301_空衛学会作成用\1\右熱２つ.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5678488"/>
            <a:ext cx="14176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0" descr="\\FILESERVER01\ib01\nagasawa_BU070208\aa-別室\00_120301_空衛学会作成用\1\室外機サーモ（暖房.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9963" y="4716463"/>
            <a:ext cx="2371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6" descr="\\FILESERVER01\ib01\nagasawa_BU070208\aa-別室\00_120301_空衛学会作成用\hp_cap\1\室外機サーモ赤.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263" y="2319338"/>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descr="\\FILESERVER01\ib01\nagasawa_BU070208\aa-別室\00_120301_空衛学会作成用\1\右へ青→.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7788" y="2928938"/>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descr="\\FILESERVER01\ib01\nagasawa_BU070208\aa-別室\00_120301_空衛学会作成用\1\左へ熱移動.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7763" y="3290888"/>
            <a:ext cx="14144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テキスト ボックス 4"/>
          <p:cNvSpPr txBox="1">
            <a:spLocks noChangeArrowheads="1"/>
          </p:cNvSpPr>
          <p:nvPr/>
        </p:nvSpPr>
        <p:spPr bwMode="auto">
          <a:xfrm>
            <a:off x="6626225" y="6858000"/>
            <a:ext cx="126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2800" b="1"/>
              <a:t>家の中</a:t>
            </a:r>
          </a:p>
        </p:txBody>
      </p:sp>
      <p:sp>
        <p:nvSpPr>
          <p:cNvPr id="11280" name="テキスト ボックス 4"/>
          <p:cNvSpPr txBox="1">
            <a:spLocks noChangeArrowheads="1"/>
          </p:cNvSpPr>
          <p:nvPr/>
        </p:nvSpPr>
        <p:spPr bwMode="auto">
          <a:xfrm>
            <a:off x="3360738" y="6858000"/>
            <a:ext cx="126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2800" b="1"/>
              <a:t>家の外</a:t>
            </a:r>
          </a:p>
        </p:txBody>
      </p:sp>
      <p:cxnSp>
        <p:nvCxnSpPr>
          <p:cNvPr id="4" name="直線矢印コネクタ 3"/>
          <p:cNvCxnSpPr>
            <a:stCxn id="11280" idx="3"/>
            <a:endCxn id="11279" idx="1"/>
          </p:cNvCxnSpPr>
          <p:nvPr/>
        </p:nvCxnSpPr>
        <p:spPr>
          <a:xfrm>
            <a:off x="4627563" y="7119938"/>
            <a:ext cx="199866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1281" name="正方形/長方形 4"/>
          <p:cNvSpPr>
            <a:spLocks noChangeArrowheads="1"/>
          </p:cNvSpPr>
          <p:nvPr/>
        </p:nvSpPr>
        <p:spPr bwMode="auto">
          <a:xfrm>
            <a:off x="666750" y="5275263"/>
            <a:ext cx="1266825" cy="523875"/>
          </a:xfrm>
          <a:prstGeom prst="rect">
            <a:avLst/>
          </a:prstGeom>
          <a:solidFill>
            <a:srgbClr val="FFCCFF"/>
          </a:solidFill>
          <a:ln>
            <a:noFill/>
          </a:ln>
          <a:effectLst>
            <a:outerShdw blurRad="50800" dist="50800" dir="5400000" algn="ctr" rotWithShape="0">
              <a:schemeClr val="bg1">
                <a:lumMod val="85000"/>
              </a:schemeClr>
            </a:outerShdw>
          </a:effectLst>
        </p:spPr>
        <p:txBody>
          <a:bodyPr wrap="none">
            <a:spAutoFit/>
          </a:bodyPr>
          <a:lstStyle/>
          <a:p>
            <a:pPr>
              <a:defRPr/>
            </a:pPr>
            <a:r>
              <a:rPr lang="ja-JP" altLang="en-US" sz="2800" b="1">
                <a:solidFill>
                  <a:srgbClr val="FF3399"/>
                </a:solidFill>
              </a:rPr>
              <a:t>暖房時</a:t>
            </a:r>
            <a:endParaRPr lang="ja-JP" altLang="en-US"/>
          </a:p>
        </p:txBody>
      </p:sp>
      <p:sp>
        <p:nvSpPr>
          <p:cNvPr id="11282" name="正方形/長方形 5"/>
          <p:cNvSpPr>
            <a:spLocks noChangeArrowheads="1"/>
          </p:cNvSpPr>
          <p:nvPr/>
        </p:nvSpPr>
        <p:spPr bwMode="auto">
          <a:xfrm>
            <a:off x="666750" y="2928938"/>
            <a:ext cx="1266825" cy="522287"/>
          </a:xfrm>
          <a:prstGeom prst="rect">
            <a:avLst/>
          </a:prstGeom>
          <a:solidFill>
            <a:srgbClr val="CCFFFF"/>
          </a:solidFill>
          <a:ln>
            <a:noFill/>
          </a:ln>
          <a:effectLst>
            <a:outerShdw blurRad="50800" dist="50800" dir="5400000" algn="ctr" rotWithShape="0">
              <a:schemeClr val="bg1">
                <a:lumMod val="85000"/>
              </a:schemeClr>
            </a:outerShdw>
          </a:effectLst>
        </p:spPr>
        <p:txBody>
          <a:bodyPr wrap="none">
            <a:spAutoFit/>
          </a:bodyPr>
          <a:lstStyle/>
          <a:p>
            <a:pPr>
              <a:defRPr/>
            </a:pPr>
            <a:r>
              <a:rPr lang="ja-JP" altLang="en-US" sz="2800" b="1">
                <a:solidFill>
                  <a:srgbClr val="00B0F0"/>
                </a:solidFill>
              </a:rPr>
              <a:t>冷房時</a:t>
            </a:r>
            <a:endParaRPr lang="ja-JP" altLang="en-US"/>
          </a:p>
        </p:txBody>
      </p:sp>
      <p:pic>
        <p:nvPicPr>
          <p:cNvPr id="11284" name="Picture 10" descr="\\FILESERVER01\ib01\nagasawa_BU070208\aa-別室\00_120301_空衛学会作成用\hp_cap\1\室内機サーモ青0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6225" y="2339975"/>
            <a:ext cx="2373313"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FILESERVER01\ib01\nagasawa_BU070208\aa-別室\00_120301_空衛学会作成用\hp_cap\1\室内機サーモ青0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6225" y="2339975"/>
            <a:ext cx="2373313"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3" descr="\\FILESERVER01\ib01\nagasawa_BU070208\aa-別室\00_120301_空衛学会作成用\hp_cap\1\室内機サーモ赤0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8925" y="4702175"/>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FILESERVER01\ib01\nagasawa_BU070208\aa-別室\00_120301_空衛学会作成用\hp_cap\1\室内機サーモ赤0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38925" y="4702175"/>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repeatCount="5000" fill="hold" nodeType="afterEffect">
                                  <p:stCondLst>
                                    <p:cond delay="0"/>
                                  </p:stCondLst>
                                  <p:childTnLst>
                                    <p:set>
                                      <p:cBhvr>
                                        <p:cTn id="6" dur="1" fill="hold">
                                          <p:stCondLst>
                                            <p:cond delay="0"/>
                                          </p:stCondLst>
                                        </p:cTn>
                                        <p:tgtEl>
                                          <p:spTgt spid="8210"/>
                                        </p:tgtEl>
                                        <p:attrNameLst>
                                          <p:attrName>style.visibility</p:attrName>
                                        </p:attrNameLst>
                                      </p:cBhvr>
                                      <p:to>
                                        <p:strVal val="visible"/>
                                      </p:to>
                                    </p:set>
                                    <p:animEffect transition="in" filter="wipe(left)">
                                      <p:cBhvr>
                                        <p:cTn id="7" dur="1000"/>
                                        <p:tgtEl>
                                          <p:spTgt spid="8210"/>
                                        </p:tgtEl>
                                      </p:cBhvr>
                                    </p:animEffect>
                                  </p:childTnLst>
                                </p:cTn>
                              </p:par>
                              <p:par>
                                <p:cTn id="8" presetID="22" presetClass="entr" presetSubtype="2" repeatCount="5000" fill="hold" nodeType="withEffect">
                                  <p:stCondLst>
                                    <p:cond delay="0"/>
                                  </p:stCondLst>
                                  <p:childTnLst>
                                    <p:set>
                                      <p:cBhvr>
                                        <p:cTn id="9" dur="1" fill="hold">
                                          <p:stCondLst>
                                            <p:cond delay="0"/>
                                          </p:stCondLst>
                                        </p:cTn>
                                        <p:tgtEl>
                                          <p:spTgt spid="8211"/>
                                        </p:tgtEl>
                                        <p:attrNameLst>
                                          <p:attrName>style.visibility</p:attrName>
                                        </p:attrNameLst>
                                      </p:cBhvr>
                                      <p:to>
                                        <p:strVal val="visible"/>
                                      </p:to>
                                    </p:set>
                                    <p:animEffect transition="in" filter="wipe(right)">
                                      <p:cBhvr>
                                        <p:cTn id="10" dur="1000"/>
                                        <p:tgtEl>
                                          <p:spTgt spid="8211"/>
                                        </p:tgtEl>
                                      </p:cBhvr>
                                    </p:animEffect>
                                  </p:childTnLst>
                                </p:cTn>
                              </p:par>
                              <p:par>
                                <p:cTn id="11" presetID="22" presetClass="entr" presetSubtype="2" repeatCount="5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1000"/>
                                        <p:tgtEl>
                                          <p:spTgt spid="22"/>
                                        </p:tgtEl>
                                      </p:cBhvr>
                                    </p:animEffect>
                                  </p:childTnLst>
                                </p:cTn>
                              </p:par>
                              <p:par>
                                <p:cTn id="14" presetID="22" presetClass="entr" presetSubtype="8" repeatCount="500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1000"/>
                                        <p:tgtEl>
                                          <p:spTgt spid="23"/>
                                        </p:tgtEl>
                                      </p:cBhvr>
                                    </p:animEffect>
                                  </p:childTnLst>
                                </p:cTn>
                              </p:par>
                              <p:par>
                                <p:cTn id="17" presetID="10" presetClass="entr" presetSubtype="0" repeatCount="10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repeatCount="1000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6" descr="\\FILESERVER01\ib01\nagasawa_BU070208\aa-別室\00_120301_空衛学会作成用\1\家の中外だけ.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38" y="0"/>
            <a:ext cx="5129212"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WIN-18-VISTA\ib_win-18\120301_空衛学会作成用\0\高い低いところ文字.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2705100"/>
            <a:ext cx="715327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4"/>
          <p:cNvSpPr txBox="1">
            <a:spLocks noChangeArrowheads="1"/>
          </p:cNvSpPr>
          <p:nvPr/>
        </p:nvSpPr>
        <p:spPr bwMode="auto">
          <a:xfrm>
            <a:off x="1422400" y="1890713"/>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r>
              <a:rPr lang="ja-JP" altLang="en-US" sz="4000">
                <a:latin typeface="HG創英角ｺﾞｼｯｸUB" pitchFamily="49" charset="-128"/>
                <a:ea typeface="HG創英角ｺﾞｼｯｸUB" pitchFamily="49" charset="-128"/>
              </a:rPr>
              <a:t>それは</a:t>
            </a:r>
            <a:r>
              <a:rPr lang="en-US" altLang="ja-JP" sz="4000">
                <a:latin typeface="HG創英角ｺﾞｼｯｸUB" pitchFamily="49" charset="-128"/>
                <a:ea typeface="HG創英角ｺﾞｼｯｸUB" pitchFamily="49" charset="-128"/>
              </a:rPr>
              <a:t>…</a:t>
            </a:r>
            <a:endParaRPr lang="ja-JP" altLang="en-US" sz="4000">
              <a:latin typeface="HG創英角ｺﾞｼｯｸUB" pitchFamily="49" charset="-128"/>
              <a:ea typeface="HG創英角ｺﾞｼｯｸUB" pitchFamily="49" charset="-128"/>
            </a:endParaRPr>
          </a:p>
        </p:txBody>
      </p:sp>
      <p:sp>
        <p:nvSpPr>
          <p:cNvPr id="30" name="テキスト ボックス 4"/>
          <p:cNvSpPr txBox="1">
            <a:spLocks noChangeArrowheads="1"/>
          </p:cNvSpPr>
          <p:nvPr/>
        </p:nvSpPr>
        <p:spPr bwMode="auto">
          <a:xfrm>
            <a:off x="6697663" y="6445250"/>
            <a:ext cx="3775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r>
              <a:rPr lang="ja-JP" altLang="en-US" sz="4000">
                <a:latin typeface="HG創英角ｺﾞｼｯｸUB" pitchFamily="49" charset="-128"/>
                <a:ea typeface="HG創英角ｺﾞｼｯｸUB" pitchFamily="49" charset="-128"/>
              </a:rPr>
              <a:t>だからである。</a:t>
            </a:r>
          </a:p>
        </p:txBody>
      </p:sp>
      <p:grpSp>
        <p:nvGrpSpPr>
          <p:cNvPr id="7" name="グループ化 6"/>
          <p:cNvGrpSpPr/>
          <p:nvPr/>
        </p:nvGrpSpPr>
        <p:grpSpPr>
          <a:xfrm>
            <a:off x="0" y="7239"/>
            <a:ext cx="10693400" cy="708026"/>
            <a:chOff x="0" y="381376"/>
            <a:chExt cx="7128933" cy="1198080"/>
          </a:xfrm>
          <a:scene3d>
            <a:camera prst="orthographicFront"/>
            <a:lightRig rig="flat" dir="t"/>
          </a:scene3d>
        </p:grpSpPr>
        <p:sp>
          <p:nvSpPr>
            <p:cNvPr id="8" name="角丸四角形 7"/>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sp>
        <p:nvSpPr>
          <p:cNvPr id="12295"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2800">
                <a:solidFill>
                  <a:srgbClr val="000000"/>
                </a:solidFill>
                <a:latin typeface="HG創英角ｺﾞｼｯｸUB" pitchFamily="49" charset="-128"/>
                <a:ea typeface="HG創英角ｺﾞｼｯｸUB" pitchFamily="49" charset="-128"/>
              </a:rPr>
              <a:t>ヒートポンプは</a:t>
            </a:r>
            <a:r>
              <a:rPr lang="ja-JP" altLang="en-US" sz="3600">
                <a:solidFill>
                  <a:srgbClr val="000000"/>
                </a:solidFill>
                <a:latin typeface="HG創英角ｺﾞｼｯｸUB" pitchFamily="49" charset="-128"/>
                <a:ea typeface="HG創英角ｺﾞｼｯｸUB" pitchFamily="49" charset="-128"/>
              </a:rPr>
              <a:t>熱の移動方向を変えることができる</a:t>
            </a:r>
          </a:p>
        </p:txBody>
      </p:sp>
      <p:sp>
        <p:nvSpPr>
          <p:cNvPr id="10"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グループ化 2"/>
          <p:cNvGrpSpPr>
            <a:grpSpLocks/>
          </p:cNvGrpSpPr>
          <p:nvPr/>
        </p:nvGrpSpPr>
        <p:grpSpPr bwMode="auto">
          <a:xfrm>
            <a:off x="-23813" y="0"/>
            <a:ext cx="10717213" cy="7561263"/>
            <a:chOff x="-24606" y="-1"/>
            <a:chExt cx="10718006" cy="7561263"/>
          </a:xfrm>
        </p:grpSpPr>
        <p:sp>
          <p:nvSpPr>
            <p:cNvPr id="13316" name="Rectangle 5"/>
            <p:cNvSpPr>
              <a:spLocks noChangeArrowheads="1"/>
            </p:cNvSpPr>
            <p:nvPr/>
          </p:nvSpPr>
          <p:spPr bwMode="auto">
            <a:xfrm>
              <a:off x="0" y="-1"/>
              <a:ext cx="10693400" cy="7331755"/>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7" name="Rectangle 6"/>
            <p:cNvSpPr>
              <a:spLocks noChangeArrowheads="1"/>
            </p:cNvSpPr>
            <p:nvPr/>
          </p:nvSpPr>
          <p:spPr bwMode="auto">
            <a:xfrm>
              <a:off x="-24606" y="7331755"/>
              <a:ext cx="10718006" cy="229507"/>
            </a:xfrm>
            <a:prstGeom prst="rect">
              <a:avLst/>
            </a:prstGeom>
            <a:solidFill>
              <a:srgbClr val="663300"/>
            </a:solidFill>
            <a:ln w="9525">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8" name="Line 7"/>
            <p:cNvSpPr>
              <a:spLocks noChangeShapeType="1"/>
            </p:cNvSpPr>
            <p:nvPr/>
          </p:nvSpPr>
          <p:spPr bwMode="auto">
            <a:xfrm>
              <a:off x="9730928" y="7265481"/>
              <a:ext cx="3683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9" name="Line 8"/>
            <p:cNvSpPr>
              <a:spLocks noChangeShapeType="1"/>
            </p:cNvSpPr>
            <p:nvPr/>
          </p:nvSpPr>
          <p:spPr bwMode="auto">
            <a:xfrm>
              <a:off x="9121328" y="7265481"/>
              <a:ext cx="3683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 name="AutoShape 9"/>
            <p:cNvSpPr>
              <a:spLocks noChangeArrowheads="1"/>
            </p:cNvSpPr>
            <p:nvPr/>
          </p:nvSpPr>
          <p:spPr bwMode="auto">
            <a:xfrm>
              <a:off x="584200" y="7144485"/>
              <a:ext cx="800100" cy="165100"/>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1" name="Rectangle 10"/>
            <p:cNvSpPr>
              <a:spLocks noChangeArrowheads="1"/>
            </p:cNvSpPr>
            <p:nvPr/>
          </p:nvSpPr>
          <p:spPr bwMode="auto">
            <a:xfrm>
              <a:off x="584200" y="7068285"/>
              <a:ext cx="803275" cy="76200"/>
            </a:xfrm>
            <a:prstGeom prst="rect">
              <a:avLst/>
            </a:prstGeom>
            <a:solidFill>
              <a:srgbClr val="CC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2" name="Rectangle 11"/>
            <p:cNvSpPr>
              <a:spLocks noChangeArrowheads="1"/>
            </p:cNvSpPr>
            <p:nvPr/>
          </p:nvSpPr>
          <p:spPr bwMode="auto">
            <a:xfrm>
              <a:off x="957263" y="6992085"/>
              <a:ext cx="88900" cy="1476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3" name="Text Box 4"/>
          <p:cNvSpPr txBox="1">
            <a:spLocks noChangeArrowheads="1"/>
          </p:cNvSpPr>
          <p:nvPr/>
        </p:nvSpPr>
        <p:spPr bwMode="auto">
          <a:xfrm>
            <a:off x="-26988" y="2501900"/>
            <a:ext cx="10693401"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defRPr kumimoji="1" sz="2400">
                <a:solidFill>
                  <a:schemeClr val="tx1"/>
                </a:solidFill>
                <a:latin typeface="Arial Unicode MS" pitchFamily="50" charset="-128"/>
                <a:ea typeface="ＭＳ Ｐゴシック" pitchFamily="50" charset="-128"/>
              </a:defRPr>
            </a:lvl1pPr>
            <a:lvl2pPr marL="742950" indent="-285750" eaLnBrk="0" hangingPunct="0">
              <a:defRPr kumimoji="1" sz="2400">
                <a:solidFill>
                  <a:schemeClr val="tx1"/>
                </a:solidFill>
                <a:latin typeface="Arial Unicode MS" pitchFamily="50" charset="-128"/>
                <a:ea typeface="ＭＳ Ｐゴシック" pitchFamily="50" charset="-128"/>
              </a:defRPr>
            </a:lvl2pPr>
            <a:lvl3pPr marL="1143000" indent="-228600" eaLnBrk="0" hangingPunct="0">
              <a:defRPr kumimoji="1" sz="2400">
                <a:solidFill>
                  <a:schemeClr val="tx1"/>
                </a:solidFill>
                <a:latin typeface="Arial Unicode MS" pitchFamily="50" charset="-128"/>
                <a:ea typeface="ＭＳ Ｐゴシック" pitchFamily="50" charset="-128"/>
              </a:defRPr>
            </a:lvl3pPr>
            <a:lvl4pPr marL="1600200" indent="-228600" eaLnBrk="0" hangingPunct="0">
              <a:defRPr kumimoji="1" sz="2400">
                <a:solidFill>
                  <a:schemeClr val="tx1"/>
                </a:solidFill>
                <a:latin typeface="Arial Unicode MS" pitchFamily="50" charset="-128"/>
                <a:ea typeface="ＭＳ Ｐゴシック" pitchFamily="50" charset="-128"/>
              </a:defRPr>
            </a:lvl4pPr>
            <a:lvl5pPr marL="2057400" indent="-228600" eaLnBrk="0" hangingPunct="0">
              <a:defRPr kumimoji="1" sz="2400">
                <a:solidFill>
                  <a:schemeClr val="tx1"/>
                </a:solidFill>
                <a:latin typeface="Arial Unicode MS" pitchFamily="50" charset="-128"/>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9pPr>
          </a:lstStyle>
          <a:p>
            <a:pPr algn="ctr" eaLnBrk="1" hangingPunct="1">
              <a:spcBef>
                <a:spcPct val="50000"/>
              </a:spcBef>
              <a:defRPr/>
            </a:pPr>
            <a:r>
              <a:rPr lang="ja-JP" altLang="en-US" sz="3600" dirty="0" smtClean="0">
                <a:solidFill>
                  <a:srgbClr val="FF9900"/>
                </a:solidFill>
              </a:rPr>
              <a:t>発　行</a:t>
            </a:r>
          </a:p>
          <a:p>
            <a:pPr algn="ctr" eaLnBrk="1" hangingPunct="1">
              <a:spcBef>
                <a:spcPct val="50000"/>
              </a:spcBef>
              <a:defRPr/>
            </a:pPr>
            <a:r>
              <a:rPr lang="ja-JP" altLang="en-US" sz="3600">
                <a:solidFill>
                  <a:schemeClr val="bg1"/>
                </a:solidFill>
              </a:rPr>
              <a:t>公益</a:t>
            </a:r>
            <a:r>
              <a:rPr lang="ja-JP" altLang="en-US" sz="3600" smtClean="0">
                <a:solidFill>
                  <a:schemeClr val="bg1"/>
                </a:solidFill>
              </a:rPr>
              <a:t>社団法人　空気調和・衛生工学会</a:t>
            </a:r>
          </a:p>
          <a:p>
            <a:pPr algn="ctr" eaLnBrk="1" hangingPunct="1">
              <a:spcBef>
                <a:spcPct val="50000"/>
              </a:spcBef>
              <a:defRPr/>
            </a:pPr>
            <a:r>
              <a:rPr lang="ja-JP" altLang="en-US" sz="2100" dirty="0" smtClean="0">
                <a:solidFill>
                  <a:schemeClr val="bg1"/>
                </a:solidFill>
                <a:latin typeface="+mn-lt"/>
              </a:rPr>
              <a:t>（</a:t>
            </a:r>
            <a:r>
              <a:rPr lang="en-US" altLang="ja-JP" sz="2100" dirty="0" err="1" smtClean="0">
                <a:solidFill>
                  <a:schemeClr val="bg1"/>
                </a:solidFill>
                <a:latin typeface="+mn-lt"/>
              </a:rPr>
              <a:t>SHASE</a:t>
            </a:r>
            <a:r>
              <a:rPr lang="en-US" altLang="ja-JP" sz="2100" dirty="0" smtClean="0">
                <a:solidFill>
                  <a:schemeClr val="bg1"/>
                </a:solidFill>
                <a:latin typeface="+mn-lt"/>
              </a:rPr>
              <a:t>: The Society of Heating, Air Conditioning and Sanitary Engineers of Japan</a:t>
            </a:r>
            <a:r>
              <a:rPr lang="ja-JP" altLang="en-US" sz="2100" dirty="0" smtClean="0">
                <a:solidFill>
                  <a:schemeClr val="bg1"/>
                </a:solidFill>
                <a:latin typeface="+mn-lt"/>
              </a:rPr>
              <a:t>）</a:t>
            </a:r>
            <a:endParaRPr lang="en-US" altLang="ja-JP" sz="2100" dirty="0" smtClean="0">
              <a:solidFill>
                <a:schemeClr val="bg1"/>
              </a:solidFill>
              <a:latin typeface="+mn-lt"/>
            </a:endParaRPr>
          </a:p>
        </p:txBody>
      </p:sp>
      <p:sp>
        <p:nvSpPr>
          <p:cNvPr id="11" name="テキスト ボックス 10"/>
          <p:cNvSpPr txBox="1"/>
          <p:nvPr/>
        </p:nvSpPr>
        <p:spPr>
          <a:xfrm rot="20725215">
            <a:off x="8177065" y="6448783"/>
            <a:ext cx="2257028" cy="492443"/>
          </a:xfrm>
          <a:prstGeom prst="rect">
            <a:avLst/>
          </a:prstGeom>
          <a:noFill/>
        </p:spPr>
        <p:txBody>
          <a:bodyPr wrap="none" lIns="0" tIns="0" rIns="0" bIns="0" rtlCol="0" anchor="ctr" anchorCtr="0">
            <a:spAutoFit/>
          </a:bodyPr>
          <a:lstStyle/>
          <a:p>
            <a:r>
              <a:rPr lang="ja-JP" altLang="en-US" sz="3200" dirty="0" smtClean="0">
                <a:solidFill>
                  <a:schemeClr val="bg1">
                    <a:lumMod val="95000"/>
                  </a:schemeClr>
                </a:solidFill>
                <a:latin typeface="HG創英角ﾎﾟｯﾌﾟ体" panose="040B0A09000000000000" pitchFamily="49" charset="-128"/>
                <a:ea typeface="HG創英角ﾎﾟｯﾌﾟ体" panose="040B0A09000000000000" pitchFamily="49" charset="-128"/>
              </a:rPr>
              <a:t>射場本 忠彦</a:t>
            </a:r>
            <a:endParaRPr kumimoji="1" lang="ja-JP" altLang="en-US" sz="3200" dirty="0">
              <a:solidFill>
                <a:schemeClr val="bg1">
                  <a:lumMod val="95000"/>
                </a:schemeClr>
              </a:solidFill>
              <a:latin typeface="HG創英角ﾎﾟｯﾌﾟ体" panose="040B0A09000000000000" pitchFamily="49" charset="-128"/>
              <a:ea typeface="HG創英角ﾎﾟｯﾌﾟ体" panose="040B0A09000000000000" pitchFamily="49"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0" y="7239"/>
            <a:ext cx="10693400" cy="708026"/>
            <a:chOff x="0" y="381376"/>
            <a:chExt cx="7128933" cy="1198080"/>
          </a:xfrm>
          <a:scene3d>
            <a:camera prst="orthographicFront"/>
            <a:lightRig rig="flat" dir="t"/>
          </a:scene3d>
        </p:grpSpPr>
        <p:sp>
          <p:nvSpPr>
            <p:cNvPr id="9" name="角丸四角形 8"/>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pic>
        <p:nvPicPr>
          <p:cNvPr id="3075" name="Picture 2" descr="\\WIN-18-VISTA\ib_win-18\120301_空衛学会作成用\0\01暖房時.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763713"/>
            <a:ext cx="75946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WIN-18-VISTA\ib_win-18\120301_空衛学会作成用\0\01やじるし.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238" y="2555875"/>
            <a:ext cx="54244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4000">
                <a:solidFill>
                  <a:srgbClr val="FF3399"/>
                </a:solidFill>
                <a:latin typeface="HG創英角ｺﾞｼｯｸUB" pitchFamily="49" charset="-128"/>
                <a:ea typeface="HG創英角ｺﾞｼｯｸUB" pitchFamily="49" charset="-128"/>
              </a:rPr>
              <a:t>暖房時</a:t>
            </a:r>
            <a:r>
              <a:rPr lang="ja-JP" altLang="en-US" sz="4000">
                <a:latin typeface="HG創英角ｺﾞｼｯｸUB" pitchFamily="49" charset="-128"/>
                <a:ea typeface="HG創英角ｺﾞｼｯｸUB" pitchFamily="49" charset="-128"/>
              </a:rPr>
              <a:t>のエアコン</a:t>
            </a:r>
          </a:p>
        </p:txBody>
      </p:sp>
      <p:sp>
        <p:nvSpPr>
          <p:cNvPr id="3078" name="テキスト ボックス 13"/>
          <p:cNvSpPr txBox="1">
            <a:spLocks noChangeArrowheads="1"/>
          </p:cNvSpPr>
          <p:nvPr/>
        </p:nvSpPr>
        <p:spPr bwMode="auto">
          <a:xfrm>
            <a:off x="2132013" y="1192213"/>
            <a:ext cx="6762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eaLnBrk="1" hangingPunct="1"/>
            <a:r>
              <a:rPr lang="ja-JP" altLang="en-US">
                <a:latin typeface="HG創英角ｺﾞｼｯｸUB" pitchFamily="49" charset="-128"/>
                <a:ea typeface="HG創英角ｺﾞｼｯｸUB" pitchFamily="49" charset="-128"/>
              </a:rPr>
              <a:t>室内機から出る空気は室外温度よりも</a:t>
            </a:r>
            <a:r>
              <a:rPr lang="ja-JP" altLang="en-US">
                <a:solidFill>
                  <a:srgbClr val="FF0000"/>
                </a:solidFill>
                <a:latin typeface="HG創英角ｺﾞｼｯｸUB" pitchFamily="49" charset="-128"/>
                <a:ea typeface="HG創英角ｺﾞｼｯｸUB" pitchFamily="49" charset="-128"/>
              </a:rPr>
              <a:t>高い</a:t>
            </a:r>
          </a:p>
        </p:txBody>
      </p:sp>
      <p:pic>
        <p:nvPicPr>
          <p:cNvPr id="3079" name="Picture 7" descr="\\FILESERVER01\ib01\nagasawa_BU070208\aa-別室\00_120301_空衛学会作成用\1\温度計　高.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588" y="4376738"/>
            <a:ext cx="500062"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FILESERVER01\ib01\nagasawa_BU070208\aa-別室\00_120301_空衛学会作成用\1\温度計　低.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7175" y="4376738"/>
            <a:ext cx="500063"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p:cNvSpPr txBox="1">
            <a:spLocks/>
          </p:cNvSpPr>
          <p:nvPr/>
        </p:nvSpPr>
        <p:spPr>
          <a:xfrm>
            <a:off x="5193507" y="3672681"/>
            <a:ext cx="306387" cy="215900"/>
          </a:xfrm>
          <a:prstGeom prst="rect">
            <a:avLst/>
          </a:prstGeom>
        </p:spPr>
        <p:txBody>
          <a:bodyPr vert="horz" wrap="square" lIns="0" tIns="0" rIns="0" bIns="0" rtlCol="0" anchor="ctr">
            <a:spAutoFit/>
          </a:bodyPr>
          <a:lstStyle>
            <a:defPPr>
              <a:defRPr lang="en-US"/>
            </a:defPPr>
            <a:lvl1pPr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
        <p:nvSpPr>
          <p:cNvPr id="12" name="スライド番号プレースホルダー 1"/>
          <p:cNvSpPr txBox="1">
            <a:spLocks/>
          </p:cNvSpPr>
          <p:nvPr/>
        </p:nvSpPr>
        <p:spPr>
          <a:xfrm>
            <a:off x="5345907" y="3825081"/>
            <a:ext cx="306387" cy="215900"/>
          </a:xfrm>
          <a:prstGeom prst="rect">
            <a:avLst/>
          </a:prstGeom>
        </p:spPr>
        <p:txBody>
          <a:bodyPr vert="horz" wrap="square" lIns="0" tIns="0" rIns="0" bIns="0" rtlCol="0" anchor="ctr">
            <a:spAutoFit/>
          </a:bodyPr>
          <a:lstStyle>
            <a:defPPr>
              <a:defRPr lang="en-US"/>
            </a:defPPr>
            <a:lvl1pPr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
        <p:nvSpPr>
          <p:cNvPr id="13" name="スライド番号プレースホルダー 1"/>
          <p:cNvSpPr txBox="1">
            <a:spLocks/>
          </p:cNvSpPr>
          <p:nvPr/>
        </p:nvSpPr>
        <p:spPr>
          <a:xfrm>
            <a:off x="5498307" y="3977481"/>
            <a:ext cx="306387" cy="215900"/>
          </a:xfrm>
          <a:prstGeom prst="rect">
            <a:avLst/>
          </a:prstGeom>
        </p:spPr>
        <p:txBody>
          <a:bodyPr vert="horz" wrap="square" lIns="0" tIns="0" rIns="0" bIns="0" rtlCol="0" anchor="ctr">
            <a:spAutoFit/>
          </a:bodyPr>
          <a:lstStyle>
            <a:defPPr>
              <a:defRPr lang="en-US"/>
            </a:defPPr>
            <a:lvl1pPr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
        <p:nvSpPr>
          <p:cNvPr id="14"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repeatCount="500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up)">
                                      <p:cBhvr>
                                        <p:cTn id="7" dur="1000"/>
                                        <p:tgtEl>
                                          <p:spTgt spid="15363"/>
                                        </p:tgtEl>
                                      </p:cBhvr>
                                    </p:animEffect>
                                  </p:childTnLst>
                                </p:cTn>
                              </p:par>
                              <p:par>
                                <p:cTn id="8" presetID="22" presetClass="entr" presetSubtype="4" fill="hold" nodeType="withEffect">
                                  <p:stCondLst>
                                    <p:cond delay="150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2000"/>
                                        <p:tgtEl>
                                          <p:spTgt spid="3080"/>
                                        </p:tgtEl>
                                      </p:cBhvr>
                                    </p:animEffect>
                                  </p:childTnLst>
                                </p:cTn>
                              </p:par>
                              <p:par>
                                <p:cTn id="11" presetID="22" presetClass="entr" presetSubtype="4" fill="hold" nodeType="withEffect">
                                  <p:stCondLst>
                                    <p:cond delay="1500"/>
                                  </p:stCondLst>
                                  <p:childTnLst>
                                    <p:set>
                                      <p:cBhvr>
                                        <p:cTn id="12" dur="1" fill="hold">
                                          <p:stCondLst>
                                            <p:cond delay="0"/>
                                          </p:stCondLst>
                                        </p:cTn>
                                        <p:tgtEl>
                                          <p:spTgt spid="3079"/>
                                        </p:tgtEl>
                                        <p:attrNameLst>
                                          <p:attrName>style.visibility</p:attrName>
                                        </p:attrNameLst>
                                      </p:cBhvr>
                                      <p:to>
                                        <p:strVal val="visible"/>
                                      </p:to>
                                    </p:set>
                                    <p:animEffect transition="in" filter="wipe(down)">
                                      <p:cBhvr>
                                        <p:cTn id="13"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0" y="7239"/>
            <a:ext cx="10693400" cy="708026"/>
            <a:chOff x="0" y="381376"/>
            <a:chExt cx="7128933" cy="1198080"/>
          </a:xfrm>
          <a:scene3d>
            <a:camera prst="orthographicFront"/>
            <a:lightRig rig="flat" dir="t"/>
          </a:scene3d>
        </p:grpSpPr>
        <p:sp>
          <p:nvSpPr>
            <p:cNvPr id="10" name="角丸四角形 9"/>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pic>
        <p:nvPicPr>
          <p:cNvPr id="4099" name="Picture 2" descr="\\WIN-18-VISTA\ib_win-18\120301_空衛学会作成用\0\01暖房時.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763713"/>
            <a:ext cx="75946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WIN-18-VISTA\ib_win-18\120301_空衛学会作成用\0\01やじるし.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238" y="2555875"/>
            <a:ext cx="54244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テキスト ボックス 4"/>
          <p:cNvSpPr txBox="1">
            <a:spLocks noChangeArrowheads="1"/>
          </p:cNvSpPr>
          <p:nvPr/>
        </p:nvSpPr>
        <p:spPr bwMode="auto">
          <a:xfrm>
            <a:off x="0" y="8827"/>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4000">
                <a:solidFill>
                  <a:srgbClr val="FF3399"/>
                </a:solidFill>
                <a:latin typeface="HG創英角ｺﾞｼｯｸUB" pitchFamily="49" charset="-128"/>
                <a:ea typeface="HG創英角ｺﾞｼｯｸUB" pitchFamily="49" charset="-128"/>
              </a:rPr>
              <a:t>暖房時</a:t>
            </a:r>
            <a:r>
              <a:rPr lang="ja-JP" altLang="en-US" sz="4000">
                <a:latin typeface="HG創英角ｺﾞｼｯｸUB" pitchFamily="49" charset="-128"/>
                <a:ea typeface="HG創英角ｺﾞｼｯｸUB" pitchFamily="49" charset="-128"/>
              </a:rPr>
              <a:t>のエアコン</a:t>
            </a:r>
          </a:p>
        </p:txBody>
      </p:sp>
      <p:sp>
        <p:nvSpPr>
          <p:cNvPr id="4102" name="テキスト ボックス 13"/>
          <p:cNvSpPr txBox="1">
            <a:spLocks noChangeArrowheads="1"/>
          </p:cNvSpPr>
          <p:nvPr/>
        </p:nvSpPr>
        <p:spPr bwMode="auto">
          <a:xfrm>
            <a:off x="0" y="1192213"/>
            <a:ext cx="1069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a:latin typeface="HG創英角ｺﾞｼｯｸUB" pitchFamily="49" charset="-128"/>
                <a:ea typeface="HG創英角ｺﾞｼｯｸUB" pitchFamily="49" charset="-128"/>
              </a:rPr>
              <a:t>配管の中は、何が通っているか？</a:t>
            </a:r>
          </a:p>
        </p:txBody>
      </p:sp>
      <p:pic>
        <p:nvPicPr>
          <p:cNvPr id="11266" name="Picture 2" descr="\\WIN-18-VISTA\ib_win-18\120301_空衛学会作成用\1\配管の中スポット.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838" y="2484438"/>
            <a:ext cx="1957387"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FILESERVER01\ib01\nagasawa_BU070208\aa-別室\00_120301_空衛学会作成用\1\温度計　高.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8588" y="4376738"/>
            <a:ext cx="500062"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8" descr="\\FILESERVER01\ib01\nagasawa_BU070208\aa-別室\00_120301_空衛学会作成用\1\温度計　低.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7175" y="4376738"/>
            <a:ext cx="500063"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500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0" y="7239"/>
            <a:ext cx="10693400" cy="708026"/>
            <a:chOff x="0" y="381376"/>
            <a:chExt cx="7128933" cy="1198080"/>
          </a:xfrm>
          <a:scene3d>
            <a:camera prst="orthographicFront"/>
            <a:lightRig rig="flat" dir="t"/>
          </a:scene3d>
        </p:grpSpPr>
        <p:sp>
          <p:nvSpPr>
            <p:cNvPr id="12" name="角丸四角形 11"/>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pic>
        <p:nvPicPr>
          <p:cNvPr id="5123" name="Picture 2" descr="\\WIN-18-VISTA\ib_win-18\120301_空衛学会作成用\0\01暖房時.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763713"/>
            <a:ext cx="75946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WIN-18-VISTA\ib_win-18\120301_空衛学会作成用\0\01やじるし.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238" y="2555875"/>
            <a:ext cx="54244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4000">
                <a:solidFill>
                  <a:srgbClr val="FF3399"/>
                </a:solidFill>
                <a:latin typeface="HG創英角ｺﾞｼｯｸUB" pitchFamily="49" charset="-128"/>
                <a:ea typeface="HG創英角ｺﾞｼｯｸUB" pitchFamily="49" charset="-128"/>
              </a:rPr>
              <a:t>暖房時</a:t>
            </a:r>
            <a:r>
              <a:rPr lang="ja-JP" altLang="en-US" sz="4000">
                <a:latin typeface="HG創英角ｺﾞｼｯｸUB" pitchFamily="49" charset="-128"/>
                <a:ea typeface="HG創英角ｺﾞｼｯｸUB" pitchFamily="49" charset="-128"/>
              </a:rPr>
              <a:t>のエアコン</a:t>
            </a:r>
          </a:p>
        </p:txBody>
      </p:sp>
      <p:sp>
        <p:nvSpPr>
          <p:cNvPr id="5126" name="テキスト ボックス 13"/>
          <p:cNvSpPr txBox="1">
            <a:spLocks noChangeArrowheads="1"/>
          </p:cNvSpPr>
          <p:nvPr/>
        </p:nvSpPr>
        <p:spPr bwMode="auto">
          <a:xfrm>
            <a:off x="0" y="1192213"/>
            <a:ext cx="1069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a:latin typeface="HG創英角ｺﾞｼｯｸUB" pitchFamily="49" charset="-128"/>
                <a:ea typeface="HG創英角ｺﾞｼｯｸUB" pitchFamily="49" charset="-128"/>
              </a:rPr>
              <a:t>室外機から室内機へ向けて熱が移動している</a:t>
            </a:r>
          </a:p>
        </p:txBody>
      </p:sp>
      <p:pic>
        <p:nvPicPr>
          <p:cNvPr id="5130" name="Picture 10" descr="\\FILESERVER01\ib01\nagasawa_BU070208\aa-別室\00_120301_空衛学会作成用\1\配管虫眼鏡たて.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825" y="2941638"/>
            <a:ext cx="172561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WIN-18-VISTA\ib_win-18\120301_空衛学会作成用\1\左冷熱３つ.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3025" y="5346700"/>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WIN-18-VISTA\ib_win-18\120301_空衛学会作成用\1\右熱２つ.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25" y="5726113"/>
            <a:ext cx="14176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FILESERVER01\ib01\nagasawa_BU070208\aa-別室\00_120301_空衛学会作成用\1\温度計　高.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8588" y="4376738"/>
            <a:ext cx="500062"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8" descr="\\FILESERVER01\ib01\nagasawa_BU070208\aa-別室\00_120301_空衛学会作成用\1\温度計　低.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7175" y="4376738"/>
            <a:ext cx="500063"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wipe(up)">
                                      <p:cBhvr>
                                        <p:cTn id="7" dur="2000"/>
                                        <p:tgtEl>
                                          <p:spTgt spid="5130"/>
                                        </p:tgtEl>
                                      </p:cBhvr>
                                    </p:animEffect>
                                  </p:childTnLst>
                                </p:cTn>
                              </p:par>
                            </p:childTnLst>
                          </p:cTn>
                        </p:par>
                        <p:par>
                          <p:cTn id="8" fill="hold" nodeType="afterGroup">
                            <p:stCondLst>
                              <p:cond delay="2000"/>
                            </p:stCondLst>
                            <p:childTnLst>
                              <p:par>
                                <p:cTn id="9" presetID="22" presetClass="entr" presetSubtype="2" repeatCount="5000" fill="hold"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right)">
                                      <p:cBhvr>
                                        <p:cTn id="11" dur="1000"/>
                                        <p:tgtEl>
                                          <p:spTgt spid="12291"/>
                                        </p:tgtEl>
                                      </p:cBhvr>
                                    </p:animEffect>
                                  </p:childTnLst>
                                </p:cTn>
                              </p:par>
                              <p:par>
                                <p:cTn id="12" presetID="22" presetClass="entr" presetSubtype="8" repeatCount="5000" fill="hold" nodeType="with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wipe(left)">
                                      <p:cBhvr>
                                        <p:cTn id="14"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0" y="7239"/>
            <a:ext cx="10693400" cy="708026"/>
            <a:chOff x="0" y="381376"/>
            <a:chExt cx="7128933" cy="1198080"/>
          </a:xfrm>
          <a:scene3d>
            <a:camera prst="orthographicFront"/>
            <a:lightRig rig="flat" dir="t"/>
          </a:scene3d>
        </p:grpSpPr>
        <p:sp>
          <p:nvSpPr>
            <p:cNvPr id="16" name="角丸四角形 15"/>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pic>
        <p:nvPicPr>
          <p:cNvPr id="6147" name="Picture 2" descr="\\WIN-18-VISTA\ib_win-18\120301_空衛学会作成用\0\01暖房時.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763713"/>
            <a:ext cx="75946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0" descr="\\FILESERVER01\ib01\nagasawa_BU070208\aa-別室\00_120301_空衛学会作成用\1\配管虫眼鏡たて.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2941638"/>
            <a:ext cx="172561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4000">
                <a:solidFill>
                  <a:srgbClr val="FF3399"/>
                </a:solidFill>
                <a:latin typeface="HG創英角ｺﾞｼｯｸUB" pitchFamily="49" charset="-128"/>
                <a:ea typeface="HG創英角ｺﾞｼｯｸUB" pitchFamily="49" charset="-128"/>
              </a:rPr>
              <a:t>暖房時</a:t>
            </a:r>
            <a:r>
              <a:rPr lang="ja-JP" altLang="en-US" sz="4000">
                <a:latin typeface="HG創英角ｺﾞｼｯｸUB" pitchFamily="49" charset="-128"/>
                <a:ea typeface="HG創英角ｺﾞｼｯｸUB" pitchFamily="49" charset="-128"/>
              </a:rPr>
              <a:t>のエアコン</a:t>
            </a:r>
          </a:p>
        </p:txBody>
      </p:sp>
      <p:sp>
        <p:nvSpPr>
          <p:cNvPr id="6150" name="テキスト ボックス 13"/>
          <p:cNvSpPr txBox="1">
            <a:spLocks noChangeArrowheads="1"/>
          </p:cNvSpPr>
          <p:nvPr/>
        </p:nvSpPr>
        <p:spPr bwMode="auto">
          <a:xfrm>
            <a:off x="0" y="1192213"/>
            <a:ext cx="1069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a:latin typeface="HG創英角ｺﾞｼｯｸUB" pitchFamily="49" charset="-128"/>
                <a:ea typeface="HG創英角ｺﾞｼｯｸUB" pitchFamily="49" charset="-128"/>
              </a:rPr>
              <a:t>室内機・室外機のサーモカメラ画像</a:t>
            </a:r>
          </a:p>
        </p:txBody>
      </p:sp>
      <p:pic>
        <p:nvPicPr>
          <p:cNvPr id="6151" name="Picture 3" descr="\\WIN-18-VISTA\ib_win-18\120301_空衛学会作成用\0\01やじるし.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238" y="2555875"/>
            <a:ext cx="54244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WIN-18-VISTA\ib_win-18\120301_空衛学会作成用\1\左冷熱３つ.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3025" y="5346700"/>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WIN-18-VISTA\ib_win-18\120301_空衛学会作成用\1\右熱２つ.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25" y="5726113"/>
            <a:ext cx="14176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8" descr="\\FILESERVER01\ib01\nagasawa_BU070208\aa-別室\00_120301_空衛学会作成用\1\室内機実写.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1300" y="5030788"/>
            <a:ext cx="23923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9" descr="\\FILESERVER01\ib01\nagasawa_BU070208\aa-別室\00_120301_空衛学会作成用\1\室外機実写.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5838" y="5030788"/>
            <a:ext cx="23923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0" descr="\\FILESERVER01\ib01\nagasawa_BU070208\aa-別室\00_120301_空衛学会作成用\1\室外機サーモ（暖房.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5838" y="5043488"/>
            <a:ext cx="2371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1" descr="\\FILESERVER01\ib01\nagasawa_BU070208\aa-別室\00_120301_空衛学会作成用\1\室内機サーモ（暖房.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6225" y="5027613"/>
            <a:ext cx="23923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FILESERVER01\ib01\nagasawa_BU070208\aa-別室\00_120301_空衛学会作成用\2\サーモカメラ.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2650" y="6110288"/>
            <a:ext cx="101758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a:spLocks noChangeArrowheads="1"/>
          </p:cNvSpPr>
          <p:nvPr/>
        </p:nvSpPr>
        <p:spPr bwMode="auto">
          <a:xfrm>
            <a:off x="306388" y="54498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1800" b="1"/>
              <a:t>サーモカメラ画像</a:t>
            </a:r>
          </a:p>
        </p:txBody>
      </p:sp>
      <p:sp>
        <p:nvSpPr>
          <p:cNvPr id="18"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repeatCount="5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par>
                                <p:cTn id="8" presetID="22" presetClass="entr" presetSubtype="8" repeatCount="500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47" presetClass="entr" presetSubtype="0" fill="hold" nodeType="withEffect">
                                  <p:stCondLst>
                                    <p:cond delay="2000"/>
                                  </p:stCondLst>
                                  <p:childTnLst>
                                    <p:set>
                                      <p:cBhvr>
                                        <p:cTn id="12" dur="1" fill="hold">
                                          <p:stCondLst>
                                            <p:cond delay="0"/>
                                          </p:stCondLst>
                                        </p:cTn>
                                        <p:tgtEl>
                                          <p:spTgt spid="6163"/>
                                        </p:tgtEl>
                                        <p:attrNameLst>
                                          <p:attrName>style.visibility</p:attrName>
                                        </p:attrNameLst>
                                      </p:cBhvr>
                                      <p:to>
                                        <p:strVal val="visible"/>
                                      </p:to>
                                    </p:set>
                                    <p:animEffect transition="in" filter="fade">
                                      <p:cBhvr>
                                        <p:cTn id="13" dur="1000"/>
                                        <p:tgtEl>
                                          <p:spTgt spid="6163"/>
                                        </p:tgtEl>
                                      </p:cBhvr>
                                    </p:animEffect>
                                    <p:anim calcmode="lin" valueType="num">
                                      <p:cBhvr>
                                        <p:cTn id="14" dur="1000" fill="hold"/>
                                        <p:tgtEl>
                                          <p:spTgt spid="6163"/>
                                        </p:tgtEl>
                                        <p:attrNameLst>
                                          <p:attrName>ppt_x</p:attrName>
                                        </p:attrNameLst>
                                      </p:cBhvr>
                                      <p:tavLst>
                                        <p:tav tm="0">
                                          <p:val>
                                            <p:strVal val="#ppt_x"/>
                                          </p:val>
                                        </p:tav>
                                        <p:tav tm="100000">
                                          <p:val>
                                            <p:strVal val="#ppt_x"/>
                                          </p:val>
                                        </p:tav>
                                      </p:tavLst>
                                    </p:anim>
                                    <p:anim calcmode="lin" valueType="num">
                                      <p:cBhvr>
                                        <p:cTn id="15" dur="1000" fill="hold"/>
                                        <p:tgtEl>
                                          <p:spTgt spid="616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0"/>
                                  </p:stCondLst>
                                  <p:childTnLst>
                                    <p:set>
                                      <p:cBhvr>
                                        <p:cTn id="17" dur="1" fill="hold">
                                          <p:stCondLst>
                                            <p:cond delay="0"/>
                                          </p:stCondLst>
                                        </p:cTn>
                                        <p:tgtEl>
                                          <p:spTgt spid="6162"/>
                                        </p:tgtEl>
                                        <p:attrNameLst>
                                          <p:attrName>style.visibility</p:attrName>
                                        </p:attrNameLst>
                                      </p:cBhvr>
                                      <p:to>
                                        <p:strVal val="visible"/>
                                      </p:to>
                                    </p:set>
                                    <p:animEffect transition="in" filter="fade">
                                      <p:cBhvr>
                                        <p:cTn id="18" dur="1000"/>
                                        <p:tgtEl>
                                          <p:spTgt spid="6162"/>
                                        </p:tgtEl>
                                      </p:cBhvr>
                                    </p:animEffect>
                                    <p:anim calcmode="lin" valueType="num">
                                      <p:cBhvr>
                                        <p:cTn id="19" dur="1000" fill="hold"/>
                                        <p:tgtEl>
                                          <p:spTgt spid="6162"/>
                                        </p:tgtEl>
                                        <p:attrNameLst>
                                          <p:attrName>ppt_x</p:attrName>
                                        </p:attrNameLst>
                                      </p:cBhvr>
                                      <p:tavLst>
                                        <p:tav tm="0">
                                          <p:val>
                                            <p:strVal val="#ppt_x"/>
                                          </p:val>
                                        </p:tav>
                                        <p:tav tm="100000">
                                          <p:val>
                                            <p:strVal val="#ppt_x"/>
                                          </p:val>
                                        </p:tav>
                                      </p:tavLst>
                                    </p:anim>
                                    <p:anim calcmode="lin" valueType="num">
                                      <p:cBhvr>
                                        <p:cTn id="20" dur="1000" fill="hold"/>
                                        <p:tgtEl>
                                          <p:spTgt spid="616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5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nodeType="afterGroup">
                            <p:stCondLst>
                              <p:cond delay="5500"/>
                            </p:stCondLst>
                            <p:childTnLst>
                              <p:par>
                                <p:cTn id="29" presetID="21" presetClass="entr" presetSubtype="1" fill="hold" nodeType="afterEffect">
                                  <p:stCondLst>
                                    <p:cond delay="0"/>
                                  </p:stCondLst>
                                  <p:childTnLst>
                                    <p:set>
                                      <p:cBhvr>
                                        <p:cTn id="30" dur="1" fill="hold">
                                          <p:stCondLst>
                                            <p:cond delay="0"/>
                                          </p:stCondLst>
                                        </p:cTn>
                                        <p:tgtEl>
                                          <p:spTgt spid="6164"/>
                                        </p:tgtEl>
                                        <p:attrNameLst>
                                          <p:attrName>style.visibility</p:attrName>
                                        </p:attrNameLst>
                                      </p:cBhvr>
                                      <p:to>
                                        <p:strVal val="visible"/>
                                      </p:to>
                                    </p:set>
                                    <p:animEffect transition="in" filter="wheel(1)">
                                      <p:cBhvr>
                                        <p:cTn id="31" dur="2000"/>
                                        <p:tgtEl>
                                          <p:spTgt spid="6164"/>
                                        </p:tgtEl>
                                      </p:cBhvr>
                                    </p:animEffect>
                                  </p:childTnLst>
                                </p:cTn>
                              </p:par>
                              <p:par>
                                <p:cTn id="32" presetID="21" presetClass="entr" presetSubtype="1" fill="hold" nodeType="withEffect">
                                  <p:stCondLst>
                                    <p:cond delay="0"/>
                                  </p:stCondLst>
                                  <p:childTnLst>
                                    <p:set>
                                      <p:cBhvr>
                                        <p:cTn id="33" dur="1" fill="hold">
                                          <p:stCondLst>
                                            <p:cond delay="0"/>
                                          </p:stCondLst>
                                        </p:cTn>
                                        <p:tgtEl>
                                          <p:spTgt spid="6165"/>
                                        </p:tgtEl>
                                        <p:attrNameLst>
                                          <p:attrName>style.visibility</p:attrName>
                                        </p:attrNameLst>
                                      </p:cBhvr>
                                      <p:to>
                                        <p:strVal val="visible"/>
                                      </p:to>
                                    </p:set>
                                    <p:animEffect transition="in" filter="wheel(1)">
                                      <p:cBhvr>
                                        <p:cTn id="34" dur="20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0" y="7239"/>
            <a:ext cx="10693400" cy="708026"/>
            <a:chOff x="0" y="381376"/>
            <a:chExt cx="7128933" cy="1198080"/>
          </a:xfrm>
          <a:scene3d>
            <a:camera prst="orthographicFront"/>
            <a:lightRig rig="flat" dir="t"/>
          </a:scene3d>
        </p:grpSpPr>
        <p:sp>
          <p:nvSpPr>
            <p:cNvPr id="12" name="角丸四角形 11"/>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pic>
        <p:nvPicPr>
          <p:cNvPr id="7171" name="Picture 10" descr="\\FILESERVER01\ib01\nagasawa_BU070208\aa-別室\00_120301_空衛学会作成用\1\配管虫眼鏡たて.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2941638"/>
            <a:ext cx="172561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4000">
                <a:solidFill>
                  <a:srgbClr val="FF3399"/>
                </a:solidFill>
                <a:latin typeface="HG創英角ｺﾞｼｯｸUB" pitchFamily="49" charset="-128"/>
                <a:ea typeface="HG創英角ｺﾞｼｯｸUB" pitchFamily="49" charset="-128"/>
              </a:rPr>
              <a:t>暖房時</a:t>
            </a:r>
            <a:r>
              <a:rPr lang="ja-JP" altLang="en-US" sz="4000">
                <a:latin typeface="HG創英角ｺﾞｼｯｸUB" pitchFamily="49" charset="-128"/>
                <a:ea typeface="HG創英角ｺﾞｼｯｸUB" pitchFamily="49" charset="-128"/>
              </a:rPr>
              <a:t>のエアコン</a:t>
            </a:r>
          </a:p>
        </p:txBody>
      </p:sp>
      <p:sp>
        <p:nvSpPr>
          <p:cNvPr id="7173" name="テキスト ボックス 13"/>
          <p:cNvSpPr txBox="1">
            <a:spLocks noChangeArrowheads="1"/>
          </p:cNvSpPr>
          <p:nvPr/>
        </p:nvSpPr>
        <p:spPr bwMode="auto">
          <a:xfrm>
            <a:off x="0" y="1192213"/>
            <a:ext cx="1069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a:latin typeface="HG創英角ｺﾞｼｯｸUB" pitchFamily="49" charset="-128"/>
                <a:ea typeface="HG創英角ｺﾞｼｯｸUB" pitchFamily="49" charset="-128"/>
              </a:rPr>
              <a:t>室外→室内へ熱を移動させているのがヒートポンプ</a:t>
            </a:r>
          </a:p>
        </p:txBody>
      </p:sp>
      <p:pic>
        <p:nvPicPr>
          <p:cNvPr id="22" name="Picture 3" descr="\\WIN-18-VISTA\ib_win-18\120301_空衛学会作成用\1\左冷熱３つ.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025" y="5346700"/>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WIN-18-VISTA\ib_win-18\120301_空衛学会作成用\1\右熱２つ.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5726113"/>
            <a:ext cx="14176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0" descr="\\FILESERVER01\ib01\nagasawa_BU070208\aa-別室\00_120301_空衛学会作成用\1\室外機サーモ（暖房.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5838" y="5043488"/>
            <a:ext cx="2371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2255838" y="2484487"/>
            <a:ext cx="6762749"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4800" dirty="0">
                <a:effectLst>
                  <a:outerShdw blurRad="38100" dist="76200" dir="2700000" algn="tl">
                    <a:schemeClr val="accent1">
                      <a:lumMod val="20000"/>
                      <a:lumOff val="80000"/>
                      <a:alpha val="43000"/>
                    </a:schemeClr>
                  </a:outerShdw>
                </a:effectLst>
                <a:latin typeface="HG創英角ｺﾞｼｯｸUB" pitchFamily="49" charset="-128"/>
                <a:ea typeface="HG創英角ｺﾞｼｯｸUB" pitchFamily="49" charset="-128"/>
              </a:rPr>
              <a:t>ヒートポンプの働き</a:t>
            </a:r>
          </a:p>
        </p:txBody>
      </p:sp>
      <p:pic>
        <p:nvPicPr>
          <p:cNvPr id="7180" name="Picture 13" descr="\\FILESERVER01\ib01\nagasawa_BU070208\aa-別室\00_120301_空衛学会作成用\hp_cap\1\室内機サーモ赤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8925" y="5043488"/>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FILESERVER01\ib01\nagasawa_BU070208\aa-別室\00_120301_空衛学会作成用\hp_cap\1\室内機サーモ赤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8925" y="5043488"/>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repeatCount="5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par>
                                <p:cTn id="8" presetID="22" presetClass="entr" presetSubtype="8" repeatCount="500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16" presetClass="entr" presetSubtype="37" fill="hold" nodeType="with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2000"/>
                                        <p:tgtEl>
                                          <p:spTgt spid="2"/>
                                        </p:tgtEl>
                                      </p:cBhvr>
                                    </p:animEffect>
                                  </p:childTnLst>
                                </p:cTn>
                              </p:par>
                              <p:par>
                                <p:cTn id="14" presetID="10" presetClass="entr" presetSubtype="0" repeatCount="10000" fill="hold" nodeType="withEffect">
                                  <p:stCondLst>
                                    <p:cond delay="2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0" y="7239"/>
            <a:ext cx="10693400" cy="708026"/>
            <a:chOff x="0" y="381376"/>
            <a:chExt cx="7128933" cy="1198080"/>
          </a:xfrm>
          <a:scene3d>
            <a:camera prst="orthographicFront"/>
            <a:lightRig rig="flat" dir="t"/>
          </a:scene3d>
        </p:grpSpPr>
        <p:sp>
          <p:nvSpPr>
            <p:cNvPr id="14" name="角丸四角形 13"/>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sp>
        <p:nvSpPr>
          <p:cNvPr id="8195"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4000">
                <a:latin typeface="HG創英角ｺﾞｼｯｸUB" pitchFamily="49" charset="-128"/>
                <a:ea typeface="HG創英角ｺﾞｼｯｸUB" pitchFamily="49" charset="-128"/>
              </a:rPr>
              <a:t>ヒートポンプと、他熱源暖房器の違い</a:t>
            </a:r>
          </a:p>
        </p:txBody>
      </p:sp>
      <p:sp>
        <p:nvSpPr>
          <p:cNvPr id="7172" name="テキスト ボックス 13"/>
          <p:cNvSpPr txBox="1">
            <a:spLocks noChangeArrowheads="1"/>
          </p:cNvSpPr>
          <p:nvPr/>
        </p:nvSpPr>
        <p:spPr bwMode="auto">
          <a:xfrm>
            <a:off x="3176361" y="1284714"/>
            <a:ext cx="4533181" cy="55170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defPPr>
              <a:defRPr lang="en-US"/>
            </a:defPPr>
            <a:lvl1pPr algn="ctr">
              <a:defRPr sz="4800" b="1">
                <a:solidFill>
                  <a:schemeClr val="lt1"/>
                </a:solidFill>
                <a:effectLst>
                  <a:outerShdw blurRad="38100" dist="76200" dir="2700000" algn="tl">
                    <a:schemeClr val="accent1">
                      <a:lumMod val="20000"/>
                      <a:lumOff val="80000"/>
                      <a:alpha val="43000"/>
                    </a:schemeClr>
                  </a:outerShdw>
                </a:effectLst>
                <a:latin typeface="+mj-ea"/>
                <a:ea typeface="+mj-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ja-JP" altLang="en-US" sz="3200" b="0" dirty="0" smtClean="0">
                <a:latin typeface="HG創英角ｺﾞｼｯｸUB" pitchFamily="49" charset="-128"/>
                <a:ea typeface="HG創英角ｺﾞｼｯｸUB" pitchFamily="49" charset="-128"/>
              </a:rPr>
              <a:t>エネルギーを熱に変換</a:t>
            </a:r>
          </a:p>
        </p:txBody>
      </p:sp>
      <p:pic>
        <p:nvPicPr>
          <p:cNvPr id="22" name="Picture 3" descr="\\WIN-18-VISTA\ib_win-18\120301_空衛学会作成用\1\左冷熱３つ.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5346700"/>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WIN-18-VISTA\ib_win-18\120301_空衛学会作成用\1\右熱２つ.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5726113"/>
            <a:ext cx="14176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0" descr="\\FILESERVER01\ib01\nagasawa_BU070208\aa-別室\00_120301_空衛学会作成用\1\室外機サーモ（暖房.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838" y="5043488"/>
            <a:ext cx="2371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FILESERVER01\ib01\nagasawa_BU070208\aa-別室\00_120301_空衛学会作成用\1\電気ストーブイラスト.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4425" y="1908175"/>
            <a:ext cx="28622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0"/>
          <p:cNvSpPr/>
          <p:nvPr/>
        </p:nvSpPr>
        <p:spPr>
          <a:xfrm>
            <a:off x="2328069" y="3854565"/>
            <a:ext cx="6762749"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4800">
                <a:effectLst>
                  <a:outerShdw blurRad="38100" dist="76200" dir="2700000" algn="tl">
                    <a:schemeClr val="accent1">
                      <a:lumMod val="20000"/>
                      <a:lumOff val="80000"/>
                      <a:alpha val="43000"/>
                    </a:schemeClr>
                  </a:outerShdw>
                </a:effectLst>
                <a:latin typeface="HG創英角ｺﾞｼｯｸUB" pitchFamily="49" charset="-128"/>
                <a:ea typeface="HG創英角ｺﾞｼｯｸUB" pitchFamily="49" charset="-128"/>
              </a:rPr>
              <a:t>エネルギーで熱を移動</a:t>
            </a:r>
          </a:p>
        </p:txBody>
      </p:sp>
      <p:pic>
        <p:nvPicPr>
          <p:cNvPr id="8206" name="Picture 13" descr="\\FILESERVER01\ib01\nagasawa_BU070208\aa-別室\00_120301_空衛学会作成用\hp_cap\1\室内機サーモ赤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8925" y="5043488"/>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FILESERVER01\ib01\nagasawa_BU070208\aa-別室\00_120301_空衛学会作成用\hp_cap\1\室内機サーモ赤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8925" y="5043488"/>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 15"/>
          <p:cNvSpPr/>
          <p:nvPr/>
        </p:nvSpPr>
        <p:spPr>
          <a:xfrm>
            <a:off x="4539967" y="6228903"/>
            <a:ext cx="2154941" cy="355924"/>
          </a:xfrm>
          <a:prstGeom prst="roundRect">
            <a:avLst/>
          </a:prstGeom>
          <a:solidFill>
            <a:srgbClr val="FFC000"/>
          </a:solidFill>
          <a:ln>
            <a:solidFill>
              <a:srgbClr val="FF33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2000" b="1">
                <a:effectLst>
                  <a:outerShdw blurRad="38100" dist="76200" dir="2700000" algn="tl">
                    <a:schemeClr val="accent1">
                      <a:lumMod val="20000"/>
                      <a:lumOff val="80000"/>
                      <a:alpha val="43000"/>
                    </a:schemeClr>
                  </a:outerShdw>
                </a:effectLst>
                <a:latin typeface="+mj-ea"/>
                <a:ea typeface="+mj-ea"/>
              </a:rPr>
              <a:t>ヒートポンプ</a:t>
            </a:r>
          </a:p>
        </p:txBody>
      </p:sp>
      <p:sp>
        <p:nvSpPr>
          <p:cNvPr id="17"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1000"/>
                                        <p:tgtEl>
                                          <p:spTgt spid="7172"/>
                                        </p:tgtEl>
                                      </p:cBhvr>
                                    </p:animEffect>
                                    <p:anim calcmode="lin" valueType="num">
                                      <p:cBhvr>
                                        <p:cTn id="12" dur="1000" fill="hold"/>
                                        <p:tgtEl>
                                          <p:spTgt spid="7172"/>
                                        </p:tgtEl>
                                        <p:attrNameLst>
                                          <p:attrName>ppt_x</p:attrName>
                                        </p:attrNameLst>
                                      </p:cBhvr>
                                      <p:tavLst>
                                        <p:tav tm="0">
                                          <p:val>
                                            <p:strVal val="#ppt_x"/>
                                          </p:val>
                                        </p:tav>
                                        <p:tav tm="100000">
                                          <p:val>
                                            <p:strVal val="#ppt_x"/>
                                          </p:val>
                                        </p:tav>
                                      </p:tavLst>
                                    </p:anim>
                                    <p:anim calcmode="lin" valueType="num">
                                      <p:cBhvr>
                                        <p:cTn id="13" dur="1000" fill="hold"/>
                                        <p:tgtEl>
                                          <p:spTgt spid="717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2" repeatCount="500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1000"/>
                                        <p:tgtEl>
                                          <p:spTgt spid="22"/>
                                        </p:tgtEl>
                                      </p:cBhvr>
                                    </p:animEffect>
                                  </p:childTnLst>
                                </p:cTn>
                              </p:par>
                              <p:par>
                                <p:cTn id="18" presetID="22" presetClass="entr" presetSubtype="8" repeatCount="500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1000"/>
                                        <p:tgtEl>
                                          <p:spTgt spid="23"/>
                                        </p:tgtEl>
                                      </p:cBhvr>
                                    </p:animEffect>
                                  </p:childTnLst>
                                </p:cTn>
                              </p:par>
                              <p:par>
                                <p:cTn id="21" presetID="10" presetClass="entr" presetSubtype="0" repeatCount="10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42" presetClass="entr" presetSubtype="0" fill="hold" nodeType="withEffect">
                                  <p:stCondLst>
                                    <p:cond delay="20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IN-18-VISTA\ib_win-18\120301_空衛学会作成用\0\01暖房時.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763713"/>
            <a:ext cx="75946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0" descr="\\FILESERVER01\ib01\nagasawa_BU070208\aa-別室\00_120301_空衛学会作成用\1\配管虫眼鏡たて.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2941638"/>
            <a:ext cx="172561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グループ化 10"/>
          <p:cNvGrpSpPr/>
          <p:nvPr/>
        </p:nvGrpSpPr>
        <p:grpSpPr>
          <a:xfrm>
            <a:off x="0" y="7239"/>
            <a:ext cx="10693400" cy="708026"/>
            <a:chOff x="0" y="381376"/>
            <a:chExt cx="7128933" cy="1198080"/>
          </a:xfrm>
          <a:scene3d>
            <a:camera prst="orthographicFront"/>
            <a:lightRig rig="flat" dir="t"/>
          </a:scene3d>
        </p:grpSpPr>
        <p:sp>
          <p:nvSpPr>
            <p:cNvPr id="13" name="角丸四角形 12"/>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sp>
        <p:nvSpPr>
          <p:cNvPr id="9221"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4000">
                <a:solidFill>
                  <a:srgbClr val="FF3399"/>
                </a:solidFill>
                <a:latin typeface="HG創英角ｺﾞｼｯｸUB" pitchFamily="49" charset="-128"/>
                <a:ea typeface="HG創英角ｺﾞｼｯｸUB" pitchFamily="49" charset="-128"/>
              </a:rPr>
              <a:t>暖房時</a:t>
            </a:r>
            <a:r>
              <a:rPr lang="ja-JP" altLang="en-US" sz="4000">
                <a:latin typeface="HG創英角ｺﾞｼｯｸUB" pitchFamily="49" charset="-128"/>
                <a:ea typeface="HG創英角ｺﾞｼｯｸUB" pitchFamily="49" charset="-128"/>
              </a:rPr>
              <a:t>のエアコンと熱の移動</a:t>
            </a:r>
          </a:p>
        </p:txBody>
      </p:sp>
      <p:pic>
        <p:nvPicPr>
          <p:cNvPr id="9222" name="Picture 20" descr="\\FILESERVER01\ib01\nagasawa_BU070208\aa-別室\00_120301_空衛学会作成用\1\室外機サーモ（暖房.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838" y="5043488"/>
            <a:ext cx="2371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WIN-18-VISTA\ib_win-18\120301_空衛学会作成用\0\01やじるし.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238" y="2555875"/>
            <a:ext cx="54244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WIN-18-VISTA\ib_win-18\120301_空衛学会作成用\1\左冷熱３つ.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3025" y="5346700"/>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WIN-18-VISTA\ib_win-18\120301_空衛学会作成用\1\右熱２つ.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25" y="5726113"/>
            <a:ext cx="14176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3" descr="\\FILESERVER01\ib01\nagasawa_BU070208\aa-別室\00_120301_空衛学会作成用\hp_cap\1\室内機サーモ赤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8925" y="5043488"/>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FILESERVER01\ib01\nagasawa_BU070208\aa-別室\00_120301_空衛学会作成用\hp_cap\1\室内機サーモ赤0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8925" y="5043488"/>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repeatCount="5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par>
                                <p:cTn id="8" presetID="22" presetClass="entr" presetSubtype="2" repeatCount="500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1000"/>
                                        <p:tgtEl>
                                          <p:spTgt spid="17"/>
                                        </p:tgtEl>
                                      </p:cBhvr>
                                    </p:animEffect>
                                  </p:childTnLst>
                                </p:cTn>
                              </p:par>
                              <p:par>
                                <p:cTn id="11" presetID="22" presetClass="entr" presetSubtype="8" repeatCount="5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1000"/>
                                        <p:tgtEl>
                                          <p:spTgt spid="18"/>
                                        </p:tgtEl>
                                      </p:cBhvr>
                                    </p:animEffect>
                                  </p:childTnLst>
                                </p:cTn>
                              </p:par>
                              <p:par>
                                <p:cTn id="14" presetID="10" presetClass="entr" presetSubtype="0" repeatCount="1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FILESERVER01\ib01\nagasawa_BU070208\aa-別室\00_120301_空衛学会作成用\1\冷房時光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1514475"/>
            <a:ext cx="7494588"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0" descr="\\FILESERVER01\ib01\nagasawa_BU070208\aa-別室\00_120301_空衛学会作成用\1\配管虫眼鏡たて.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2941638"/>
            <a:ext cx="172561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グループ化 10"/>
          <p:cNvGrpSpPr/>
          <p:nvPr/>
        </p:nvGrpSpPr>
        <p:grpSpPr>
          <a:xfrm>
            <a:off x="0" y="7239"/>
            <a:ext cx="10693400" cy="708026"/>
            <a:chOff x="0" y="381376"/>
            <a:chExt cx="7128933" cy="1198080"/>
          </a:xfrm>
          <a:scene3d>
            <a:camera prst="orthographicFront"/>
            <a:lightRig rig="flat" dir="t"/>
          </a:scene3d>
        </p:grpSpPr>
        <p:sp>
          <p:nvSpPr>
            <p:cNvPr id="12" name="角丸四角形 11"/>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sp>
        <p:nvSpPr>
          <p:cNvPr id="10245" name="テキスト ボックス 4"/>
          <p:cNvSpPr txBox="1">
            <a:spLocks noChangeArrowheads="1"/>
          </p:cNvSpPr>
          <p:nvPr/>
        </p:nvSpPr>
        <p:spPr bwMode="auto">
          <a:xfrm>
            <a:off x="0" y="19940"/>
            <a:ext cx="1069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700">
                <a:solidFill>
                  <a:schemeClr val="tx1"/>
                </a:solidFill>
                <a:latin typeface="Arial Unicode MS" pitchFamily="50" charset="-128"/>
                <a:ea typeface="ＭＳ Ｐゴシック" charset="-128"/>
              </a:defRPr>
            </a:lvl1pPr>
            <a:lvl2pPr marL="742950" indent="-285750" eaLnBrk="0" hangingPunct="0">
              <a:defRPr kumimoji="1" sz="2700">
                <a:solidFill>
                  <a:schemeClr val="tx1"/>
                </a:solidFill>
                <a:latin typeface="Arial Unicode MS" pitchFamily="50" charset="-128"/>
                <a:ea typeface="ＭＳ Ｐゴシック" charset="-128"/>
              </a:defRPr>
            </a:lvl2pPr>
            <a:lvl3pPr marL="1143000" indent="-228600" eaLnBrk="0" hangingPunct="0">
              <a:defRPr kumimoji="1" sz="2700">
                <a:solidFill>
                  <a:schemeClr val="tx1"/>
                </a:solidFill>
                <a:latin typeface="Arial Unicode MS" pitchFamily="50" charset="-128"/>
                <a:ea typeface="ＭＳ Ｐゴシック" charset="-128"/>
              </a:defRPr>
            </a:lvl3pPr>
            <a:lvl4pPr marL="1600200" indent="-228600" eaLnBrk="0" hangingPunct="0">
              <a:defRPr kumimoji="1" sz="2700">
                <a:solidFill>
                  <a:schemeClr val="tx1"/>
                </a:solidFill>
                <a:latin typeface="Arial Unicode MS" pitchFamily="50" charset="-128"/>
                <a:ea typeface="ＭＳ Ｐゴシック" charset="-128"/>
              </a:defRPr>
            </a:lvl4pPr>
            <a:lvl5pPr marL="2057400" indent="-228600" eaLnBrk="0" hangingPunct="0">
              <a:defRPr kumimoji="1" sz="2700">
                <a:solidFill>
                  <a:schemeClr val="tx1"/>
                </a:solidFill>
                <a:latin typeface="Arial Unicode MS" pitchFamily="50" charset="-128"/>
                <a:ea typeface="ＭＳ Ｐゴシック" charset="-128"/>
              </a:defRPr>
            </a:lvl5pPr>
            <a:lvl6pPr marL="25146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6pPr>
            <a:lvl7pPr marL="29718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7pPr>
            <a:lvl8pPr marL="34290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8pPr>
            <a:lvl9pPr marL="3886200" indent="-228600" eaLnBrk="0" fontAlgn="base" hangingPunct="0">
              <a:spcBef>
                <a:spcPct val="0"/>
              </a:spcBef>
              <a:spcAft>
                <a:spcPct val="0"/>
              </a:spcAft>
              <a:defRPr kumimoji="1" sz="2700">
                <a:solidFill>
                  <a:schemeClr val="tx1"/>
                </a:solidFill>
                <a:latin typeface="Arial Unicode MS" pitchFamily="50" charset="-128"/>
                <a:ea typeface="ＭＳ Ｐゴシック" charset="-128"/>
              </a:defRPr>
            </a:lvl9pPr>
          </a:lstStyle>
          <a:p>
            <a:pPr algn="ctr" eaLnBrk="1" hangingPunct="1"/>
            <a:r>
              <a:rPr lang="ja-JP" altLang="en-US" sz="4000">
                <a:solidFill>
                  <a:srgbClr val="00B0F0"/>
                </a:solidFill>
                <a:latin typeface="HG創英角ｺﾞｼｯｸUB" pitchFamily="49" charset="-128"/>
                <a:ea typeface="HG創英角ｺﾞｼｯｸUB" pitchFamily="49" charset="-128"/>
              </a:rPr>
              <a:t>冷房時</a:t>
            </a:r>
            <a:r>
              <a:rPr lang="ja-JP" altLang="en-US" sz="4000">
                <a:latin typeface="HG創英角ｺﾞｼｯｸUB" pitchFamily="49" charset="-128"/>
                <a:ea typeface="HG創英角ｺﾞｼｯｸUB" pitchFamily="49" charset="-128"/>
              </a:rPr>
              <a:t>のエアコンと熱の移動</a:t>
            </a:r>
          </a:p>
        </p:txBody>
      </p:sp>
      <p:pic>
        <p:nvPicPr>
          <p:cNvPr id="20483" name="Picture 3" descr="\\FILESERVER01\ib01\nagasawa_BU070208\aa-別室\00_120301_空衛学会作成用\1\冷房時空気矢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663" y="2717800"/>
            <a:ext cx="49561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6" descr="\\FILESERVER01\ib01\nagasawa_BU070208\aa-別室\00_120301_空衛学会作成用\hp_cap\1\室外機サーモ赤.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263" y="5022850"/>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FILESERVER01\ib01\nagasawa_BU070208\aa-別室\00_120301_空衛学会作成用\1\右へ青→.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788" y="5348288"/>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FILESERVER01\ib01\nagasawa_BU070208\aa-別室\00_120301_空衛学会作成用\1\左へ熱移動.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7763" y="5710238"/>
            <a:ext cx="14144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FILESERVER01\ib01\nagasawa_BU070208\aa-別室\00_120301_空衛学会作成用\hp_cap\1\室内機サーモ青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6225" y="5043488"/>
            <a:ext cx="23733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FILESERVER01\ib01\nagasawa_BU070208\aa-別室\00_120301_空衛学会作成用\hp_cap\1\室内機サーモ青0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6225" y="5043488"/>
            <a:ext cx="23733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1"/>
          <p:cNvSpPr txBox="1">
            <a:spLocks/>
          </p:cNvSpPr>
          <p:nvPr/>
        </p:nvSpPr>
        <p:spPr>
          <a:xfrm>
            <a:off x="10387013" y="0"/>
            <a:ext cx="306387" cy="215900"/>
          </a:xfrm>
          <a:prstGeom prst="rect">
            <a:avLst/>
          </a:prstGeom>
        </p:spPr>
        <p:txBody>
          <a:bodyPr vert="horz" wrap="square" lIns="0" tIns="0" rIns="0" bIns="0" rtlCol="0" anchor="ctr">
            <a:spAutoFit/>
          </a:bodyPr>
          <a:lstStyle>
            <a:defPPr>
              <a:defRPr lang="en-US"/>
            </a:defPPr>
            <a:lvl1pPr algn="r" rtl="0" eaLnBrk="0" fontAlgn="base" hangingPunct="0">
              <a:spcBef>
                <a:spcPct val="0"/>
              </a:spcBef>
              <a:spcAft>
                <a:spcPct val="0"/>
              </a:spcAft>
              <a:defRPr kumimoji="1" lang="ja-JP" altLang="en-US" sz="1400" kern="1200">
                <a:solidFill>
                  <a:schemeClr val="bg1">
                    <a:lumMod val="75000"/>
                  </a:schemeClr>
                </a:solidFill>
                <a:latin typeface="Arial Unicode MS" pitchFamily="50" charset="-128"/>
                <a:ea typeface="ＭＳ Ｐゴシック" pitchFamily="50" charset="-128"/>
                <a:cs typeface="+mn-cs"/>
              </a:defRPr>
            </a:lvl1pPr>
            <a:lvl2pPr marL="520700" indent="-63500"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pitchFamily="50" charset="-128"/>
                <a:ea typeface="ＭＳ Ｐゴシック"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4FF7BD-7533-4640-B49B-CF9F7C29BF9A}" type="slidenum">
              <a:rPr kumimoji="1" lang="en-US" altLang="ja-JP" sz="1400" b="0" i="0" u="none" strike="noStrike" kern="1200" cap="none" spc="0" normalizeH="0" baseline="0" noProof="0" smtClean="0">
                <a:ln>
                  <a:noFill/>
                </a:ln>
                <a:solidFill>
                  <a:prstClr val="white">
                    <a:lumMod val="75000"/>
                  </a:prstClr>
                </a:solidFill>
                <a:effectLst/>
                <a:uLnTx/>
                <a:uFillTx/>
                <a:latin typeface="Arial Unicode MS" pitchFamily="50" charset="-128"/>
                <a:ea typeface="ＭＳ Ｐゴシック" pitchFamily="50"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en-US" altLang="en-US" sz="1400" b="0" i="0" u="none" strike="noStrike" kern="1200" cap="none" spc="0" normalizeH="0" baseline="0" noProof="0" dirty="0">
              <a:ln>
                <a:noFill/>
              </a:ln>
              <a:solidFill>
                <a:prstClr val="white">
                  <a:lumMod val="75000"/>
                </a:prstClr>
              </a:solidFill>
              <a:effectLst/>
              <a:uLnTx/>
              <a:uFillTx/>
              <a:latin typeface="Arial Unicode MS" pitchFamily="50" charset="-128"/>
              <a:ea typeface="ＭＳ Ｐゴシック"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repeatCount="5000"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up)">
                                      <p:cBhvr>
                                        <p:cTn id="7" dur="1000"/>
                                        <p:tgtEl>
                                          <p:spTgt spid="20483"/>
                                        </p:tgtEl>
                                      </p:cBhvr>
                                    </p:animEffect>
                                  </p:childTnLst>
                                </p:cTn>
                              </p:par>
                              <p:par>
                                <p:cTn id="8" presetID="22" presetClass="entr" presetSubtype="8" repeatCount="500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par>
                                <p:cTn id="11" presetID="22" presetClass="entr" presetSubtype="2" repeatCount="500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1000"/>
                                        <p:tgtEl>
                                          <p:spTgt spid="25"/>
                                        </p:tgtEl>
                                      </p:cBhvr>
                                    </p:animEffect>
                                  </p:childTnLst>
                                </p:cTn>
                              </p:par>
                              <p:par>
                                <p:cTn id="14" presetID="10" presetClass="entr" presetSubtype="0" repeatCount="1000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Unicode MS"/>
        <a:ea typeface="ＭＳ Ｐゴシック"/>
        <a:cs typeface=""/>
      </a:majorFont>
      <a:minorFont>
        <a:latin typeface="Arial Unicode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3073</TotalTime>
  <Words>503</Words>
  <Application>Microsoft Office PowerPoint</Application>
  <PresentationFormat>ユーザー設定</PresentationFormat>
  <Paragraphs>78</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Ｐ明朝</vt:lpstr>
      <vt:lpstr>HG創英角ｺﾞｼｯｸUB</vt:lpstr>
      <vt:lpstr>Arial Unicode MS</vt:lpstr>
      <vt:lpstr>ＭＳ Ｐゴシック</vt:lpstr>
      <vt:lpstr>HG創英角ﾎﾟｯﾌﾟ体</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ib-naga-epson</dc:creator>
  <cp:lastModifiedBy>hiroshi nagasawa</cp:lastModifiedBy>
  <cp:revision>179</cp:revision>
  <dcterms:created xsi:type="dcterms:W3CDTF">1601-01-01T00:00:00Z</dcterms:created>
  <dcterms:modified xsi:type="dcterms:W3CDTF">2015-04-07T04:11:31Z</dcterms:modified>
</cp:coreProperties>
</file>