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1" r:id="rId1"/>
  </p:sldMasterIdLst>
  <p:notesMasterIdLst>
    <p:notesMasterId r:id="rId12"/>
  </p:notesMasterIdLst>
  <p:sldIdLst>
    <p:sldId id="256" r:id="rId2"/>
    <p:sldId id="418" r:id="rId3"/>
    <p:sldId id="420" r:id="rId4"/>
    <p:sldId id="421" r:id="rId5"/>
    <p:sldId id="425" r:id="rId6"/>
    <p:sldId id="412" r:id="rId7"/>
    <p:sldId id="411" r:id="rId8"/>
    <p:sldId id="414" r:id="rId9"/>
    <p:sldId id="417" r:id="rId10"/>
    <p:sldId id="336" r:id="rId11"/>
  </p:sldIdLst>
  <p:sldSz cx="10693400" cy="7561263"/>
  <p:notesSz cx="6807200" cy="9939338"/>
  <p:embeddedFontLst>
    <p:embeddedFont>
      <p:font typeface="HGPｺﾞｼｯｸE" panose="020B0900000000000000" pitchFamily="50" charset="-128"/>
      <p:regular r:id="rId13"/>
    </p:embeddedFont>
    <p:embeddedFont>
      <p:font typeface="HGP創英角ｺﾞｼｯｸUB" panose="020B0900000000000000" pitchFamily="50" charset="-128"/>
      <p:regular r:id="rId14"/>
    </p:embeddedFont>
    <p:embeddedFont>
      <p:font typeface="Arial Unicode MS" panose="020B0604020202020204" pitchFamily="50" charset="-128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G創英角ﾎﾟｯﾌﾟ体" panose="040B0A09000000000000" pitchFamily="49" charset="-128"/>
      <p:regular r:id="rId20"/>
    </p:embeddedFont>
    <p:embeddedFont>
      <p:font typeface="HG丸ｺﾞｼｯｸM-PRO" panose="020F0600000000000000" pitchFamily="50" charset="-128"/>
      <p:regular r:id="rId2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1pPr>
    <a:lvl2pPr marL="520700" indent="-63500" algn="l" rtl="0" fontAlgn="base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2pPr>
    <a:lvl3pPr marL="1042988" indent="-128588" algn="l" rtl="0" fontAlgn="base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3pPr>
    <a:lvl4pPr marL="1563688" indent="-192088" algn="l" rtl="0" fontAlgn="base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4pPr>
    <a:lvl5pPr marL="2085975" indent="-257175" algn="l" rtl="0" fontAlgn="base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7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7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7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7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">
          <p15:clr>
            <a:srgbClr val="A4A3A4"/>
          </p15:clr>
        </p15:guide>
        <p15:guide id="2" orient="horz" pos="4649">
          <p15:clr>
            <a:srgbClr val="A4A3A4"/>
          </p15:clr>
        </p15:guide>
        <p15:guide id="3" orient="horz" pos="703">
          <p15:clr>
            <a:srgbClr val="A4A3A4"/>
          </p15:clr>
        </p15:guide>
        <p15:guide id="4" pos="193">
          <p15:clr>
            <a:srgbClr val="A4A3A4"/>
          </p15:clr>
        </p15:guide>
        <p15:guide id="5" pos="6543">
          <p15:clr>
            <a:srgbClr val="A4A3A4"/>
          </p15:clr>
        </p15:guide>
        <p15:guide id="6" pos="5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CC99"/>
    <a:srgbClr val="FF9900"/>
    <a:srgbClr val="008000"/>
    <a:srgbClr val="FF33CC"/>
    <a:srgbClr val="3333FF"/>
    <a:srgbClr val="33CC33"/>
    <a:srgbClr val="FF0000"/>
    <a:srgbClr val="CC00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0" autoAdjust="0"/>
    <p:restoredTop sz="92745" autoAdjust="0"/>
  </p:normalViewPr>
  <p:slideViewPr>
    <p:cSldViewPr>
      <p:cViewPr varScale="1">
        <p:scale>
          <a:sx n="52" d="100"/>
          <a:sy n="52" d="100"/>
        </p:scale>
        <p:origin x="946" y="62"/>
      </p:cViewPr>
      <p:guideLst>
        <p:guide orient="horz" pos="249"/>
        <p:guide orient="horz" pos="4649"/>
        <p:guide orient="horz" pos="703"/>
        <p:guide pos="193"/>
        <p:guide pos="6543"/>
        <p:guide pos="55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381" y="-77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0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9938" y="746125"/>
            <a:ext cx="526732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91100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2 レベル</a:t>
            </a:r>
          </a:p>
          <a:p>
            <a:pPr lvl="2"/>
            <a:r>
              <a:rPr lang="ja-JP" altLang="en-US" noProof="0" smtClean="0"/>
              <a:t>第 3 レベル</a:t>
            </a:r>
          </a:p>
          <a:p>
            <a:pPr lvl="3"/>
            <a:r>
              <a:rPr lang="ja-JP" altLang="en-US" noProof="0" smtClean="0"/>
              <a:t>第 4 レベル</a:t>
            </a:r>
          </a:p>
          <a:p>
            <a:pPr lvl="4"/>
            <a:r>
              <a:rPr lang="ja-JP" altLang="en-US" noProof="0" smtClean="0"/>
              <a:t>第 5 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245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8489B490-1CFE-4555-9014-E6B7D89048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5679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Arial Unicode MS" pitchFamily="50" charset="-128"/>
        <a:ea typeface="ＭＳ Ｐ明朝" pitchFamily="18" charset="-128"/>
        <a:cs typeface="+mn-cs"/>
      </a:defRPr>
    </a:lvl1pPr>
    <a:lvl2pPr marL="520700" algn="l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Arial Unicode MS" pitchFamily="50" charset="-128"/>
        <a:ea typeface="ＭＳ Ｐ明朝" pitchFamily="18" charset="-128"/>
        <a:cs typeface="+mn-cs"/>
      </a:defRPr>
    </a:lvl2pPr>
    <a:lvl3pPr marL="1042988" algn="l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Arial Unicode MS" pitchFamily="50" charset="-128"/>
        <a:ea typeface="ＭＳ Ｐ明朝" pitchFamily="18" charset="-128"/>
        <a:cs typeface="+mn-cs"/>
      </a:defRPr>
    </a:lvl3pPr>
    <a:lvl4pPr marL="1563688" algn="l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Arial Unicode MS" pitchFamily="50" charset="-128"/>
        <a:ea typeface="ＭＳ Ｐ明朝" pitchFamily="18" charset="-128"/>
        <a:cs typeface="+mn-cs"/>
      </a:defRPr>
    </a:lvl4pPr>
    <a:lvl5pPr marL="2085975" algn="l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Arial Unicode MS" pitchFamily="50" charset="-128"/>
        <a:ea typeface="ＭＳ Ｐ明朝" pitchFamily="18" charset="-128"/>
        <a:cs typeface="+mn-cs"/>
      </a:defRPr>
    </a:lvl5pPr>
    <a:lvl6pPr marL="2607640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1pPr>
            <a:lvl2pPr marL="742950" indent="-285750"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2pPr>
            <a:lvl3pPr marL="1143000" indent="-228600"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3pPr>
            <a:lvl4pPr marL="1600200" indent="-228600"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4pPr>
            <a:lvl5pPr marL="2057400" indent="-228600"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9pPr>
          </a:lstStyle>
          <a:p>
            <a:pPr eaLnBrk="1" hangingPunct="1"/>
            <a:fld id="{748888BC-DBEB-4363-AAE5-7232366C76C5}" type="slidenum">
              <a:rPr lang="ja-JP" altLang="en-US" sz="1200" smtClean="0"/>
              <a:pPr eaLnBrk="1" hangingPunct="1"/>
              <a:t>1</a:t>
            </a:fld>
            <a:endParaRPr lang="ja-JP" alt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dirty="0" smtClean="0"/>
              <a:t>住宅</a:t>
            </a:r>
            <a:r>
              <a:rPr lang="ja-JP" altLang="en-US" dirty="0" smtClean="0"/>
              <a:t>の換気設備（機械換気）</a:t>
            </a:r>
          </a:p>
        </p:txBody>
      </p:sp>
    </p:spTree>
    <p:extLst>
      <p:ext uri="{BB962C8B-B14F-4D97-AF65-F5344CB8AC3E}">
        <p14:creationId xmlns:p14="http://schemas.microsoft.com/office/powerpoint/2010/main" val="2782149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B490-1CFE-4555-9014-E6B7D890487A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3641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B490-1CFE-4555-9014-E6B7D890487A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5415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B490-1CFE-4555-9014-E6B7D890487A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6892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1pPr>
            <a:lvl2pPr marL="742950" indent="-285750"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2pPr>
            <a:lvl3pPr marL="1143000" indent="-228600"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3pPr>
            <a:lvl4pPr marL="1600200" indent="-228600"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4pPr>
            <a:lvl5pPr marL="2057400" indent="-228600"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9pPr>
          </a:lstStyle>
          <a:p>
            <a:pPr eaLnBrk="1" hangingPunct="1"/>
            <a:fld id="{55B69E3E-4855-406D-9AB4-41B5214DCAAC}" type="slidenum">
              <a:rPr lang="ja-JP" altLang="en-US" sz="1200" smtClean="0"/>
              <a:pPr eaLnBrk="1" hangingPunct="1"/>
              <a:t>10</a:t>
            </a:fld>
            <a:endParaRPr lang="ja-JP" alt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4577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基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 userDrawn="1"/>
        </p:nvGrpSpPr>
        <p:grpSpPr>
          <a:xfrm>
            <a:off x="0" y="2347"/>
            <a:ext cx="10693400" cy="708026"/>
            <a:chOff x="0" y="381376"/>
            <a:chExt cx="7128933" cy="1198080"/>
          </a:xfrm>
          <a:scene3d>
            <a:camera prst="orthographicFront"/>
            <a:lightRig rig="flat" dir="t"/>
          </a:scene3d>
        </p:grpSpPr>
        <p:sp>
          <p:nvSpPr>
            <p:cNvPr id="5" name="角丸四角形 4"/>
            <p:cNvSpPr/>
            <p:nvPr/>
          </p:nvSpPr>
          <p:spPr>
            <a:xfrm>
              <a:off x="0" y="381376"/>
              <a:ext cx="7128933" cy="119808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角丸四角形 4"/>
            <p:cNvSpPr/>
            <p:nvPr/>
          </p:nvSpPr>
          <p:spPr>
            <a:xfrm>
              <a:off x="58485" y="439861"/>
              <a:ext cx="7011963" cy="10811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44780" tIns="144780" rIns="144780" bIns="144780" spcCol="1270" anchor="ctr"/>
            <a:lstStyle/>
            <a:p>
              <a:pPr defTabSz="1689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ja-JP" altLang="en-US" sz="3800"/>
            </a:p>
          </p:txBody>
        </p:sp>
      </p:grpSp>
      <p:sp>
        <p:nvSpPr>
          <p:cNvPr id="3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0" y="2347"/>
            <a:ext cx="10693400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ja-JP" altLang="en-US" sz="4000" dirty="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pPr lvl="0"/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387013" y="0"/>
            <a:ext cx="306387" cy="21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lang="ja-JP" altLang="en-US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FA856520-1B4F-4974-A3EC-F6D2D9309A8C}" type="slidenum">
              <a:rPr lang="en-US" altLang="ja-JP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8188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1041400" rtl="0" eaLnBrk="0" fontAlgn="base" hangingPunct="0">
        <a:spcBef>
          <a:spcPct val="0"/>
        </a:spcBef>
        <a:spcAft>
          <a:spcPct val="0"/>
        </a:spcAft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</a:defRPr>
      </a:lvl2pPr>
      <a:lvl3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</a:defRPr>
      </a:lvl3pPr>
      <a:lvl4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</a:defRPr>
      </a:lvl4pPr>
      <a:lvl5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</a:defRPr>
      </a:lvl5pPr>
      <a:lvl6pPr marL="4572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</a:defRPr>
      </a:lvl6pPr>
      <a:lvl7pPr marL="9144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</a:defRPr>
      </a:lvl7pPr>
      <a:lvl8pPr marL="13716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</a:defRPr>
      </a:lvl8pPr>
      <a:lvl9pPr marL="18288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14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14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14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14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14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hyperlink" Target="http://www.mat-webhp2008.jp/main/search_product/index.php?action=details&amp;product_id=6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3.jpeg"/><Relationship Id="rId5" Type="http://schemas.openxmlformats.org/officeDocument/2006/relationships/hyperlink" Target="http://www.mat-webhp2008.jp/main/search_product/index.php?action=details&amp;product_id=25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グループ化 2"/>
          <p:cNvGrpSpPr>
            <a:grpSpLocks/>
          </p:cNvGrpSpPr>
          <p:nvPr/>
        </p:nvGrpSpPr>
        <p:grpSpPr bwMode="auto">
          <a:xfrm>
            <a:off x="-23813" y="0"/>
            <a:ext cx="10717213" cy="7561263"/>
            <a:chOff x="-24606" y="-1"/>
            <a:chExt cx="10718006" cy="7561263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0" y="-1"/>
              <a:ext cx="10693400" cy="7331755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79" name="Rectangle 6"/>
            <p:cNvSpPr>
              <a:spLocks noChangeArrowheads="1"/>
            </p:cNvSpPr>
            <p:nvPr/>
          </p:nvSpPr>
          <p:spPr bwMode="auto">
            <a:xfrm>
              <a:off x="-24606" y="7331755"/>
              <a:ext cx="10718006" cy="229507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0" name="Line 7"/>
            <p:cNvSpPr>
              <a:spLocks noChangeShapeType="1"/>
            </p:cNvSpPr>
            <p:nvPr/>
          </p:nvSpPr>
          <p:spPr bwMode="auto">
            <a:xfrm>
              <a:off x="9730928" y="7265481"/>
              <a:ext cx="3683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81" name="Line 8"/>
            <p:cNvSpPr>
              <a:spLocks noChangeShapeType="1"/>
            </p:cNvSpPr>
            <p:nvPr/>
          </p:nvSpPr>
          <p:spPr bwMode="auto">
            <a:xfrm>
              <a:off x="9121328" y="7265481"/>
              <a:ext cx="3683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82" name="AutoShape 9"/>
            <p:cNvSpPr>
              <a:spLocks noChangeArrowheads="1"/>
            </p:cNvSpPr>
            <p:nvPr/>
          </p:nvSpPr>
          <p:spPr bwMode="auto">
            <a:xfrm>
              <a:off x="584200" y="7144485"/>
              <a:ext cx="800100" cy="165100"/>
            </a:xfrm>
            <a:prstGeom prst="roundRect">
              <a:avLst>
                <a:gd name="adj" fmla="val 16667"/>
              </a:avLst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3" name="Rectangle 10"/>
            <p:cNvSpPr>
              <a:spLocks noChangeArrowheads="1"/>
            </p:cNvSpPr>
            <p:nvPr/>
          </p:nvSpPr>
          <p:spPr bwMode="auto">
            <a:xfrm>
              <a:off x="584200" y="7068285"/>
              <a:ext cx="803275" cy="76200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4" name="Rectangle 11"/>
            <p:cNvSpPr>
              <a:spLocks noChangeArrowheads="1"/>
            </p:cNvSpPr>
            <p:nvPr/>
          </p:nvSpPr>
          <p:spPr bwMode="auto">
            <a:xfrm>
              <a:off x="957263" y="6992085"/>
              <a:ext cx="88900" cy="14763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9" name="Rectangle 110"/>
          <p:cNvSpPr>
            <a:spLocks noChangeArrowheads="1"/>
          </p:cNvSpPr>
          <p:nvPr/>
        </p:nvSpPr>
        <p:spPr bwMode="auto">
          <a:xfrm>
            <a:off x="836613" y="684213"/>
            <a:ext cx="9045575" cy="201136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ja-JP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chemeClr val="bg2">
                      <a:lumMod val="60000"/>
                      <a:lumOff val="40000"/>
                      <a:alpha val="43000"/>
                    </a:schemeClr>
                  </a:outerShdw>
                </a:effectLst>
                <a:latin typeface="+mj-ea"/>
                <a:ea typeface="+mj-ea"/>
              </a:rPr>
              <a:t>建築環境工学・建築設備工学入門</a:t>
            </a:r>
            <a:endParaRPr lang="en-US" altLang="ja-JP" sz="4800" b="1" dirty="0">
              <a:solidFill>
                <a:srgbClr val="FFFF00"/>
              </a:solidFill>
              <a:effectLst>
                <a:outerShdw blurRad="38100" dist="38100" dir="2700000" algn="tl">
                  <a:schemeClr val="bg2">
                    <a:lumMod val="60000"/>
                    <a:lumOff val="40000"/>
                    <a:alpha val="43000"/>
                  </a:schemeClr>
                </a:outerShdw>
              </a:effectLst>
              <a:latin typeface="+mj-ea"/>
              <a:ea typeface="+mj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ja-JP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chemeClr val="bg2">
                      <a:lumMod val="60000"/>
                      <a:lumOff val="40000"/>
                      <a:alpha val="43000"/>
                    </a:schemeClr>
                  </a:outerShdw>
                </a:effectLst>
                <a:latin typeface="+mj-ea"/>
                <a:ea typeface="+mj-ea"/>
              </a:rPr>
              <a:t>＜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chemeClr val="bg2">
                      <a:lumMod val="60000"/>
                      <a:lumOff val="40000"/>
                      <a:alpha val="43000"/>
                    </a:schemeClr>
                  </a:outerShdw>
                </a:effectLst>
                <a:latin typeface="+mj-ea"/>
              </a:rPr>
              <a:t>空気調和設備編</a:t>
            </a:r>
            <a:r>
              <a:rPr lang="ja-JP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chemeClr val="bg2">
                      <a:lumMod val="60000"/>
                      <a:lumOff val="40000"/>
                      <a:alpha val="43000"/>
                    </a:schemeClr>
                  </a:outerShdw>
                </a:effectLst>
                <a:latin typeface="+mj-ea"/>
                <a:ea typeface="+mj-ea"/>
              </a:rPr>
              <a:t>＞</a:t>
            </a:r>
            <a:endParaRPr lang="ja-JP" altLang="en-US" sz="3600" b="1" dirty="0">
              <a:solidFill>
                <a:srgbClr val="FFFF00"/>
              </a:solidFill>
              <a:effectLst>
                <a:outerShdw blurRad="38100" dist="38100" dir="2700000" algn="tl">
                  <a:schemeClr val="bg2">
                    <a:lumMod val="60000"/>
                    <a:lumOff val="40000"/>
                    <a:alpha val="43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0" name="Rectangle 110"/>
          <p:cNvSpPr>
            <a:spLocks noChangeArrowheads="1"/>
          </p:cNvSpPr>
          <p:nvPr/>
        </p:nvSpPr>
        <p:spPr bwMode="auto">
          <a:xfrm>
            <a:off x="0" y="3636906"/>
            <a:ext cx="10652125" cy="13653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ja-JP" sz="2800" b="1" dirty="0">
                <a:latin typeface="ＭＳ Ｐゴシック" panose="020B0600070205080204" pitchFamily="50" charset="-128"/>
              </a:rPr>
              <a:t>&lt;</a:t>
            </a:r>
            <a:r>
              <a:rPr lang="zh-TW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換気設備</a:t>
            </a:r>
            <a:r>
              <a:rPr lang="en-US" altLang="ja-JP" sz="2800" b="1" dirty="0">
                <a:latin typeface="ＭＳ Ｐゴシック" panose="020B0600070205080204" pitchFamily="50" charset="-128"/>
              </a:rPr>
              <a:t>&gt;</a:t>
            </a:r>
          </a:p>
          <a:p>
            <a:pPr algn="ctr">
              <a:lnSpc>
                <a:spcPct val="150000"/>
              </a:lnSpc>
              <a:defRPr/>
            </a:pPr>
            <a:r>
              <a:rPr lang="ja-JP" altLang="en-US" sz="2800" b="1" dirty="0" smtClean="0">
                <a:latin typeface="+mj-ea"/>
                <a:ea typeface="+mj-ea"/>
              </a:rPr>
              <a:t>住宅</a:t>
            </a:r>
            <a:r>
              <a:rPr lang="ja-JP" altLang="en-US" sz="2800" b="1" dirty="0">
                <a:latin typeface="+mj-ea"/>
                <a:ea typeface="+mj-ea"/>
              </a:rPr>
              <a:t>の</a:t>
            </a:r>
            <a:r>
              <a:rPr lang="ja-JP" altLang="en-US" sz="2800" b="1" dirty="0" smtClean="0">
                <a:latin typeface="+mj-ea"/>
                <a:ea typeface="+mj-ea"/>
              </a:rPr>
              <a:t>換気設備（機械換気）</a:t>
            </a:r>
            <a:endParaRPr lang="ja-JP" altLang="en-US" sz="2800" b="1" dirty="0">
              <a:latin typeface="+mj-ea"/>
              <a:ea typeface="+mj-ea"/>
            </a:endParaRPr>
          </a:p>
        </p:txBody>
      </p:sp>
      <p:sp>
        <p:nvSpPr>
          <p:cNvPr id="13" name="正方形/長方形 3"/>
          <p:cNvSpPr>
            <a:spLocks noChangeArrowheads="1"/>
          </p:cNvSpPr>
          <p:nvPr/>
        </p:nvSpPr>
        <p:spPr bwMode="auto">
          <a:xfrm>
            <a:off x="8396043" y="139700"/>
            <a:ext cx="2256082" cy="32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/>
          <a:p>
            <a:pPr algn="r">
              <a:defRPr/>
            </a:pPr>
            <a:r>
              <a:rPr lang="ja-JP" altLang="en-US" sz="1400" dirty="0">
                <a:solidFill>
                  <a:schemeClr val="bg1"/>
                </a:solidFill>
                <a:latin typeface="+mn-ea"/>
              </a:rPr>
              <a:t>［</a:t>
            </a:r>
            <a:r>
              <a:rPr lang="en-US" altLang="ja-JP" sz="1400" dirty="0">
                <a:solidFill>
                  <a:schemeClr val="bg1"/>
                </a:solidFill>
                <a:latin typeface="+mn-ea"/>
              </a:rPr>
              <a:t>Last Update </a:t>
            </a:r>
            <a:r>
              <a:rPr lang="en-US" altLang="ja-JP" sz="1400" dirty="0" smtClean="0">
                <a:solidFill>
                  <a:schemeClr val="bg1"/>
                </a:solidFill>
                <a:latin typeface="+mn-ea"/>
              </a:rPr>
              <a:t>2015/04/30</a:t>
            </a:r>
            <a:r>
              <a:rPr lang="ja-JP" altLang="en-US" sz="1400" dirty="0" smtClean="0">
                <a:solidFill>
                  <a:schemeClr val="bg1"/>
                </a:solidFill>
                <a:latin typeface="+mn-ea"/>
              </a:rPr>
              <a:t>］</a:t>
            </a:r>
            <a:endParaRPr lang="ja-JP" altLang="en-US" sz="14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グループ化 2"/>
          <p:cNvGrpSpPr>
            <a:grpSpLocks/>
          </p:cNvGrpSpPr>
          <p:nvPr/>
        </p:nvGrpSpPr>
        <p:grpSpPr bwMode="auto">
          <a:xfrm>
            <a:off x="-23813" y="0"/>
            <a:ext cx="10717213" cy="7561263"/>
            <a:chOff x="-24606" y="-1"/>
            <a:chExt cx="10718006" cy="7561263"/>
          </a:xfrm>
        </p:grpSpPr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0" y="-1"/>
              <a:ext cx="10693400" cy="7331755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990" name="Rectangle 6"/>
            <p:cNvSpPr>
              <a:spLocks noChangeArrowheads="1"/>
            </p:cNvSpPr>
            <p:nvPr/>
          </p:nvSpPr>
          <p:spPr bwMode="auto">
            <a:xfrm>
              <a:off x="-24606" y="7331755"/>
              <a:ext cx="10718006" cy="229507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991" name="Line 7"/>
            <p:cNvSpPr>
              <a:spLocks noChangeShapeType="1"/>
            </p:cNvSpPr>
            <p:nvPr/>
          </p:nvSpPr>
          <p:spPr bwMode="auto">
            <a:xfrm>
              <a:off x="9730928" y="7265481"/>
              <a:ext cx="3683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992" name="Line 8"/>
            <p:cNvSpPr>
              <a:spLocks noChangeShapeType="1"/>
            </p:cNvSpPr>
            <p:nvPr/>
          </p:nvSpPr>
          <p:spPr bwMode="auto">
            <a:xfrm>
              <a:off x="9121328" y="7265481"/>
              <a:ext cx="3683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993" name="AutoShape 9"/>
            <p:cNvSpPr>
              <a:spLocks noChangeArrowheads="1"/>
            </p:cNvSpPr>
            <p:nvPr/>
          </p:nvSpPr>
          <p:spPr bwMode="auto">
            <a:xfrm>
              <a:off x="584200" y="7144485"/>
              <a:ext cx="800100" cy="165100"/>
            </a:xfrm>
            <a:prstGeom prst="roundRect">
              <a:avLst>
                <a:gd name="adj" fmla="val 16667"/>
              </a:avLst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994" name="Rectangle 10"/>
            <p:cNvSpPr>
              <a:spLocks noChangeArrowheads="1"/>
            </p:cNvSpPr>
            <p:nvPr/>
          </p:nvSpPr>
          <p:spPr bwMode="auto">
            <a:xfrm>
              <a:off x="584200" y="7068285"/>
              <a:ext cx="803275" cy="76200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995" name="Rectangle 11"/>
            <p:cNvSpPr>
              <a:spLocks noChangeArrowheads="1"/>
            </p:cNvSpPr>
            <p:nvPr/>
          </p:nvSpPr>
          <p:spPr bwMode="auto">
            <a:xfrm>
              <a:off x="957263" y="6992085"/>
              <a:ext cx="88900" cy="14763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91" y="2501900"/>
            <a:ext cx="10665622" cy="199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ja-JP" altLang="en-US" sz="3600" dirty="0" smtClean="0">
                <a:solidFill>
                  <a:srgbClr val="FF9900"/>
                </a:solidFill>
              </a:rPr>
              <a:t>発　行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chemeClr val="bg1"/>
                </a:solidFill>
              </a:rPr>
              <a:t>公益</a:t>
            </a:r>
            <a:r>
              <a:rPr lang="ja-JP" altLang="en-US" sz="3600" dirty="0" smtClean="0">
                <a:solidFill>
                  <a:schemeClr val="bg1"/>
                </a:solidFill>
              </a:rPr>
              <a:t>社団法人　空気調和・衛生工学会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ja-JP" altLang="en-US" sz="2100" dirty="0" smtClean="0">
                <a:solidFill>
                  <a:schemeClr val="bg1"/>
                </a:solidFill>
                <a:latin typeface="+mn-lt"/>
              </a:rPr>
              <a:t>（</a:t>
            </a:r>
            <a:r>
              <a:rPr lang="en-US" altLang="ja-JP" sz="2100" dirty="0" err="1" smtClean="0">
                <a:solidFill>
                  <a:schemeClr val="bg1"/>
                </a:solidFill>
                <a:latin typeface="+mn-lt"/>
              </a:rPr>
              <a:t>SHASE</a:t>
            </a:r>
            <a:r>
              <a:rPr lang="en-US" altLang="ja-JP" sz="2100" dirty="0" smtClean="0">
                <a:solidFill>
                  <a:schemeClr val="bg1"/>
                </a:solidFill>
                <a:latin typeface="+mn-lt"/>
              </a:rPr>
              <a:t>: The Society of Heating, Air Conditioning and Sanitary Engineers of Japan</a:t>
            </a:r>
            <a:r>
              <a:rPr lang="ja-JP" altLang="en-US" sz="2100" dirty="0" smtClean="0">
                <a:solidFill>
                  <a:schemeClr val="bg1"/>
                </a:solidFill>
                <a:latin typeface="+mn-lt"/>
              </a:rPr>
              <a:t>）</a:t>
            </a:r>
            <a:endParaRPr lang="en-US" altLang="ja-JP" sz="21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21294577">
            <a:off x="8382248" y="6532990"/>
            <a:ext cx="1846659" cy="49244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700" kern="12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  <a:cs typeface="+mn-cs"/>
              </a:defRPr>
            </a:lvl1pPr>
            <a:lvl2pPr marL="520700" indent="-635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700" kern="12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  <a:cs typeface="+mn-cs"/>
              </a:defRPr>
            </a:lvl2pPr>
            <a:lvl3pPr marL="1042988" indent="-128588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700" kern="12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  <a:cs typeface="+mn-cs"/>
              </a:defRPr>
            </a:lvl3pPr>
            <a:lvl4pPr marL="1563688" indent="-192088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700" kern="12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  <a:cs typeface="+mn-cs"/>
              </a:defRPr>
            </a:lvl4pPr>
            <a:lvl5pPr marL="2085975" indent="-257175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700" kern="12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700" kern="12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700" kern="12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700" kern="12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700" kern="12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  <a:cs typeface="+mn-cs"/>
              </a:defRPr>
            </a:lvl9pPr>
          </a:lstStyle>
          <a:p>
            <a:r>
              <a:rPr lang="ja-JP" altLang="en-US" sz="3200" smtClean="0">
                <a:solidFill>
                  <a:schemeClr val="bg1">
                    <a:lumMod val="95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田中 英紀</a:t>
            </a:r>
            <a:endParaRPr kumimoji="1" lang="ja-JP" altLang="en-US" sz="3200">
              <a:solidFill>
                <a:schemeClr val="bg1">
                  <a:lumMod val="95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8E256-D357-4E3C-8ADF-9726B02A8858}" type="slidenum">
              <a:rPr lang="en-US" altLang="ja-JP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171" name="タイトル 2"/>
          <p:cNvSpPr>
            <a:spLocks noGrp="1"/>
          </p:cNvSpPr>
          <p:nvPr>
            <p:ph type="title"/>
          </p:nvPr>
        </p:nvSpPr>
        <p:spPr bwMode="auto">
          <a:xfrm>
            <a:off x="0" y="8783"/>
            <a:ext cx="10693400" cy="720725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>
                <a:cs typeface="+mn-cs"/>
              </a:rPr>
              <a:t>住宅の</a:t>
            </a:r>
            <a:r>
              <a:rPr sz="4000" dirty="0" smtClean="0">
                <a:cs typeface="+mn-cs"/>
              </a:rPr>
              <a:t>機械換気方式</a:t>
            </a:r>
            <a:endParaRPr sz="4000" dirty="0">
              <a:cs typeface="+mn-cs"/>
            </a:endParaRPr>
          </a:p>
        </p:txBody>
      </p:sp>
      <p:pic>
        <p:nvPicPr>
          <p:cNvPr id="23" name="Picture 2" descr="\\FILESERVER01\ib01\nagasawa_BU070208\aa-別室\120325_空衛学会作成用\ai\5-1-1_kanki-kisoトレース\5-1-1-p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7" y="892347"/>
            <a:ext cx="7258645" cy="237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右矢印 23"/>
          <p:cNvSpPr/>
          <p:nvPr/>
        </p:nvSpPr>
        <p:spPr>
          <a:xfrm>
            <a:off x="2949860" y="1263988"/>
            <a:ext cx="691697" cy="194081"/>
          </a:xfrm>
          <a:prstGeom prst="rightArrow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5" name="右矢印 24"/>
          <p:cNvSpPr/>
          <p:nvPr/>
        </p:nvSpPr>
        <p:spPr>
          <a:xfrm>
            <a:off x="4170183" y="1263988"/>
            <a:ext cx="691697" cy="194081"/>
          </a:xfrm>
          <a:prstGeom prst="rightArrow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6" name="右矢印 25"/>
          <p:cNvSpPr/>
          <p:nvPr/>
        </p:nvSpPr>
        <p:spPr>
          <a:xfrm>
            <a:off x="8451927" y="1263988"/>
            <a:ext cx="691697" cy="194081"/>
          </a:xfrm>
          <a:prstGeom prst="rightArrow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7" name="右矢印 26"/>
          <p:cNvSpPr/>
          <p:nvPr/>
        </p:nvSpPr>
        <p:spPr>
          <a:xfrm>
            <a:off x="7153847" y="1263988"/>
            <a:ext cx="440171" cy="194081"/>
          </a:xfrm>
          <a:prstGeom prst="rightArrow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8" name="右矢印 27"/>
          <p:cNvSpPr/>
          <p:nvPr/>
        </p:nvSpPr>
        <p:spPr>
          <a:xfrm>
            <a:off x="1386260" y="1263988"/>
            <a:ext cx="691697" cy="194081"/>
          </a:xfrm>
          <a:prstGeom prst="rightArrow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6" name="角丸四角形 45"/>
          <p:cNvSpPr/>
          <p:nvPr/>
        </p:nvSpPr>
        <p:spPr>
          <a:xfrm>
            <a:off x="1846167" y="2297363"/>
            <a:ext cx="1327043" cy="161261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ja-JP" altLang="en-US" sz="1200" b="1" dirty="0" smtClean="0">
                <a:solidFill>
                  <a:schemeClr val="tx1"/>
                </a:solidFill>
                <a:latin typeface="+mj-ea"/>
                <a:ea typeface="+mj-ea"/>
              </a:rPr>
              <a:t>給気ファン＋排気ファン</a:t>
            </a:r>
            <a:endParaRPr lang="en-US" altLang="ja-JP" sz="1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4854377" y="2284192"/>
            <a:ext cx="865098" cy="161261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ja-JP" altLang="en-US" sz="1200" b="1" dirty="0" smtClean="0">
                <a:solidFill>
                  <a:schemeClr val="tx1"/>
                </a:solidFill>
                <a:latin typeface="+mj-ea"/>
                <a:ea typeface="+mj-ea"/>
              </a:rPr>
              <a:t>給気ファンのみ</a:t>
            </a:r>
            <a:endParaRPr lang="en-US" altLang="ja-JP" sz="1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7673594" y="2266257"/>
            <a:ext cx="865098" cy="161261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ja-JP" altLang="en-US" sz="1200" b="1" dirty="0" smtClean="0">
                <a:solidFill>
                  <a:schemeClr val="tx1"/>
                </a:solidFill>
                <a:latin typeface="+mj-ea"/>
                <a:ea typeface="+mj-ea"/>
              </a:rPr>
              <a:t>排気ファンのみ</a:t>
            </a:r>
            <a:endParaRPr lang="en-US" altLang="ja-JP" sz="1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9" name="AutoShape 18"/>
          <p:cNvSpPr>
            <a:spLocks noChangeAspect="1" noChangeArrowheads="1" noTextEdit="1"/>
          </p:cNvSpPr>
          <p:nvPr/>
        </p:nvSpPr>
        <p:spPr bwMode="auto">
          <a:xfrm>
            <a:off x="1511416" y="756295"/>
            <a:ext cx="7106153" cy="253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0" name="角丸四角形 49"/>
          <p:cNvSpPr/>
          <p:nvPr/>
        </p:nvSpPr>
        <p:spPr>
          <a:xfrm>
            <a:off x="2137332" y="2705804"/>
            <a:ext cx="744712" cy="18813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ja-JP" altLang="en-US" sz="1400" smtClean="0">
                <a:solidFill>
                  <a:srgbClr val="008000"/>
                </a:solidFill>
                <a:latin typeface="HGP創英角ｺﾞｼｯｸUB" pitchFamily="50" charset="-128"/>
                <a:ea typeface="HGP創英角ｺﾞｼｯｸUB" pitchFamily="50" charset="-128"/>
              </a:rPr>
              <a:t>第１種換気</a:t>
            </a:r>
            <a:endParaRPr lang="en-US" altLang="ja-JP" sz="1400" dirty="0">
              <a:solidFill>
                <a:srgbClr val="008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4925021" y="2705804"/>
            <a:ext cx="744712" cy="18813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ja-JP" altLang="en-US" sz="1400" smtClean="0">
                <a:solidFill>
                  <a:srgbClr val="008000"/>
                </a:solidFill>
                <a:latin typeface="HGP創英角ｺﾞｼｯｸUB" pitchFamily="50" charset="-128"/>
                <a:ea typeface="HGP創英角ｺﾞｼｯｸUB" pitchFamily="50" charset="-128"/>
              </a:rPr>
              <a:t>第２種換気</a:t>
            </a:r>
            <a:endParaRPr lang="en-US" altLang="ja-JP" sz="1400" dirty="0">
              <a:solidFill>
                <a:srgbClr val="008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7733786" y="2705804"/>
            <a:ext cx="744712" cy="18813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ja-JP" altLang="en-US" sz="1400" smtClean="0">
                <a:solidFill>
                  <a:srgbClr val="008000"/>
                </a:solidFill>
                <a:latin typeface="HGP創英角ｺﾞｼｯｸUB" pitchFamily="50" charset="-128"/>
                <a:ea typeface="HGP創英角ｺﾞｼｯｸUB" pitchFamily="50" charset="-128"/>
              </a:rPr>
              <a:t>第３種換気</a:t>
            </a:r>
            <a:endParaRPr lang="en-US" altLang="ja-JP" sz="1400" dirty="0">
              <a:solidFill>
                <a:srgbClr val="008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53" name="グループ化 52"/>
          <p:cNvGrpSpPr>
            <a:grpSpLocks/>
          </p:cNvGrpSpPr>
          <p:nvPr/>
        </p:nvGrpSpPr>
        <p:grpSpPr bwMode="auto">
          <a:xfrm>
            <a:off x="1817357" y="1191208"/>
            <a:ext cx="49907" cy="339642"/>
            <a:chOff x="5364088" y="1592796"/>
            <a:chExt cx="45719" cy="252028"/>
          </a:xfrm>
        </p:grpSpPr>
        <p:sp>
          <p:nvSpPr>
            <p:cNvPr id="54" name="円/楕円 53"/>
            <p:cNvSpPr/>
            <p:nvPr/>
          </p:nvSpPr>
          <p:spPr>
            <a:xfrm>
              <a:off x="5364088" y="1592796"/>
              <a:ext cx="45719" cy="1080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5364088" y="1736812"/>
              <a:ext cx="45719" cy="1080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5364088" y="1700808"/>
              <a:ext cx="45719" cy="452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57" name="グループ化 56"/>
          <p:cNvGrpSpPr>
            <a:grpSpLocks/>
          </p:cNvGrpSpPr>
          <p:nvPr/>
        </p:nvGrpSpPr>
        <p:grpSpPr bwMode="auto">
          <a:xfrm>
            <a:off x="3075623" y="1191208"/>
            <a:ext cx="49907" cy="339642"/>
            <a:chOff x="5364088" y="1592796"/>
            <a:chExt cx="45719" cy="252028"/>
          </a:xfrm>
        </p:grpSpPr>
        <p:sp>
          <p:nvSpPr>
            <p:cNvPr id="58" name="円/楕円 57"/>
            <p:cNvSpPr/>
            <p:nvPr/>
          </p:nvSpPr>
          <p:spPr>
            <a:xfrm>
              <a:off x="5364088" y="1592796"/>
              <a:ext cx="45719" cy="1080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5364088" y="1736812"/>
              <a:ext cx="45719" cy="1080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5364088" y="1700808"/>
              <a:ext cx="45719" cy="452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61" name="グループ化 26"/>
          <p:cNvGrpSpPr>
            <a:grpSpLocks/>
          </p:cNvGrpSpPr>
          <p:nvPr/>
        </p:nvGrpSpPr>
        <p:grpSpPr bwMode="auto">
          <a:xfrm>
            <a:off x="4602927" y="1184276"/>
            <a:ext cx="49907" cy="339643"/>
            <a:chOff x="5364088" y="1592796"/>
            <a:chExt cx="45719" cy="252028"/>
          </a:xfrm>
        </p:grpSpPr>
        <p:sp>
          <p:nvSpPr>
            <p:cNvPr id="62" name="円/楕円 61"/>
            <p:cNvSpPr/>
            <p:nvPr/>
          </p:nvSpPr>
          <p:spPr>
            <a:xfrm>
              <a:off x="5364088" y="1592796"/>
              <a:ext cx="45719" cy="1080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5364088" y="1736812"/>
              <a:ext cx="45719" cy="1080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5364088" y="1700808"/>
              <a:ext cx="45719" cy="452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65" name="グループ化 30"/>
          <p:cNvGrpSpPr>
            <a:grpSpLocks/>
          </p:cNvGrpSpPr>
          <p:nvPr/>
        </p:nvGrpSpPr>
        <p:grpSpPr bwMode="auto">
          <a:xfrm>
            <a:off x="8557903" y="1191208"/>
            <a:ext cx="51293" cy="339642"/>
            <a:chOff x="5364088" y="1592796"/>
            <a:chExt cx="45719" cy="252028"/>
          </a:xfrm>
        </p:grpSpPr>
        <p:sp>
          <p:nvSpPr>
            <p:cNvPr id="66" name="円/楕円 65"/>
            <p:cNvSpPr/>
            <p:nvPr/>
          </p:nvSpPr>
          <p:spPr>
            <a:xfrm>
              <a:off x="5364088" y="1592796"/>
              <a:ext cx="45719" cy="1080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5364088" y="1736812"/>
              <a:ext cx="45719" cy="1080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5364088" y="1700808"/>
              <a:ext cx="45719" cy="452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69" name="右矢印 68"/>
          <p:cNvSpPr/>
          <p:nvPr/>
        </p:nvSpPr>
        <p:spPr>
          <a:xfrm>
            <a:off x="5950025" y="1263988"/>
            <a:ext cx="440171" cy="194081"/>
          </a:xfrm>
          <a:prstGeom prst="rightArrow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5-1-2_kanki-jutaku_m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898428" y="3564607"/>
            <a:ext cx="4876800" cy="3657600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1815592" y="6861858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>
                <a:latin typeface="A-OTF 新ゴ Pro B" pitchFamily="34" charset="-128"/>
                <a:ea typeface="A-OTF 新ゴ Pro B" pitchFamily="34" charset="-128"/>
              </a:rPr>
              <a:t>movie</a:t>
            </a:r>
            <a:endParaRPr kumimoji="1" lang="ja-JP" altLang="en-US" sz="1800">
              <a:latin typeface="A-OTF 新ゴ Pro B" pitchFamily="34" charset="-128"/>
              <a:ea typeface="A-OTF 新ゴ Pro B" pitchFamily="34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03996" y="7258670"/>
            <a:ext cx="1933336" cy="169277"/>
          </a:xfrm>
          <a:prstGeom prst="rect">
            <a:avLst/>
          </a:prstGeom>
          <a:ln w="635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0" rIns="36000" bIns="0" rtlCol="0" anchor="ctr" anchorCtr="0">
            <a:spAutoFit/>
          </a:bodyPr>
          <a:lstStyle/>
          <a:p>
            <a:pPr algn="ctr"/>
            <a:r>
              <a:rPr lang="ja-JP" altLang="en-US" sz="1100" dirty="0" smtClean="0">
                <a:solidFill>
                  <a:srgbClr val="C00000"/>
                </a:solidFill>
              </a:rPr>
              <a:t>出典：三菱電機（株）</a:t>
            </a:r>
          </a:p>
        </p:txBody>
      </p:sp>
    </p:spTree>
    <p:extLst>
      <p:ext uri="{BB962C8B-B14F-4D97-AF65-F5344CB8AC3E}">
        <p14:creationId xmlns:p14="http://schemas.microsoft.com/office/powerpoint/2010/main" val="40865206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AAC7D-7AF2-4D63-B853-CE671FF428AC}" type="slidenum">
              <a:rPr lang="en-US" altLang="ja-JP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243" name="タイトル 2"/>
          <p:cNvSpPr>
            <a:spLocks noGrp="1"/>
          </p:cNvSpPr>
          <p:nvPr>
            <p:ph type="title"/>
          </p:nvPr>
        </p:nvSpPr>
        <p:spPr bwMode="auto">
          <a:xfrm>
            <a:off x="0" y="14949"/>
            <a:ext cx="10693400" cy="7207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ja-JP" altLang="en-US" sz="4000" dirty="0">
                <a:cs typeface="+mn-cs"/>
              </a:rPr>
              <a:t>主な住宅の換気システム</a:t>
            </a:r>
            <a:endParaRPr sz="4000" dirty="0">
              <a:cs typeface="+mn-cs"/>
            </a:endParaRPr>
          </a:p>
        </p:txBody>
      </p:sp>
      <p:sp>
        <p:nvSpPr>
          <p:cNvPr id="14" name="テキスト ボックス 20"/>
          <p:cNvSpPr txBox="1">
            <a:spLocks noChangeArrowheads="1"/>
          </p:cNvSpPr>
          <p:nvPr/>
        </p:nvSpPr>
        <p:spPr bwMode="auto">
          <a:xfrm>
            <a:off x="1458268" y="1220163"/>
            <a:ext cx="3024336" cy="36933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1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dirty="0"/>
              <a:t>第３種ダクトレス方式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7002884" y="1880678"/>
            <a:ext cx="3024337" cy="320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16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利　点</a:t>
            </a:r>
            <a:endParaRPr lang="en-US" altLang="ja-JP" sz="16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7002885" y="2452806"/>
            <a:ext cx="3024336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285750" indent="-285750" eaLnBrk="1" hangingPunct="1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l"/>
              <a:defRPr sz="1600">
                <a:latin typeface="HGPｺﾞｼｯｸE" pitchFamily="50" charset="-128"/>
                <a:ea typeface="HGPｺﾞｼｯｸE" pitchFamily="50" charset="-12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ja-JP" altLang="en-US" dirty="0"/>
              <a:t>ダクト工事が不要</a:t>
            </a:r>
            <a:endParaRPr lang="en-US" altLang="ja-JP" dirty="0"/>
          </a:p>
          <a:p>
            <a:r>
              <a:rPr lang="ja-JP" altLang="en-US" dirty="0"/>
              <a:t>居室における運転騒音が低い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7002885" y="4318224"/>
            <a:ext cx="3024336" cy="3447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ja-JP" altLang="en-US" sz="16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注意点</a:t>
            </a:r>
            <a:endParaRPr lang="en-US" altLang="ja-JP" sz="160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0" name="テキスト ボックス 20"/>
          <p:cNvSpPr txBox="1">
            <a:spLocks noChangeArrowheads="1"/>
          </p:cNvSpPr>
          <p:nvPr/>
        </p:nvSpPr>
        <p:spPr bwMode="auto">
          <a:xfrm>
            <a:off x="7002885" y="4976834"/>
            <a:ext cx="3168353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285750" indent="-285750" eaLnBrk="1" hangingPunct="1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l"/>
              <a:defRPr sz="1600">
                <a:latin typeface="HGPｺﾞｼｯｸE" pitchFamily="50" charset="-128"/>
                <a:ea typeface="HGPｺﾞｼｯｸE" pitchFamily="50" charset="-12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ja-JP" altLang="en-US" dirty="0" smtClean="0"/>
              <a:t>各居室</a:t>
            </a:r>
            <a:r>
              <a:rPr lang="ja-JP" altLang="en-US" dirty="0"/>
              <a:t>の換気量確保が不確実</a:t>
            </a:r>
            <a:endParaRPr lang="en-US" altLang="ja-JP" dirty="0"/>
          </a:p>
          <a:p>
            <a:r>
              <a:rPr lang="ja-JP" altLang="en-US" dirty="0" smtClean="0"/>
              <a:t>屋外</a:t>
            </a:r>
            <a:r>
              <a:rPr lang="ja-JP" altLang="en-US" dirty="0"/>
              <a:t>騒音侵入の可能性</a:t>
            </a:r>
            <a:endParaRPr lang="en-US" altLang="ja-JP" dirty="0"/>
          </a:p>
          <a:p>
            <a:r>
              <a:rPr lang="ja-JP" altLang="en-US" dirty="0" smtClean="0"/>
              <a:t>扉</a:t>
            </a:r>
            <a:r>
              <a:rPr lang="ja-JP" altLang="en-US" dirty="0"/>
              <a:t>のアンダーカットからの音漏れ</a:t>
            </a:r>
            <a:endParaRPr lang="en-US" altLang="ja-JP" dirty="0"/>
          </a:p>
          <a:p>
            <a:r>
              <a:rPr lang="ja-JP" altLang="en-US" dirty="0" smtClean="0"/>
              <a:t>給</a:t>
            </a:r>
            <a:r>
              <a:rPr lang="ja-JP" altLang="en-US" dirty="0"/>
              <a:t>気口からのコールドドラフト</a:t>
            </a:r>
          </a:p>
        </p:txBody>
      </p:sp>
      <p:pic>
        <p:nvPicPr>
          <p:cNvPr id="29" name="Picture 20" descr="\\IB-FILESERVER\contents\ib01\nagasawa_BU070208\aa-別室\120325_空衛学会作成用\ai\5-1-2_kanki-jutakuトレース\5-1-2-p2_2⇒ヌキ-01三種ダクトレ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2095572"/>
            <a:ext cx="5682581" cy="413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902421" y="3557840"/>
            <a:ext cx="1347935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marL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marL="9144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marL="1371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marL="18288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100" b="1" i="0" u="none" strike="noStrike" cap="none" normalizeH="0" baseline="0" smtClean="0">
                <a:ln>
                  <a:noFill/>
                </a:ln>
                <a:solidFill>
                  <a:srgbClr val="FF9900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給気グリル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902421" y="5148783"/>
            <a:ext cx="1347935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marL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marL="9144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marL="1371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marL="18288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100" b="1" i="0" u="none" strike="noStrike" cap="none" normalizeH="0" baseline="0" smtClean="0">
                <a:ln>
                  <a:noFill/>
                </a:ln>
                <a:solidFill>
                  <a:srgbClr val="FF9900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給気グリル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4795017" y="3554663"/>
            <a:ext cx="127176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marL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marL="9144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marL="1371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marL="18288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100" b="1" i="0" u="none" strike="noStrike" cap="none" normalizeH="0" baseline="0" smtClean="0">
                <a:ln>
                  <a:noFill/>
                </a:ln>
                <a:solidFill>
                  <a:srgbClr val="FF9900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排気ファン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5428441" y="5128952"/>
            <a:ext cx="126841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marL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marL="9144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marL="1371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marL="18288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100" b="1" i="0" u="none" strike="noStrike" cap="none" normalizeH="0" baseline="0" smtClean="0">
                <a:ln>
                  <a:noFill/>
                </a:ln>
                <a:solidFill>
                  <a:srgbClr val="FF9900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排気ファン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6" name="フリーフォーム 15"/>
          <p:cNvSpPr/>
          <p:nvPr/>
        </p:nvSpPr>
        <p:spPr>
          <a:xfrm>
            <a:off x="1020541" y="3204567"/>
            <a:ext cx="555847" cy="113877"/>
          </a:xfrm>
          <a:custGeom>
            <a:avLst/>
            <a:gdLst>
              <a:gd name="connsiteX0" fmla="*/ 0 w 404038"/>
              <a:gd name="connsiteY0" fmla="*/ 44930 h 113877"/>
              <a:gd name="connsiteX1" fmla="*/ 106326 w 404038"/>
              <a:gd name="connsiteY1" fmla="*/ 2400 h 113877"/>
              <a:gd name="connsiteX2" fmla="*/ 287079 w 404038"/>
              <a:gd name="connsiteY2" fmla="*/ 108726 h 113877"/>
              <a:gd name="connsiteX3" fmla="*/ 404038 w 404038"/>
              <a:gd name="connsiteY3" fmla="*/ 87460 h 11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038" h="113877">
                <a:moveTo>
                  <a:pt x="0" y="44930"/>
                </a:moveTo>
                <a:cubicBezTo>
                  <a:pt x="29240" y="18348"/>
                  <a:pt x="58480" y="-8233"/>
                  <a:pt x="106326" y="2400"/>
                </a:cubicBezTo>
                <a:cubicBezTo>
                  <a:pt x="154172" y="13033"/>
                  <a:pt x="237460" y="94549"/>
                  <a:pt x="287079" y="108726"/>
                </a:cubicBezTo>
                <a:cubicBezTo>
                  <a:pt x="336698" y="122903"/>
                  <a:pt x="370368" y="105181"/>
                  <a:pt x="404038" y="87460"/>
                </a:cubicBezTo>
              </a:path>
            </a:pathLst>
          </a:custGeom>
          <a:noFill/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/>
          <p:nvPr/>
        </p:nvSpPr>
        <p:spPr>
          <a:xfrm>
            <a:off x="1020541" y="4788743"/>
            <a:ext cx="555847" cy="113877"/>
          </a:xfrm>
          <a:custGeom>
            <a:avLst/>
            <a:gdLst>
              <a:gd name="connsiteX0" fmla="*/ 0 w 404038"/>
              <a:gd name="connsiteY0" fmla="*/ 44930 h 113877"/>
              <a:gd name="connsiteX1" fmla="*/ 106326 w 404038"/>
              <a:gd name="connsiteY1" fmla="*/ 2400 h 113877"/>
              <a:gd name="connsiteX2" fmla="*/ 287079 w 404038"/>
              <a:gd name="connsiteY2" fmla="*/ 108726 h 113877"/>
              <a:gd name="connsiteX3" fmla="*/ 404038 w 404038"/>
              <a:gd name="connsiteY3" fmla="*/ 87460 h 11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038" h="113877">
                <a:moveTo>
                  <a:pt x="0" y="44930"/>
                </a:moveTo>
                <a:cubicBezTo>
                  <a:pt x="29240" y="18348"/>
                  <a:pt x="58480" y="-8233"/>
                  <a:pt x="106326" y="2400"/>
                </a:cubicBezTo>
                <a:cubicBezTo>
                  <a:pt x="154172" y="13033"/>
                  <a:pt x="237460" y="94549"/>
                  <a:pt x="287079" y="108726"/>
                </a:cubicBezTo>
                <a:cubicBezTo>
                  <a:pt x="336698" y="122903"/>
                  <a:pt x="370368" y="105181"/>
                  <a:pt x="404038" y="87460"/>
                </a:cubicBezTo>
              </a:path>
            </a:pathLst>
          </a:custGeom>
          <a:noFill/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" name="フリーフォーム 21"/>
          <p:cNvSpPr/>
          <p:nvPr/>
        </p:nvSpPr>
        <p:spPr>
          <a:xfrm>
            <a:off x="2720571" y="4233163"/>
            <a:ext cx="499730" cy="90507"/>
          </a:xfrm>
          <a:custGeom>
            <a:avLst/>
            <a:gdLst>
              <a:gd name="connsiteX0" fmla="*/ 0 w 499730"/>
              <a:gd name="connsiteY0" fmla="*/ 0 h 181014"/>
              <a:gd name="connsiteX1" fmla="*/ 223284 w 499730"/>
              <a:gd name="connsiteY1" fmla="*/ 180754 h 181014"/>
              <a:gd name="connsiteX2" fmla="*/ 499730 w 499730"/>
              <a:gd name="connsiteY2" fmla="*/ 31898 h 18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730" h="181014">
                <a:moveTo>
                  <a:pt x="0" y="0"/>
                </a:moveTo>
                <a:cubicBezTo>
                  <a:pt x="69998" y="87719"/>
                  <a:pt x="139996" y="175438"/>
                  <a:pt x="223284" y="180754"/>
                </a:cubicBezTo>
                <a:cubicBezTo>
                  <a:pt x="306572" y="186070"/>
                  <a:pt x="403151" y="108984"/>
                  <a:pt x="499730" y="31898"/>
                </a:cubicBezTo>
              </a:path>
            </a:pathLst>
          </a:custGeom>
          <a:noFill/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9" name="フリーフォーム 38"/>
          <p:cNvSpPr/>
          <p:nvPr/>
        </p:nvSpPr>
        <p:spPr>
          <a:xfrm>
            <a:off x="3277416" y="4233163"/>
            <a:ext cx="499730" cy="90507"/>
          </a:xfrm>
          <a:custGeom>
            <a:avLst/>
            <a:gdLst>
              <a:gd name="connsiteX0" fmla="*/ 0 w 499730"/>
              <a:gd name="connsiteY0" fmla="*/ 0 h 181014"/>
              <a:gd name="connsiteX1" fmla="*/ 223284 w 499730"/>
              <a:gd name="connsiteY1" fmla="*/ 180754 h 181014"/>
              <a:gd name="connsiteX2" fmla="*/ 499730 w 499730"/>
              <a:gd name="connsiteY2" fmla="*/ 31898 h 18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730" h="181014">
                <a:moveTo>
                  <a:pt x="0" y="0"/>
                </a:moveTo>
                <a:cubicBezTo>
                  <a:pt x="69998" y="87719"/>
                  <a:pt x="139996" y="175438"/>
                  <a:pt x="223284" y="180754"/>
                </a:cubicBezTo>
                <a:cubicBezTo>
                  <a:pt x="306572" y="186070"/>
                  <a:pt x="403151" y="108984"/>
                  <a:pt x="499730" y="31898"/>
                </a:cubicBezTo>
              </a:path>
            </a:pathLst>
          </a:custGeom>
          <a:noFill/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0" name="フリーフォーム 39"/>
          <p:cNvSpPr/>
          <p:nvPr/>
        </p:nvSpPr>
        <p:spPr>
          <a:xfrm>
            <a:off x="2720571" y="5796855"/>
            <a:ext cx="499730" cy="90507"/>
          </a:xfrm>
          <a:custGeom>
            <a:avLst/>
            <a:gdLst>
              <a:gd name="connsiteX0" fmla="*/ 0 w 499730"/>
              <a:gd name="connsiteY0" fmla="*/ 0 h 181014"/>
              <a:gd name="connsiteX1" fmla="*/ 223284 w 499730"/>
              <a:gd name="connsiteY1" fmla="*/ 180754 h 181014"/>
              <a:gd name="connsiteX2" fmla="*/ 499730 w 499730"/>
              <a:gd name="connsiteY2" fmla="*/ 31898 h 18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730" h="181014">
                <a:moveTo>
                  <a:pt x="0" y="0"/>
                </a:moveTo>
                <a:cubicBezTo>
                  <a:pt x="69998" y="87719"/>
                  <a:pt x="139996" y="175438"/>
                  <a:pt x="223284" y="180754"/>
                </a:cubicBezTo>
                <a:cubicBezTo>
                  <a:pt x="306572" y="186070"/>
                  <a:pt x="403151" y="108984"/>
                  <a:pt x="499730" y="31898"/>
                </a:cubicBezTo>
              </a:path>
            </a:pathLst>
          </a:custGeom>
          <a:noFill/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1" name="フリーフォーム 40"/>
          <p:cNvSpPr/>
          <p:nvPr/>
        </p:nvSpPr>
        <p:spPr>
          <a:xfrm>
            <a:off x="3277416" y="5796855"/>
            <a:ext cx="499730" cy="90507"/>
          </a:xfrm>
          <a:custGeom>
            <a:avLst/>
            <a:gdLst>
              <a:gd name="connsiteX0" fmla="*/ 0 w 499730"/>
              <a:gd name="connsiteY0" fmla="*/ 0 h 181014"/>
              <a:gd name="connsiteX1" fmla="*/ 223284 w 499730"/>
              <a:gd name="connsiteY1" fmla="*/ 180754 h 181014"/>
              <a:gd name="connsiteX2" fmla="*/ 499730 w 499730"/>
              <a:gd name="connsiteY2" fmla="*/ 31898 h 18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730" h="181014">
                <a:moveTo>
                  <a:pt x="0" y="0"/>
                </a:moveTo>
                <a:cubicBezTo>
                  <a:pt x="69998" y="87719"/>
                  <a:pt x="139996" y="175438"/>
                  <a:pt x="223284" y="180754"/>
                </a:cubicBezTo>
                <a:cubicBezTo>
                  <a:pt x="306572" y="186070"/>
                  <a:pt x="403151" y="108984"/>
                  <a:pt x="499730" y="31898"/>
                </a:cubicBezTo>
              </a:path>
            </a:pathLst>
          </a:custGeom>
          <a:noFill/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4826916" y="3260906"/>
            <a:ext cx="37223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5462797" y="4813782"/>
            <a:ext cx="37223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9088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6" grpId="0" animBg="1"/>
      <p:bldP spid="22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20"/>
          <p:cNvSpPr txBox="1">
            <a:spLocks noChangeArrowheads="1"/>
          </p:cNvSpPr>
          <p:nvPr/>
        </p:nvSpPr>
        <p:spPr bwMode="auto">
          <a:xfrm>
            <a:off x="1530276" y="1224908"/>
            <a:ext cx="3081382" cy="36933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1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dirty="0"/>
              <a:t>第３種セントラルダクト方式</a:t>
            </a:r>
          </a:p>
        </p:txBody>
      </p:sp>
      <p:sp>
        <p:nvSpPr>
          <p:cNvPr id="11" name="テキスト ボックス 20"/>
          <p:cNvSpPr txBox="1">
            <a:spLocks noChangeArrowheads="1"/>
          </p:cNvSpPr>
          <p:nvPr/>
        </p:nvSpPr>
        <p:spPr bwMode="auto">
          <a:xfrm>
            <a:off x="7009026" y="2452806"/>
            <a:ext cx="3081382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285750" indent="-285750" eaLnBrk="1" hangingPunct="1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l"/>
              <a:defRPr sz="1600">
                <a:latin typeface="HGPｺﾞｼｯｸE" pitchFamily="50" charset="-128"/>
                <a:ea typeface="HGPｺﾞｼｯｸE" pitchFamily="50" charset="-12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ja-JP" altLang="en-US" dirty="0"/>
              <a:t>居室における運転騒音が低い</a:t>
            </a:r>
            <a:endParaRPr lang="en-US" altLang="ja-JP" dirty="0"/>
          </a:p>
          <a:p>
            <a:r>
              <a:rPr lang="ja-JP" altLang="en-US" dirty="0"/>
              <a:t>扉の</a:t>
            </a:r>
            <a:r>
              <a:rPr lang="ja-JP" altLang="en-US" dirty="0" smtClean="0"/>
              <a:t>アンダーカット等からの　　音漏れ</a:t>
            </a:r>
            <a:r>
              <a:rPr lang="ja-JP" altLang="en-US" dirty="0"/>
              <a:t>が</a:t>
            </a:r>
            <a:r>
              <a:rPr lang="ja-JP" altLang="en-US" dirty="0" smtClean="0"/>
              <a:t>ない</a:t>
            </a:r>
            <a:endParaRPr lang="en-US" altLang="ja-JP" dirty="0"/>
          </a:p>
        </p:txBody>
      </p:sp>
      <p:sp>
        <p:nvSpPr>
          <p:cNvPr id="12" name="テキスト ボックス 20"/>
          <p:cNvSpPr txBox="1">
            <a:spLocks noChangeArrowheads="1"/>
          </p:cNvSpPr>
          <p:nvPr/>
        </p:nvSpPr>
        <p:spPr bwMode="auto">
          <a:xfrm>
            <a:off x="7009027" y="4976834"/>
            <a:ext cx="3081382" cy="125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285750" indent="-285750" eaLnBrk="1" hangingPunct="1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l"/>
              <a:defRPr sz="1600">
                <a:latin typeface="HGPｺﾞｼｯｸE" pitchFamily="50" charset="-128"/>
                <a:ea typeface="HGPｺﾞｼｯｸE" pitchFamily="50" charset="-12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ja-JP" altLang="en-US" dirty="0"/>
              <a:t>ダクト工事が必要</a:t>
            </a:r>
            <a:endParaRPr lang="en-US" altLang="ja-JP" dirty="0"/>
          </a:p>
          <a:p>
            <a:r>
              <a:rPr lang="ja-JP" altLang="en-US" dirty="0"/>
              <a:t>外部風による換気量への影響</a:t>
            </a:r>
            <a:endParaRPr lang="en-US" altLang="ja-JP" dirty="0"/>
          </a:p>
          <a:p>
            <a:r>
              <a:rPr lang="ja-JP" altLang="en-US" dirty="0"/>
              <a:t>屋外騒音侵入の可能性</a:t>
            </a:r>
            <a:endParaRPr lang="en-US" altLang="ja-JP" dirty="0"/>
          </a:p>
          <a:p>
            <a:r>
              <a:rPr lang="ja-JP" altLang="en-US" dirty="0"/>
              <a:t>給気口からのコールドドラフト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AAC7D-7AF2-4D63-B853-CE671FF428AC}" type="slidenum">
              <a:rPr lang="en-US" altLang="ja-JP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243" name="タイトル 2"/>
          <p:cNvSpPr>
            <a:spLocks noGrp="1"/>
          </p:cNvSpPr>
          <p:nvPr>
            <p:ph type="title"/>
          </p:nvPr>
        </p:nvSpPr>
        <p:spPr bwMode="auto">
          <a:xfrm>
            <a:off x="0" y="14949"/>
            <a:ext cx="10693400" cy="7207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ja-JP" altLang="en-US" sz="4000" dirty="0">
                <a:cs typeface="+mn-cs"/>
              </a:rPr>
              <a:t>主な住宅の換気システム</a:t>
            </a:r>
            <a:endParaRPr sz="4000" dirty="0">
              <a:cs typeface="+mn-cs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7002884" y="1880678"/>
            <a:ext cx="3024337" cy="320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16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利　点</a:t>
            </a:r>
            <a:endParaRPr lang="en-US" altLang="ja-JP" sz="16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7002885" y="4318224"/>
            <a:ext cx="3024336" cy="3447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ja-JP" altLang="en-US" sz="16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注意点</a:t>
            </a:r>
            <a:endParaRPr lang="en-US" altLang="ja-JP" sz="160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4" name="Picture 2" descr="\\IB-FILESERVER\contents\ib01\nagasawa_BU070208\aa-別室\120325_空衛学会作成用\ai\5-1-2_kanki-jutakuトレース\5-1-2-p2_2⇒ヌキ-0２セントラルダクト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64" y="2166807"/>
            <a:ext cx="5684400" cy="406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902421" y="3557840"/>
            <a:ext cx="1347935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marL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marL="9144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marL="1371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marL="18288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100" b="1" i="0" u="none" strike="noStrike" cap="none" normalizeH="0" baseline="0" smtClean="0">
                <a:ln>
                  <a:noFill/>
                </a:ln>
                <a:solidFill>
                  <a:srgbClr val="FF9900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給気グリル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902421" y="4995043"/>
            <a:ext cx="1347935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marL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marL="9144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marL="1371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marL="18288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100" b="1" i="0" u="none" strike="noStrike" cap="none" normalizeH="0" baseline="0" smtClean="0">
                <a:ln>
                  <a:noFill/>
                </a:ln>
                <a:solidFill>
                  <a:srgbClr val="FF9900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給気グリル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4770636" y="5041642"/>
            <a:ext cx="1347935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marL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marL="9144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marL="1371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marL="18288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100" b="1" i="0" u="none" strike="noStrike" cap="none" normalizeH="0" baseline="0" smtClean="0">
                <a:ln>
                  <a:noFill/>
                </a:ln>
                <a:solidFill>
                  <a:srgbClr val="FF9900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給気グリル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3690516" y="3995059"/>
            <a:ext cx="127176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marL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marL="9144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marL="1371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marL="18288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100" b="1" i="0" u="none" strike="noStrike" cap="none" normalizeH="0" baseline="0" smtClean="0">
                <a:ln>
                  <a:noFill/>
                </a:ln>
                <a:solidFill>
                  <a:srgbClr val="FF9900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換気</a:t>
            </a:r>
            <a:r>
              <a:rPr kumimoji="1" lang="ja-JP" altLang="ja-JP" sz="2100" b="1" i="0" u="none" strike="noStrike" cap="none" normalizeH="0" baseline="0" smtClean="0">
                <a:ln>
                  <a:noFill/>
                </a:ln>
                <a:solidFill>
                  <a:srgbClr val="FF9900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ファン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 flipH="1">
            <a:off x="3595451" y="4210212"/>
            <a:ext cx="95066" cy="280374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 22"/>
          <p:cNvSpPr/>
          <p:nvPr/>
        </p:nvSpPr>
        <p:spPr>
          <a:xfrm>
            <a:off x="1020541" y="3247099"/>
            <a:ext cx="555847" cy="113877"/>
          </a:xfrm>
          <a:custGeom>
            <a:avLst/>
            <a:gdLst>
              <a:gd name="connsiteX0" fmla="*/ 0 w 404038"/>
              <a:gd name="connsiteY0" fmla="*/ 44930 h 113877"/>
              <a:gd name="connsiteX1" fmla="*/ 106326 w 404038"/>
              <a:gd name="connsiteY1" fmla="*/ 2400 h 113877"/>
              <a:gd name="connsiteX2" fmla="*/ 287079 w 404038"/>
              <a:gd name="connsiteY2" fmla="*/ 108726 h 113877"/>
              <a:gd name="connsiteX3" fmla="*/ 404038 w 404038"/>
              <a:gd name="connsiteY3" fmla="*/ 87460 h 11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038" h="113877">
                <a:moveTo>
                  <a:pt x="0" y="44930"/>
                </a:moveTo>
                <a:cubicBezTo>
                  <a:pt x="29240" y="18348"/>
                  <a:pt x="58480" y="-8233"/>
                  <a:pt x="106326" y="2400"/>
                </a:cubicBezTo>
                <a:cubicBezTo>
                  <a:pt x="154172" y="13033"/>
                  <a:pt x="237460" y="94549"/>
                  <a:pt x="287079" y="108726"/>
                </a:cubicBezTo>
                <a:cubicBezTo>
                  <a:pt x="336698" y="122903"/>
                  <a:pt x="370368" y="105181"/>
                  <a:pt x="404038" y="87460"/>
                </a:cubicBezTo>
              </a:path>
            </a:pathLst>
          </a:custGeom>
          <a:noFill/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>
            <a:off x="1020541" y="4788743"/>
            <a:ext cx="555847" cy="113877"/>
          </a:xfrm>
          <a:custGeom>
            <a:avLst/>
            <a:gdLst>
              <a:gd name="connsiteX0" fmla="*/ 0 w 404038"/>
              <a:gd name="connsiteY0" fmla="*/ 44930 h 113877"/>
              <a:gd name="connsiteX1" fmla="*/ 106326 w 404038"/>
              <a:gd name="connsiteY1" fmla="*/ 2400 h 113877"/>
              <a:gd name="connsiteX2" fmla="*/ 287079 w 404038"/>
              <a:gd name="connsiteY2" fmla="*/ 108726 h 113877"/>
              <a:gd name="connsiteX3" fmla="*/ 404038 w 404038"/>
              <a:gd name="connsiteY3" fmla="*/ 87460 h 11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038" h="113877">
                <a:moveTo>
                  <a:pt x="0" y="44930"/>
                </a:moveTo>
                <a:cubicBezTo>
                  <a:pt x="29240" y="18348"/>
                  <a:pt x="58480" y="-8233"/>
                  <a:pt x="106326" y="2400"/>
                </a:cubicBezTo>
                <a:cubicBezTo>
                  <a:pt x="154172" y="13033"/>
                  <a:pt x="237460" y="94549"/>
                  <a:pt x="287079" y="108726"/>
                </a:cubicBezTo>
                <a:cubicBezTo>
                  <a:pt x="336698" y="122903"/>
                  <a:pt x="370368" y="105181"/>
                  <a:pt x="404038" y="87460"/>
                </a:cubicBezTo>
              </a:path>
            </a:pathLst>
          </a:custGeom>
          <a:noFill/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5" name="フリーフォーム 24"/>
          <p:cNvSpPr/>
          <p:nvPr/>
        </p:nvSpPr>
        <p:spPr>
          <a:xfrm flipH="1">
            <a:off x="4996768" y="4788742"/>
            <a:ext cx="555847" cy="113877"/>
          </a:xfrm>
          <a:custGeom>
            <a:avLst/>
            <a:gdLst>
              <a:gd name="connsiteX0" fmla="*/ 0 w 404038"/>
              <a:gd name="connsiteY0" fmla="*/ 44930 h 113877"/>
              <a:gd name="connsiteX1" fmla="*/ 106326 w 404038"/>
              <a:gd name="connsiteY1" fmla="*/ 2400 h 113877"/>
              <a:gd name="connsiteX2" fmla="*/ 287079 w 404038"/>
              <a:gd name="connsiteY2" fmla="*/ 108726 h 113877"/>
              <a:gd name="connsiteX3" fmla="*/ 404038 w 404038"/>
              <a:gd name="connsiteY3" fmla="*/ 87460 h 11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038" h="113877">
                <a:moveTo>
                  <a:pt x="0" y="44930"/>
                </a:moveTo>
                <a:cubicBezTo>
                  <a:pt x="29240" y="18348"/>
                  <a:pt x="58480" y="-8233"/>
                  <a:pt x="106326" y="2400"/>
                </a:cubicBezTo>
                <a:cubicBezTo>
                  <a:pt x="154172" y="13033"/>
                  <a:pt x="237460" y="94549"/>
                  <a:pt x="287079" y="108726"/>
                </a:cubicBezTo>
                <a:cubicBezTo>
                  <a:pt x="336698" y="122903"/>
                  <a:pt x="370368" y="105181"/>
                  <a:pt x="404038" y="87460"/>
                </a:cubicBezTo>
              </a:path>
            </a:pathLst>
          </a:custGeom>
          <a:noFill/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26" name="直線矢印コネクタ 25"/>
          <p:cNvCxnSpPr/>
          <p:nvPr/>
        </p:nvCxnSpPr>
        <p:spPr>
          <a:xfrm rot="16200000">
            <a:off x="2528188" y="3443896"/>
            <a:ext cx="37223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rot="16200000">
            <a:off x="3000345" y="3443896"/>
            <a:ext cx="37223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rot="16200000">
            <a:off x="3648417" y="3443896"/>
            <a:ext cx="37223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rot="16200000">
            <a:off x="2528188" y="4987426"/>
            <a:ext cx="37223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rot="16200000">
            <a:off x="3000345" y="4987426"/>
            <a:ext cx="37223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rot="16200000">
            <a:off x="3648417" y="4987426"/>
            <a:ext cx="37223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rot="5400000" flipV="1">
            <a:off x="4647611" y="3443896"/>
            <a:ext cx="37223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V="1">
            <a:off x="5444603" y="4532014"/>
            <a:ext cx="37223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8539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20"/>
          <p:cNvSpPr txBox="1">
            <a:spLocks noChangeArrowheads="1"/>
          </p:cNvSpPr>
          <p:nvPr/>
        </p:nvSpPr>
        <p:spPr bwMode="auto">
          <a:xfrm>
            <a:off x="7002884" y="2452806"/>
            <a:ext cx="3010207" cy="125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285750" indent="-285750" eaLnBrk="1" hangingPunct="1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l"/>
              <a:defRPr sz="1600">
                <a:latin typeface="HGPｺﾞｼｯｸE" pitchFamily="50" charset="-128"/>
                <a:ea typeface="HGPｺﾞｼｯｸE" pitchFamily="50" charset="-12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ja-JP" altLang="en-US" dirty="0"/>
              <a:t>各居室での換気量確保</a:t>
            </a:r>
            <a:endParaRPr lang="en-US" altLang="ja-JP" dirty="0"/>
          </a:p>
          <a:p>
            <a:r>
              <a:rPr lang="ja-JP" altLang="en-US" dirty="0"/>
              <a:t>居室における運転騒音が低い</a:t>
            </a:r>
            <a:endParaRPr lang="en-US" altLang="ja-JP" dirty="0"/>
          </a:p>
          <a:p>
            <a:r>
              <a:rPr lang="ja-JP" altLang="en-US" dirty="0"/>
              <a:t>給気口のコールドドラフト防止</a:t>
            </a:r>
            <a:endParaRPr lang="en-US" altLang="ja-JP" dirty="0"/>
          </a:p>
          <a:p>
            <a:r>
              <a:rPr lang="ja-JP" altLang="en-US" dirty="0"/>
              <a:t>外気導入による空調負荷軽減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AAC7D-7AF2-4D63-B853-CE671FF428AC}" type="slidenum">
              <a:rPr lang="en-US" altLang="ja-JP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243" name="タイトル 2"/>
          <p:cNvSpPr>
            <a:spLocks noGrp="1"/>
          </p:cNvSpPr>
          <p:nvPr>
            <p:ph type="title"/>
          </p:nvPr>
        </p:nvSpPr>
        <p:spPr bwMode="auto">
          <a:xfrm>
            <a:off x="0" y="14949"/>
            <a:ext cx="10693400" cy="7207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ja-JP" altLang="en-US" sz="4000" dirty="0">
                <a:cs typeface="+mn-cs"/>
              </a:rPr>
              <a:t>主な住宅の換気システム</a:t>
            </a:r>
            <a:endParaRPr sz="4000" dirty="0">
              <a:cs typeface="+mn-cs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7002884" y="1880678"/>
            <a:ext cx="3024337" cy="320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16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利　点</a:t>
            </a:r>
            <a:endParaRPr lang="en-US" altLang="ja-JP" sz="16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7002885" y="4318224"/>
            <a:ext cx="3024336" cy="3447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ja-JP" altLang="en-US" sz="16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注意点</a:t>
            </a:r>
            <a:endParaRPr lang="en-US" altLang="ja-JP" sz="160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" name="テキスト ボックス 20"/>
          <p:cNvSpPr txBox="1">
            <a:spLocks noChangeArrowheads="1"/>
          </p:cNvSpPr>
          <p:nvPr/>
        </p:nvSpPr>
        <p:spPr bwMode="auto">
          <a:xfrm>
            <a:off x="7002884" y="4976834"/>
            <a:ext cx="3096345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285750" indent="-285750" eaLnBrk="1" hangingPunct="1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l"/>
              <a:defRPr sz="1600">
                <a:latin typeface="HGPｺﾞｼｯｸE" pitchFamily="50" charset="-128"/>
                <a:ea typeface="HGPｺﾞｼｯｸE" pitchFamily="50" charset="-12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ja-JP" altLang="en-US" dirty="0"/>
              <a:t>ダクト工事が必要</a:t>
            </a:r>
            <a:endParaRPr lang="en-US" altLang="ja-JP" dirty="0"/>
          </a:p>
          <a:p>
            <a:r>
              <a:rPr lang="ja-JP" altLang="en-US" dirty="0"/>
              <a:t>機器の高額化</a:t>
            </a:r>
          </a:p>
        </p:txBody>
      </p:sp>
      <p:sp>
        <p:nvSpPr>
          <p:cNvPr id="13" name="テキスト ボックス 20"/>
          <p:cNvSpPr txBox="1">
            <a:spLocks noChangeArrowheads="1"/>
          </p:cNvSpPr>
          <p:nvPr/>
        </p:nvSpPr>
        <p:spPr bwMode="auto">
          <a:xfrm>
            <a:off x="1530276" y="1224908"/>
            <a:ext cx="3096344" cy="36933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1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dirty="0"/>
              <a:t>第１種セントラルダクト方式</a:t>
            </a:r>
          </a:p>
        </p:txBody>
      </p:sp>
      <p:pic>
        <p:nvPicPr>
          <p:cNvPr id="14" name="Picture 2" descr="\\IB-FILESERVER\contents\ib01\nagasawa_BU070208\aa-別室\120325_空衛学会作成用\ai\5-1-2_kanki-jutakuトレース\5-1-2-p2_2⇒ヌキ-0３1種セントラルダクト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95" y="2193512"/>
            <a:ext cx="5684400" cy="402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690517" y="5228311"/>
            <a:ext cx="1080120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marL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marL="9144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marL="1371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marL="18288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100" b="1" i="0" u="none" strike="noStrike" cap="none" normalizeH="0" baseline="0" smtClean="0">
                <a:ln>
                  <a:noFill/>
                </a:ln>
                <a:solidFill>
                  <a:srgbClr val="FF9900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熱交換機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 flipH="1" flipV="1">
            <a:off x="3495089" y="4600124"/>
            <a:ext cx="216025" cy="59858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rot="5400000" flipV="1">
            <a:off x="4792335" y="3443896"/>
            <a:ext cx="37223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rot="16200000">
            <a:off x="3000345" y="3443896"/>
            <a:ext cx="37223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rot="16200000">
            <a:off x="3000345" y="4976834"/>
            <a:ext cx="37223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5418708" y="4679648"/>
            <a:ext cx="37223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rot="16200000">
            <a:off x="4635263" y="3443896"/>
            <a:ext cx="37223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rot="5400000" flipV="1">
            <a:off x="3739268" y="3443896"/>
            <a:ext cx="37223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5400000" flipV="1">
            <a:off x="1664092" y="3443896"/>
            <a:ext cx="37223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5400000" flipV="1">
            <a:off x="3739268" y="4976834"/>
            <a:ext cx="37223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rot="5400000" flipV="1">
            <a:off x="1664092" y="4976834"/>
            <a:ext cx="37223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rot="10800000" flipV="1">
            <a:off x="5361574" y="4533118"/>
            <a:ext cx="37223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フリーフォーム 29"/>
          <p:cNvSpPr/>
          <p:nvPr/>
        </p:nvSpPr>
        <p:spPr>
          <a:xfrm>
            <a:off x="2720571" y="4266188"/>
            <a:ext cx="499730" cy="90507"/>
          </a:xfrm>
          <a:custGeom>
            <a:avLst/>
            <a:gdLst>
              <a:gd name="connsiteX0" fmla="*/ 0 w 499730"/>
              <a:gd name="connsiteY0" fmla="*/ 0 h 181014"/>
              <a:gd name="connsiteX1" fmla="*/ 223284 w 499730"/>
              <a:gd name="connsiteY1" fmla="*/ 180754 h 181014"/>
              <a:gd name="connsiteX2" fmla="*/ 499730 w 499730"/>
              <a:gd name="connsiteY2" fmla="*/ 31898 h 18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730" h="181014">
                <a:moveTo>
                  <a:pt x="0" y="0"/>
                </a:moveTo>
                <a:cubicBezTo>
                  <a:pt x="69998" y="87719"/>
                  <a:pt x="139996" y="175438"/>
                  <a:pt x="223284" y="180754"/>
                </a:cubicBezTo>
                <a:cubicBezTo>
                  <a:pt x="306572" y="186070"/>
                  <a:pt x="403151" y="108984"/>
                  <a:pt x="499730" y="31898"/>
                </a:cubicBezTo>
              </a:path>
            </a:pathLst>
          </a:custGeom>
          <a:noFill/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1" name="フリーフォーム 30"/>
          <p:cNvSpPr/>
          <p:nvPr/>
        </p:nvSpPr>
        <p:spPr>
          <a:xfrm>
            <a:off x="2720571" y="5746113"/>
            <a:ext cx="499730" cy="90507"/>
          </a:xfrm>
          <a:custGeom>
            <a:avLst/>
            <a:gdLst>
              <a:gd name="connsiteX0" fmla="*/ 0 w 499730"/>
              <a:gd name="connsiteY0" fmla="*/ 0 h 181014"/>
              <a:gd name="connsiteX1" fmla="*/ 223284 w 499730"/>
              <a:gd name="connsiteY1" fmla="*/ 180754 h 181014"/>
              <a:gd name="connsiteX2" fmla="*/ 499730 w 499730"/>
              <a:gd name="connsiteY2" fmla="*/ 31898 h 18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730" h="181014">
                <a:moveTo>
                  <a:pt x="0" y="0"/>
                </a:moveTo>
                <a:cubicBezTo>
                  <a:pt x="69998" y="87719"/>
                  <a:pt x="139996" y="175438"/>
                  <a:pt x="223284" y="180754"/>
                </a:cubicBezTo>
                <a:cubicBezTo>
                  <a:pt x="306572" y="186070"/>
                  <a:pt x="403151" y="108984"/>
                  <a:pt x="499730" y="31898"/>
                </a:cubicBezTo>
              </a:path>
            </a:pathLst>
          </a:custGeom>
          <a:noFill/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2" name="フリーフォーム 31"/>
          <p:cNvSpPr/>
          <p:nvPr/>
        </p:nvSpPr>
        <p:spPr>
          <a:xfrm flipH="1">
            <a:off x="3247205" y="4266188"/>
            <a:ext cx="499730" cy="90507"/>
          </a:xfrm>
          <a:custGeom>
            <a:avLst/>
            <a:gdLst>
              <a:gd name="connsiteX0" fmla="*/ 0 w 499730"/>
              <a:gd name="connsiteY0" fmla="*/ 0 h 181014"/>
              <a:gd name="connsiteX1" fmla="*/ 223284 w 499730"/>
              <a:gd name="connsiteY1" fmla="*/ 180754 h 181014"/>
              <a:gd name="connsiteX2" fmla="*/ 499730 w 499730"/>
              <a:gd name="connsiteY2" fmla="*/ 31898 h 18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730" h="181014">
                <a:moveTo>
                  <a:pt x="0" y="0"/>
                </a:moveTo>
                <a:cubicBezTo>
                  <a:pt x="69998" y="87719"/>
                  <a:pt x="139996" y="175438"/>
                  <a:pt x="223284" y="180754"/>
                </a:cubicBezTo>
                <a:cubicBezTo>
                  <a:pt x="306572" y="186070"/>
                  <a:pt x="403151" y="108984"/>
                  <a:pt x="499730" y="31898"/>
                </a:cubicBezTo>
              </a:path>
            </a:pathLst>
          </a:custGeom>
          <a:noFill/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3" name="フリーフォーム 32"/>
          <p:cNvSpPr/>
          <p:nvPr/>
        </p:nvSpPr>
        <p:spPr>
          <a:xfrm flipH="1">
            <a:off x="3247205" y="5746113"/>
            <a:ext cx="499730" cy="90507"/>
          </a:xfrm>
          <a:custGeom>
            <a:avLst/>
            <a:gdLst>
              <a:gd name="connsiteX0" fmla="*/ 0 w 499730"/>
              <a:gd name="connsiteY0" fmla="*/ 0 h 181014"/>
              <a:gd name="connsiteX1" fmla="*/ 223284 w 499730"/>
              <a:gd name="connsiteY1" fmla="*/ 180754 h 181014"/>
              <a:gd name="connsiteX2" fmla="*/ 499730 w 499730"/>
              <a:gd name="connsiteY2" fmla="*/ 31898 h 18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730" h="181014">
                <a:moveTo>
                  <a:pt x="0" y="0"/>
                </a:moveTo>
                <a:cubicBezTo>
                  <a:pt x="69998" y="87719"/>
                  <a:pt x="139996" y="175438"/>
                  <a:pt x="223284" y="180754"/>
                </a:cubicBezTo>
                <a:cubicBezTo>
                  <a:pt x="306572" y="186070"/>
                  <a:pt x="403151" y="108984"/>
                  <a:pt x="499730" y="31898"/>
                </a:cubicBezTo>
              </a:path>
            </a:pathLst>
          </a:custGeom>
          <a:noFill/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01426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35" y="3698362"/>
            <a:ext cx="1664679" cy="124851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6F142-F3B7-411D-84E0-43CE60195B5D}" type="slidenum">
              <a:rPr lang="en-US" altLang="ja-JP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219" name="タイトル 2"/>
          <p:cNvSpPr>
            <a:spLocks noGrp="1"/>
          </p:cNvSpPr>
          <p:nvPr>
            <p:ph type="title"/>
          </p:nvPr>
        </p:nvSpPr>
        <p:spPr bwMode="auto">
          <a:xfrm>
            <a:off x="0" y="14949"/>
            <a:ext cx="10693400" cy="7207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ja-JP" altLang="en-US" sz="4000" dirty="0">
                <a:cs typeface="+mn-cs"/>
              </a:rPr>
              <a:t>第３種</a:t>
            </a:r>
            <a:r>
              <a:rPr sz="4000" dirty="0">
                <a:cs typeface="+mn-cs"/>
              </a:rPr>
              <a:t>換気</a:t>
            </a:r>
            <a:r>
              <a:rPr lang="ja-JP" altLang="en-US" sz="4000" dirty="0">
                <a:cs typeface="+mn-cs"/>
              </a:rPr>
              <a:t>の</a:t>
            </a:r>
            <a:r>
              <a:rPr sz="4000" dirty="0">
                <a:cs typeface="+mn-cs"/>
              </a:rPr>
              <a:t>空気の流れ</a:t>
            </a:r>
          </a:p>
        </p:txBody>
      </p:sp>
      <p:pic>
        <p:nvPicPr>
          <p:cNvPr id="10247" name="Picture 13" descr="dv-142p_142p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5620747"/>
            <a:ext cx="1560512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5" descr="vfp-8wuf3_8wuf3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888" y="1430660"/>
            <a:ext cx="1343692" cy="134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27" descr="製品画像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5992023"/>
            <a:ext cx="10302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31" descr="製品画像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81" y="5894962"/>
            <a:ext cx="993775" cy="120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角丸四角形 17"/>
          <p:cNvSpPr/>
          <p:nvPr/>
        </p:nvSpPr>
        <p:spPr>
          <a:xfrm>
            <a:off x="882650" y="1312044"/>
            <a:ext cx="5032375" cy="1570038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253" name="テキスト ボックス 20"/>
          <p:cNvSpPr txBox="1">
            <a:spLocks noChangeArrowheads="1"/>
          </p:cNvSpPr>
          <p:nvPr/>
        </p:nvSpPr>
        <p:spPr bwMode="auto">
          <a:xfrm>
            <a:off x="885496" y="997523"/>
            <a:ext cx="5029529" cy="31892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000" bIns="36000" anchor="ctr">
            <a:spAutoFit/>
          </a:bodyPr>
          <a:lstStyle>
            <a:defPPr>
              <a:defRPr lang="en-US"/>
            </a:defPPr>
            <a:lvl1pPr algn="ctr">
              <a:defRPr sz="1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sz="1600"/>
              <a:t>① 室内給気口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882650" y="3434729"/>
            <a:ext cx="5032375" cy="1570038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255" name="テキスト ボックス 20"/>
          <p:cNvSpPr txBox="1">
            <a:spLocks noChangeArrowheads="1"/>
          </p:cNvSpPr>
          <p:nvPr/>
        </p:nvSpPr>
        <p:spPr bwMode="auto">
          <a:xfrm>
            <a:off x="885496" y="3101667"/>
            <a:ext cx="5020004" cy="31892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000" bIns="36000" anchor="ctr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/>
              <a:t>② 排気ファン</a:t>
            </a:r>
          </a:p>
        </p:txBody>
      </p:sp>
      <p:sp>
        <p:nvSpPr>
          <p:cNvPr id="23" name="角丸四角形 22"/>
          <p:cNvSpPr/>
          <p:nvPr/>
        </p:nvSpPr>
        <p:spPr>
          <a:xfrm>
            <a:off x="882650" y="5598522"/>
            <a:ext cx="5032375" cy="1570038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257" name="テキスト ボックス 20"/>
          <p:cNvSpPr txBox="1">
            <a:spLocks noChangeArrowheads="1"/>
          </p:cNvSpPr>
          <p:nvPr/>
        </p:nvSpPr>
        <p:spPr bwMode="auto">
          <a:xfrm>
            <a:off x="882650" y="5278160"/>
            <a:ext cx="5022850" cy="31892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000" bIns="36000" anchor="ctr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/>
              <a:t>③ 外壁フード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914" y="3673252"/>
            <a:ext cx="1602149" cy="120161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80" y="3682777"/>
            <a:ext cx="1558925" cy="1169194"/>
          </a:xfrm>
          <a:prstGeom prst="rect">
            <a:avLst/>
          </a:prstGeom>
        </p:spPr>
      </p:pic>
      <p:pic>
        <p:nvPicPr>
          <p:cNvPr id="22" name="Picture 2" descr="\\IB-FILESERVER\contents\ib01\nagasawa_BU070208\aa-別室\120325_空衛学会作成用\ai\5-1-2_kanki-jutakuトレース\5-1-2-p7東芝来テック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47" y="977310"/>
            <a:ext cx="3781425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\\FILESERVER01\ib01\nagasawa_BU070208\aa-別室\120325_空衛学会作成用\ai\5-1-2_kanki-jutakuトレース\5-1-2-p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249001"/>
            <a:ext cx="9172694" cy="289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2D0F0-BD5E-4929-84CC-67707D343990}" type="slidenum">
              <a:rPr lang="en-US" altLang="ja-JP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195" name="タイトル 2"/>
          <p:cNvSpPr>
            <a:spLocks noGrp="1"/>
          </p:cNvSpPr>
          <p:nvPr>
            <p:ph type="title"/>
          </p:nvPr>
        </p:nvSpPr>
        <p:spPr bwMode="auto">
          <a:xfrm>
            <a:off x="0" y="8783"/>
            <a:ext cx="10693400" cy="7207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ja-JP" altLang="en-US" sz="4000" dirty="0">
                <a:cs typeface="+mn-cs"/>
              </a:rPr>
              <a:t>第３種換気の空気の流れ</a:t>
            </a:r>
            <a:endParaRPr sz="4000" dirty="0">
              <a:cs typeface="+mn-cs"/>
            </a:endParaRPr>
          </a:p>
        </p:txBody>
      </p:sp>
      <p:sp>
        <p:nvSpPr>
          <p:cNvPr id="49" name="テキスト プレースホルダー 4"/>
          <p:cNvSpPr txBox="1">
            <a:spLocks/>
          </p:cNvSpPr>
          <p:nvPr/>
        </p:nvSpPr>
        <p:spPr bwMode="auto">
          <a:xfrm>
            <a:off x="798968" y="4572719"/>
            <a:ext cx="4619739" cy="218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90525" indent="-390525" algn="l" defTabSz="10414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10414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10414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10414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14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898" indent="-260718" algn="l" defTabSz="10428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3" indent="-260718" algn="l" defTabSz="10428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0" indent="-260718" algn="l" defTabSz="10428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06" indent="-260718" algn="l" defTabSz="10428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eaLnBrk="1" hangingPunct="1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l"/>
            </a:pPr>
            <a:r>
              <a:rPr lang="ja-JP" altLang="en-US" sz="2400" smtClean="0">
                <a:latin typeface="HGPｺﾞｼｯｸE" pitchFamily="50" charset="-128"/>
                <a:ea typeface="HGPｺﾞｼｯｸE" pitchFamily="50" charset="-128"/>
              </a:rPr>
              <a:t>一般</a:t>
            </a:r>
            <a:r>
              <a:rPr lang="ja-JP" altLang="en-US" sz="2400" dirty="0">
                <a:latin typeface="HGPｺﾞｼｯｸE" pitchFamily="50" charset="-128"/>
                <a:ea typeface="HGPｺﾞｼｯｸE" pitchFamily="50" charset="-128"/>
              </a:rPr>
              <a:t>に居室外壁の給気口から給気し、</a:t>
            </a:r>
            <a:r>
              <a:rPr lang="ja-JP" altLang="en-US" sz="2400">
                <a:latin typeface="HGPｺﾞｼｯｸE" pitchFamily="50" charset="-128"/>
                <a:ea typeface="HGPｺﾞｼｯｸE" pitchFamily="50" charset="-128"/>
              </a:rPr>
              <a:t>浴室</a:t>
            </a:r>
            <a:r>
              <a:rPr lang="ja-JP" altLang="en-US" sz="2400" smtClean="0">
                <a:latin typeface="HGPｺﾞｼｯｸE" pitchFamily="50" charset="-128"/>
                <a:ea typeface="HGPｺﾞｼｯｸE" pitchFamily="50" charset="-128"/>
              </a:rPr>
              <a:t>や </a:t>
            </a:r>
            <a:r>
              <a:rPr lang="ja-JP" altLang="en-US" sz="2400" dirty="0">
                <a:latin typeface="HGPｺﾞｼｯｸE" pitchFamily="50" charset="-128"/>
                <a:ea typeface="HGPｺﾞｼｯｸE" pitchFamily="50" charset="-128"/>
              </a:rPr>
              <a:t>トイレや洗面所から排気ファンで排気する</a:t>
            </a:r>
            <a:endParaRPr lang="en-US" altLang="ja-JP" sz="2400" dirty="0">
              <a:latin typeface="HGPｺﾞｼｯｸE" pitchFamily="50" charset="-128"/>
              <a:ea typeface="HGPｺﾞｼｯｸE" pitchFamily="50" charset="-128"/>
            </a:endParaRPr>
          </a:p>
          <a:p>
            <a:pPr marL="285750" indent="-285750" eaLnBrk="1" hangingPunct="1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l"/>
            </a:pPr>
            <a:r>
              <a:rPr lang="ja-JP" altLang="en-US" sz="2400" smtClean="0">
                <a:latin typeface="HGPｺﾞｼｯｸE" pitchFamily="50" charset="-128"/>
                <a:ea typeface="HGPｺﾞｼｯｸE" pitchFamily="50" charset="-128"/>
              </a:rPr>
              <a:t>臭気</a:t>
            </a:r>
            <a:r>
              <a:rPr lang="ja-JP" altLang="en-US" sz="2400" dirty="0">
                <a:latin typeface="HGPｺﾞｼｯｸE" pitchFamily="50" charset="-128"/>
                <a:ea typeface="HGPｺﾞｼｯｸE" pitchFamily="50" charset="-128"/>
              </a:rPr>
              <a:t>や汚染質などが居室に侵入</a:t>
            </a:r>
            <a:r>
              <a:rPr lang="ja-JP" altLang="en-US" sz="2400">
                <a:latin typeface="HGPｺﾞｼｯｸE" pitchFamily="50" charset="-128"/>
                <a:ea typeface="HGPｺﾞｼｯｸE" pitchFamily="50" charset="-128"/>
              </a:rPr>
              <a:t>しない</a:t>
            </a:r>
            <a:r>
              <a:rPr lang="ja-JP" altLang="en-US" sz="2400" smtClean="0">
                <a:latin typeface="HGPｺﾞｼｯｸE" pitchFamily="50" charset="-128"/>
                <a:ea typeface="HGPｺﾞｼｯｸE" pitchFamily="50" charset="-128"/>
              </a:rPr>
              <a:t>よう</a:t>
            </a:r>
            <a:endParaRPr lang="ja-JP" altLang="en-US" sz="2400" dirty="0">
              <a:latin typeface="HGPｺﾞｼｯｸE" pitchFamily="50" charset="-128"/>
              <a:ea typeface="HGPｺﾞｼｯｸE" pitchFamily="50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5963642" y="4419251"/>
            <a:ext cx="4238724" cy="3011235"/>
            <a:chOff x="5963642" y="4419251"/>
            <a:chExt cx="4238724" cy="3011235"/>
          </a:xfrm>
        </p:grpSpPr>
        <p:sp>
          <p:nvSpPr>
            <p:cNvPr id="47" name="角丸四角形 46"/>
            <p:cNvSpPr/>
            <p:nvPr/>
          </p:nvSpPr>
          <p:spPr>
            <a:xfrm>
              <a:off x="5963642" y="7057480"/>
              <a:ext cx="1975346" cy="361011"/>
            </a:xfrm>
            <a:prstGeom prst="roundRect">
              <a:avLst>
                <a:gd name="adj" fmla="val 0"/>
              </a:avLst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400" dirty="0" smtClean="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換気ガラリ</a:t>
              </a:r>
              <a:endParaRPr lang="en-US" altLang="ja-JP" sz="1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48" name="角丸四角形 47"/>
            <p:cNvSpPr/>
            <p:nvPr/>
          </p:nvSpPr>
          <p:spPr>
            <a:xfrm>
              <a:off x="8227020" y="7069475"/>
              <a:ext cx="1975346" cy="361011"/>
            </a:xfrm>
            <a:prstGeom prst="roundRect">
              <a:avLst>
                <a:gd name="adj" fmla="val 0"/>
              </a:avLst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400" dirty="0" smtClean="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アンダーカット</a:t>
              </a:r>
              <a:endParaRPr lang="en-US" altLang="ja-JP" sz="1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pic>
          <p:nvPicPr>
            <p:cNvPr id="2052" name="Picture 4" descr="\\FILESERVER01\ib01\nagasawa_BU070208\aa-別室\120325_空衛学会作成用\ai\5-1-2_kanki-jutaku\5-1-2_kanki-jutaku-p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3642" y="4419251"/>
              <a:ext cx="4238724" cy="2622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正方形/長方形 11"/>
          <p:cNvSpPr/>
          <p:nvPr/>
        </p:nvSpPr>
        <p:spPr>
          <a:xfrm>
            <a:off x="4940210" y="908921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smtClean="0"/>
              <a:t>居室</a:t>
            </a:r>
            <a:endParaRPr lang="ja-JP" altLang="en-US" sz="1600" b="1" dirty="0"/>
          </a:p>
        </p:txBody>
      </p:sp>
      <p:sp>
        <p:nvSpPr>
          <p:cNvPr id="13" name="正方形/長方形 12"/>
          <p:cNvSpPr/>
          <p:nvPr/>
        </p:nvSpPr>
        <p:spPr>
          <a:xfrm>
            <a:off x="6498828" y="908921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/>
              <a:t>廊下</a:t>
            </a:r>
            <a:endParaRPr lang="ja-JP" altLang="en-US" sz="1600" b="1" dirty="0"/>
          </a:p>
        </p:txBody>
      </p:sp>
      <p:sp>
        <p:nvSpPr>
          <p:cNvPr id="14" name="正方形/長方形 13"/>
          <p:cNvSpPr/>
          <p:nvPr/>
        </p:nvSpPr>
        <p:spPr>
          <a:xfrm>
            <a:off x="9176672" y="2694835"/>
            <a:ext cx="11865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smtClean="0"/>
              <a:t>水蒸気や</a:t>
            </a:r>
            <a:endParaRPr lang="en-US" altLang="ja-JP" sz="1600" b="1" smtClean="0"/>
          </a:p>
          <a:p>
            <a:r>
              <a:rPr lang="ja-JP" altLang="en-US" sz="1600" b="1" smtClean="0"/>
              <a:t>臭気</a:t>
            </a:r>
            <a:r>
              <a:rPr lang="ja-JP" altLang="en-US" sz="1600" b="1"/>
              <a:t>など</a:t>
            </a:r>
            <a:r>
              <a:rPr lang="ja-JP" altLang="en-US" sz="1600" b="1" smtClean="0"/>
              <a:t>を</a:t>
            </a:r>
            <a:endParaRPr lang="en-US" altLang="ja-JP" sz="1600" b="1" smtClean="0"/>
          </a:p>
          <a:p>
            <a:r>
              <a:rPr lang="ja-JP" altLang="en-US" sz="1600" b="1" smtClean="0"/>
              <a:t>含んだ</a:t>
            </a:r>
            <a:r>
              <a:rPr lang="ja-JP" altLang="en-US" sz="1600" b="1"/>
              <a:t>空気</a:t>
            </a:r>
            <a:endParaRPr lang="ja-JP" altLang="en-US" sz="1600" b="1" dirty="0"/>
          </a:p>
        </p:txBody>
      </p:sp>
      <p:sp>
        <p:nvSpPr>
          <p:cNvPr id="17" name="正方形/長方形 16"/>
          <p:cNvSpPr/>
          <p:nvPr/>
        </p:nvSpPr>
        <p:spPr>
          <a:xfrm>
            <a:off x="9176672" y="1908423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smtClean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排気</a:t>
            </a:r>
            <a:endParaRPr lang="en-US" altLang="ja-JP" sz="1600" smtClean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600" smtClean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（機械換気）</a:t>
            </a:r>
            <a:endParaRPr lang="ja-JP" altLang="en-US" sz="16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798969" y="1288025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smtClean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給気</a:t>
            </a:r>
            <a:endParaRPr lang="ja-JP" altLang="en-US" sz="16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3" name="フリーフォーム 22"/>
          <p:cNvSpPr/>
          <p:nvPr/>
        </p:nvSpPr>
        <p:spPr>
          <a:xfrm>
            <a:off x="2319454" y="1750741"/>
            <a:ext cx="5887844" cy="2050803"/>
          </a:xfrm>
          <a:custGeom>
            <a:avLst/>
            <a:gdLst>
              <a:gd name="connsiteX0" fmla="*/ 0 w 5887844"/>
              <a:gd name="connsiteY0" fmla="*/ 0 h 2050803"/>
              <a:gd name="connsiteX1" fmla="*/ 791736 w 5887844"/>
              <a:gd name="connsiteY1" fmla="*/ 133815 h 2050803"/>
              <a:gd name="connsiteX2" fmla="*/ 1683834 w 5887844"/>
              <a:gd name="connsiteY2" fmla="*/ 501805 h 2050803"/>
              <a:gd name="connsiteX3" fmla="*/ 2810107 w 5887844"/>
              <a:gd name="connsiteY3" fmla="*/ 1338147 h 2050803"/>
              <a:gd name="connsiteX4" fmla="*/ 3479180 w 5887844"/>
              <a:gd name="connsiteY4" fmla="*/ 1895708 h 2050803"/>
              <a:gd name="connsiteX5" fmla="*/ 3746809 w 5887844"/>
              <a:gd name="connsiteY5" fmla="*/ 2018371 h 2050803"/>
              <a:gd name="connsiteX6" fmla="*/ 4047892 w 5887844"/>
              <a:gd name="connsiteY6" fmla="*/ 2007220 h 2050803"/>
              <a:gd name="connsiteX7" fmla="*/ 4315522 w 5887844"/>
              <a:gd name="connsiteY7" fmla="*/ 1973766 h 2050803"/>
              <a:gd name="connsiteX8" fmla="*/ 4572000 w 5887844"/>
              <a:gd name="connsiteY8" fmla="*/ 1895708 h 2050803"/>
              <a:gd name="connsiteX9" fmla="*/ 4739268 w 5887844"/>
              <a:gd name="connsiteY9" fmla="*/ 1906859 h 2050803"/>
              <a:gd name="connsiteX10" fmla="*/ 5051502 w 5887844"/>
              <a:gd name="connsiteY10" fmla="*/ 2040674 h 2050803"/>
              <a:gd name="connsiteX11" fmla="*/ 5319131 w 5887844"/>
              <a:gd name="connsiteY11" fmla="*/ 1984918 h 2050803"/>
              <a:gd name="connsiteX12" fmla="*/ 5687122 w 5887844"/>
              <a:gd name="connsiteY12" fmla="*/ 1538869 h 2050803"/>
              <a:gd name="connsiteX13" fmla="*/ 5698273 w 5887844"/>
              <a:gd name="connsiteY13" fmla="*/ 981308 h 2050803"/>
              <a:gd name="connsiteX14" fmla="*/ 5664819 w 5887844"/>
              <a:gd name="connsiteY14" fmla="*/ 546410 h 2050803"/>
              <a:gd name="connsiteX15" fmla="*/ 5742878 w 5887844"/>
              <a:gd name="connsiteY15" fmla="*/ 200722 h 2050803"/>
              <a:gd name="connsiteX16" fmla="*/ 5887844 w 5887844"/>
              <a:gd name="connsiteY16" fmla="*/ 22303 h 205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87844" h="2050803">
                <a:moveTo>
                  <a:pt x="0" y="0"/>
                </a:moveTo>
                <a:cubicBezTo>
                  <a:pt x="255548" y="25090"/>
                  <a:pt x="511097" y="50181"/>
                  <a:pt x="791736" y="133815"/>
                </a:cubicBezTo>
                <a:cubicBezTo>
                  <a:pt x="1072375" y="217449"/>
                  <a:pt x="1347439" y="301083"/>
                  <a:pt x="1683834" y="501805"/>
                </a:cubicBezTo>
                <a:cubicBezTo>
                  <a:pt x="2020229" y="702527"/>
                  <a:pt x="2510883" y="1105830"/>
                  <a:pt x="2810107" y="1338147"/>
                </a:cubicBezTo>
                <a:cubicBezTo>
                  <a:pt x="3109331" y="1570464"/>
                  <a:pt x="3323063" y="1782337"/>
                  <a:pt x="3479180" y="1895708"/>
                </a:cubicBezTo>
                <a:cubicBezTo>
                  <a:pt x="3635297" y="2009079"/>
                  <a:pt x="3652024" y="1999786"/>
                  <a:pt x="3746809" y="2018371"/>
                </a:cubicBezTo>
                <a:cubicBezTo>
                  <a:pt x="3841594" y="2036956"/>
                  <a:pt x="3953107" y="2014654"/>
                  <a:pt x="4047892" y="2007220"/>
                </a:cubicBezTo>
                <a:cubicBezTo>
                  <a:pt x="4142678" y="1999786"/>
                  <a:pt x="4228171" y="1992351"/>
                  <a:pt x="4315522" y="1973766"/>
                </a:cubicBezTo>
                <a:cubicBezTo>
                  <a:pt x="4402873" y="1955181"/>
                  <a:pt x="4501376" y="1906859"/>
                  <a:pt x="4572000" y="1895708"/>
                </a:cubicBezTo>
                <a:cubicBezTo>
                  <a:pt x="4642624" y="1884557"/>
                  <a:pt x="4659351" y="1882698"/>
                  <a:pt x="4739268" y="1906859"/>
                </a:cubicBezTo>
                <a:cubicBezTo>
                  <a:pt x="4819185" y="1931020"/>
                  <a:pt x="4954858" y="2027664"/>
                  <a:pt x="5051502" y="2040674"/>
                </a:cubicBezTo>
                <a:cubicBezTo>
                  <a:pt x="5148146" y="2053684"/>
                  <a:pt x="5213194" y="2068552"/>
                  <a:pt x="5319131" y="1984918"/>
                </a:cubicBezTo>
                <a:cubicBezTo>
                  <a:pt x="5425068" y="1901284"/>
                  <a:pt x="5623932" y="1706137"/>
                  <a:pt x="5687122" y="1538869"/>
                </a:cubicBezTo>
                <a:cubicBezTo>
                  <a:pt x="5750312" y="1371601"/>
                  <a:pt x="5701990" y="1146718"/>
                  <a:pt x="5698273" y="981308"/>
                </a:cubicBezTo>
                <a:cubicBezTo>
                  <a:pt x="5694556" y="815898"/>
                  <a:pt x="5657385" y="676508"/>
                  <a:pt x="5664819" y="546410"/>
                </a:cubicBezTo>
                <a:cubicBezTo>
                  <a:pt x="5672253" y="416312"/>
                  <a:pt x="5705707" y="288073"/>
                  <a:pt x="5742878" y="200722"/>
                </a:cubicBezTo>
                <a:cubicBezTo>
                  <a:pt x="5780049" y="113371"/>
                  <a:pt x="5833946" y="67837"/>
                  <a:pt x="5887844" y="22303"/>
                </a:cubicBezTo>
              </a:path>
            </a:pathLst>
          </a:custGeom>
          <a:noFill/>
          <a:ln w="76200">
            <a:solidFill>
              <a:schemeClr val="accent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8443044" y="1750741"/>
            <a:ext cx="115212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1048062" y="1750741"/>
            <a:ext cx="115212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グループ化 22"/>
          <p:cNvGrpSpPr>
            <a:grpSpLocks/>
          </p:cNvGrpSpPr>
          <p:nvPr/>
        </p:nvGrpSpPr>
        <p:grpSpPr bwMode="auto">
          <a:xfrm>
            <a:off x="8961958" y="1543236"/>
            <a:ext cx="57150" cy="388937"/>
            <a:chOff x="5364088" y="1592796"/>
            <a:chExt cx="45719" cy="252028"/>
          </a:xfrm>
        </p:grpSpPr>
        <p:sp>
          <p:nvSpPr>
            <p:cNvPr id="28" name="円/楕円 27"/>
            <p:cNvSpPr/>
            <p:nvPr/>
          </p:nvSpPr>
          <p:spPr>
            <a:xfrm>
              <a:off x="5364088" y="1592796"/>
              <a:ext cx="45719" cy="1080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5364088" y="1736812"/>
              <a:ext cx="45719" cy="1080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5364088" y="1700808"/>
              <a:ext cx="45719" cy="452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31" name="正方形/長方形 30"/>
          <p:cNvSpPr/>
          <p:nvPr/>
        </p:nvSpPr>
        <p:spPr>
          <a:xfrm>
            <a:off x="7441808" y="917363"/>
            <a:ext cx="20024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smtClean="0"/>
              <a:t>便所・浴室・台所など</a:t>
            </a:r>
            <a:endParaRPr lang="ja-JP" altLang="en-US" sz="1600" b="1" dirty="0"/>
          </a:p>
        </p:txBody>
      </p:sp>
      <p:sp>
        <p:nvSpPr>
          <p:cNvPr id="8" name="円/楕円 7"/>
          <p:cNvSpPr/>
          <p:nvPr/>
        </p:nvSpPr>
        <p:spPr>
          <a:xfrm>
            <a:off x="2898427" y="1616425"/>
            <a:ext cx="1732157" cy="173215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  <a:alpha val="7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3156215" y="2606865"/>
            <a:ext cx="1191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smtClean="0"/>
              <a:t>新鮮な空気</a:t>
            </a:r>
            <a:endParaRPr lang="ja-JP" altLang="en-US" sz="1600" b="1" dirty="0"/>
          </a:p>
        </p:txBody>
      </p:sp>
      <p:sp>
        <p:nvSpPr>
          <p:cNvPr id="33" name="円/楕円 32"/>
          <p:cNvSpPr/>
          <p:nvPr/>
        </p:nvSpPr>
        <p:spPr>
          <a:xfrm>
            <a:off x="7555198" y="2110589"/>
            <a:ext cx="1226118" cy="122611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  <a:alpha val="5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グループ化 19"/>
          <p:cNvGrpSpPr/>
          <p:nvPr/>
        </p:nvGrpSpPr>
        <p:grpSpPr>
          <a:xfrm>
            <a:off x="5869397" y="3497947"/>
            <a:ext cx="2069591" cy="1074772"/>
            <a:chOff x="5869397" y="3497947"/>
            <a:chExt cx="2069591" cy="1074772"/>
          </a:xfrm>
        </p:grpSpPr>
        <p:sp>
          <p:nvSpPr>
            <p:cNvPr id="9" name="円/楕円 8"/>
            <p:cNvSpPr/>
            <p:nvPr/>
          </p:nvSpPr>
          <p:spPr>
            <a:xfrm>
              <a:off x="5869397" y="3497947"/>
              <a:ext cx="607194" cy="60719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矢印コネクタ 10"/>
            <p:cNvCxnSpPr>
              <a:stCxn id="9" idx="5"/>
            </p:cNvCxnSpPr>
            <p:nvPr/>
          </p:nvCxnSpPr>
          <p:spPr>
            <a:xfrm>
              <a:off x="6387669" y="4016219"/>
              <a:ext cx="1551319" cy="5565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直線矢印コネクタ 24"/>
          <p:cNvCxnSpPr>
            <a:stCxn id="14" idx="1"/>
          </p:cNvCxnSpPr>
          <p:nvPr/>
        </p:nvCxnSpPr>
        <p:spPr>
          <a:xfrm flipH="1" flipV="1">
            <a:off x="8443044" y="2675060"/>
            <a:ext cx="733628" cy="43527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正方形/長方形 39"/>
          <p:cNvSpPr/>
          <p:nvPr/>
        </p:nvSpPr>
        <p:spPr>
          <a:xfrm>
            <a:off x="1128838" y="3339448"/>
            <a:ext cx="2381608" cy="1408509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1128838" y="5052290"/>
            <a:ext cx="2381608" cy="1408509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3505102" y="3331876"/>
            <a:ext cx="1284153" cy="1519056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FF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3510446" y="5016403"/>
            <a:ext cx="1921639" cy="1428524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FF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Picture 2" descr="\\IB-FILESERVER\contents\ib01\nagasawa_BU070208\aa-別室\120325_空衛学会作成用\ai\5-1-2_kanki-jutakuトレース\5-1-2-p９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2362401"/>
            <a:ext cx="6180184" cy="43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下矢印 11"/>
          <p:cNvSpPr/>
          <p:nvPr/>
        </p:nvSpPr>
        <p:spPr>
          <a:xfrm rot="10800000">
            <a:off x="8459669" y="2836700"/>
            <a:ext cx="522076" cy="864096"/>
          </a:xfrm>
          <a:prstGeom prst="downArrow">
            <a:avLst>
              <a:gd name="adj1" fmla="val 58617"/>
              <a:gd name="adj2" fmla="val 4353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DF916-B251-468B-896F-044D34D83BF7}" type="slidenum">
              <a:rPr lang="en-US" altLang="ja-JP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267" name="タイトル 2"/>
          <p:cNvSpPr>
            <a:spLocks noGrp="1"/>
          </p:cNvSpPr>
          <p:nvPr>
            <p:ph type="title"/>
          </p:nvPr>
        </p:nvSpPr>
        <p:spPr bwMode="auto">
          <a:xfrm>
            <a:off x="0" y="4316"/>
            <a:ext cx="10693400" cy="7207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sz="4000" dirty="0">
                <a:cs typeface="+mn-cs"/>
              </a:rPr>
              <a:t>部屋単位で換気する場合</a:t>
            </a:r>
          </a:p>
        </p:txBody>
      </p:sp>
      <p:sp>
        <p:nvSpPr>
          <p:cNvPr id="12293" name="Text Box 11"/>
          <p:cNvSpPr txBox="1">
            <a:spLocks noChangeAspect="1" noChangeArrowheads="1"/>
          </p:cNvSpPr>
          <p:nvPr/>
        </p:nvSpPr>
        <p:spPr bwMode="auto">
          <a:xfrm>
            <a:off x="7614673" y="3844813"/>
            <a:ext cx="22320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1pPr>
            <a:lvl2pPr marL="742950" indent="-285750"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2pPr>
            <a:lvl3pPr marL="1143000" indent="-228600"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3pPr>
            <a:lvl4pPr marL="1600200" indent="-228600"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4pPr>
            <a:lvl5pPr marL="2057400" indent="-228600"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ja-JP" altLang="en-US" sz="1600" b="1" dirty="0" smtClean="0">
                <a:solidFill>
                  <a:srgbClr val="000000"/>
                </a:solidFill>
                <a:latin typeface="ＭＳ Ｐゴシック" pitchFamily="50" charset="-128"/>
              </a:rPr>
              <a:t>壁掛け型全熱交換機</a:t>
            </a:r>
            <a:endParaRPr kumimoji="0" lang="ja-JP" altLang="en-US" sz="1600" b="1" dirty="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87950" y="1332359"/>
            <a:ext cx="3602037" cy="525463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全熱交換器付 換気扇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7739589" y="2010058"/>
            <a:ext cx="1691456" cy="936104"/>
          </a:xfrm>
          <a:prstGeom prst="roundRect">
            <a:avLst>
              <a:gd name="adj" fmla="val 2185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isometricOffAxis2Left"/>
            <a:lightRig rig="glow" dir="t"/>
          </a:scene3d>
          <a:sp3d extrusionH="457200" contourW="12700">
            <a:bevelT w="50800"/>
            <a:bevelB w="0" h="0"/>
            <a:extrusionClr>
              <a:schemeClr val="bg1">
                <a:lumMod val="85000"/>
              </a:schemeClr>
            </a:extrusionClr>
            <a:contourClr>
              <a:schemeClr val="tx1">
                <a:lumMod val="50000"/>
                <a:lumOff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8010717" y="2044613"/>
            <a:ext cx="88912" cy="667892"/>
          </a:xfrm>
          <a:prstGeom prst="roundRect">
            <a:avLst>
              <a:gd name="adj" fmla="val 2185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isometricOffAxis2Left">
              <a:rot lat="1080000" lon="1560000" rev="10800000"/>
            </a:camera>
            <a:lightRig rig="morning" dir="t"/>
          </a:scene3d>
          <a:sp3d contourW="12700" prstMaterial="matte">
            <a:bevelT w="50800" prst="angle"/>
            <a:bevelB w="165100" prst="coolSlant"/>
            <a:extrusionClr>
              <a:schemeClr val="bg1">
                <a:lumMod val="8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 useBgFill="1">
        <p:nvSpPr>
          <p:cNvPr id="15" name="角丸四角形 14"/>
          <p:cNvSpPr/>
          <p:nvPr/>
        </p:nvSpPr>
        <p:spPr>
          <a:xfrm>
            <a:off x="8747701" y="1646485"/>
            <a:ext cx="88912" cy="667892"/>
          </a:xfrm>
          <a:prstGeom prst="roundRect">
            <a:avLst>
              <a:gd name="adj" fmla="val 21855"/>
            </a:avLst>
          </a:prstGeom>
          <a:ln>
            <a:solidFill>
              <a:schemeClr val="bg1">
                <a:lumMod val="65000"/>
              </a:schemeClr>
            </a:solidFill>
          </a:ln>
          <a:scene3d>
            <a:camera prst="isometricOffAxis2Left">
              <a:rot lat="1080000" lon="1560000" rev="4860000"/>
            </a:camera>
            <a:lightRig rig="morning" dir="t"/>
          </a:scene3d>
          <a:sp3d contourW="12700" prstMaterial="matte">
            <a:bevelT w="50800" prst="angle"/>
            <a:bevelB w="165100" prst="coolSlant"/>
            <a:extrusionClr>
              <a:schemeClr val="bg1">
                <a:lumMod val="8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トライプ矢印 5"/>
          <p:cNvSpPr/>
          <p:nvPr/>
        </p:nvSpPr>
        <p:spPr>
          <a:xfrm rot="10800000">
            <a:off x="7218629" y="2179224"/>
            <a:ext cx="792088" cy="491543"/>
          </a:xfrm>
          <a:prstGeom prst="stripedRightArrow">
            <a:avLst>
              <a:gd name="adj1" fmla="val 66721"/>
              <a:gd name="adj2" fmla="val 636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9900"/>
            </a:solidFill>
          </a:ln>
          <a:scene3d>
            <a:camera prst="orthographicFront">
              <a:rot lat="19799981" lon="0" rev="0"/>
            </a:camera>
            <a:lightRig rig="balanced" dir="t"/>
          </a:scene3d>
          <a:sp3d extrusionH="82550">
            <a:bevelB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下矢印 2"/>
          <p:cNvSpPr/>
          <p:nvPr/>
        </p:nvSpPr>
        <p:spPr>
          <a:xfrm>
            <a:off x="8517386" y="1116335"/>
            <a:ext cx="522076" cy="864096"/>
          </a:xfrm>
          <a:prstGeom prst="downArrow">
            <a:avLst>
              <a:gd name="adj1" fmla="val 58617"/>
              <a:gd name="adj2" fmla="val 4353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Text Box 11"/>
          <p:cNvSpPr txBox="1">
            <a:spLocks noChangeAspect="1" noChangeArrowheads="1"/>
          </p:cNvSpPr>
          <p:nvPr/>
        </p:nvSpPr>
        <p:spPr bwMode="auto">
          <a:xfrm>
            <a:off x="7795195" y="3278931"/>
            <a:ext cx="22320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1pPr>
            <a:lvl2pPr marL="742950" indent="-285750"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2pPr>
            <a:lvl3pPr marL="1143000" indent="-228600"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3pPr>
            <a:lvl4pPr marL="1600200" indent="-228600"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4pPr>
            <a:lvl5pPr marL="2057400" indent="-228600"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ja-JP" altLang="en-US" sz="140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室内空気（排気）</a:t>
            </a:r>
            <a:endParaRPr kumimoji="0" lang="ja-JP" altLang="en-US" sz="14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Text Box 11"/>
          <p:cNvSpPr txBox="1">
            <a:spLocks noChangeAspect="1" noChangeArrowheads="1"/>
          </p:cNvSpPr>
          <p:nvPr/>
        </p:nvSpPr>
        <p:spPr bwMode="auto">
          <a:xfrm>
            <a:off x="7795195" y="1266720"/>
            <a:ext cx="22320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1pPr>
            <a:lvl2pPr marL="742950" indent="-285750"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2pPr>
            <a:lvl3pPr marL="1143000" indent="-228600"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3pPr>
            <a:lvl4pPr marL="1600200" indent="-228600"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4pPr>
            <a:lvl5pPr marL="2057400" indent="-228600"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ja-JP" altLang="en-US" sz="140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室内空気（排気）</a:t>
            </a:r>
            <a:endParaRPr kumimoji="0" lang="ja-JP" altLang="en-US" sz="14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Text Box 11"/>
          <p:cNvSpPr txBox="1">
            <a:spLocks noChangeAspect="1" noChangeArrowheads="1"/>
          </p:cNvSpPr>
          <p:nvPr/>
        </p:nvSpPr>
        <p:spPr bwMode="auto">
          <a:xfrm>
            <a:off x="5961325" y="1581533"/>
            <a:ext cx="22320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1pPr>
            <a:lvl2pPr marL="742950" indent="-285750"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2pPr>
            <a:lvl3pPr marL="1143000" indent="-228600"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3pPr>
            <a:lvl4pPr marL="1600200" indent="-228600"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4pPr>
            <a:lvl5pPr marL="2057400" indent="-228600"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ja-JP" altLang="en-US" sz="140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給気</a:t>
            </a:r>
            <a:endParaRPr kumimoji="0" lang="en-US" altLang="ja-JP" sz="1400" dirty="0" smtClean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0" lang="ja-JP" altLang="en-US" sz="140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（熱交換後の外気）</a:t>
            </a:r>
            <a:endParaRPr kumimoji="0" lang="ja-JP" altLang="en-US" sz="14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4146425" y="2941735"/>
            <a:ext cx="1285660" cy="128566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/>
          <p:cNvCxnSpPr>
            <a:stCxn id="22" idx="6"/>
          </p:cNvCxnSpPr>
          <p:nvPr/>
        </p:nvCxnSpPr>
        <p:spPr>
          <a:xfrm flipV="1">
            <a:off x="5432085" y="3420591"/>
            <a:ext cx="1025345" cy="1639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円/楕円 24"/>
          <p:cNvSpPr/>
          <p:nvPr/>
        </p:nvSpPr>
        <p:spPr>
          <a:xfrm>
            <a:off x="4849257" y="4559576"/>
            <a:ext cx="1286344" cy="128634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/>
          <p:cNvCxnSpPr>
            <a:stCxn id="25" idx="7"/>
          </p:cNvCxnSpPr>
          <p:nvPr/>
        </p:nvCxnSpPr>
        <p:spPr>
          <a:xfrm flipV="1">
            <a:off x="5947220" y="3940198"/>
            <a:ext cx="726234" cy="80775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円弧 4"/>
          <p:cNvSpPr/>
          <p:nvPr/>
        </p:nvSpPr>
        <p:spPr>
          <a:xfrm rot="6511726">
            <a:off x="5414979" y="4790558"/>
            <a:ext cx="470664" cy="45169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弧 23"/>
          <p:cNvSpPr/>
          <p:nvPr/>
        </p:nvSpPr>
        <p:spPr>
          <a:xfrm rot="20652650">
            <a:off x="5390938" y="5338716"/>
            <a:ext cx="470664" cy="451691"/>
          </a:xfrm>
          <a:prstGeom prst="arc">
            <a:avLst/>
          </a:prstGeom>
          <a:ln w="28575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/>
          <p:cNvSpPr/>
          <p:nvPr/>
        </p:nvSpPr>
        <p:spPr>
          <a:xfrm rot="17196363">
            <a:off x="5003718" y="5333308"/>
            <a:ext cx="470664" cy="451691"/>
          </a:xfrm>
          <a:prstGeom prst="arc">
            <a:avLst/>
          </a:prstGeom>
          <a:ln w="28575">
            <a:solidFill>
              <a:srgbClr val="FF99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弧 29"/>
          <p:cNvSpPr/>
          <p:nvPr/>
        </p:nvSpPr>
        <p:spPr>
          <a:xfrm rot="9251603">
            <a:off x="5002734" y="4798130"/>
            <a:ext cx="470664" cy="451691"/>
          </a:xfrm>
          <a:prstGeom prst="arc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弧 32"/>
          <p:cNvSpPr/>
          <p:nvPr/>
        </p:nvSpPr>
        <p:spPr>
          <a:xfrm rot="6511726">
            <a:off x="4741504" y="3106031"/>
            <a:ext cx="470664" cy="45169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/>
          <p:cNvSpPr/>
          <p:nvPr/>
        </p:nvSpPr>
        <p:spPr>
          <a:xfrm rot="20652650">
            <a:off x="4717463" y="3654189"/>
            <a:ext cx="470664" cy="451691"/>
          </a:xfrm>
          <a:prstGeom prst="arc">
            <a:avLst/>
          </a:prstGeom>
          <a:ln w="28575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/>
          <p:cNvSpPr/>
          <p:nvPr/>
        </p:nvSpPr>
        <p:spPr>
          <a:xfrm rot="17196363">
            <a:off x="4330243" y="3648781"/>
            <a:ext cx="470664" cy="451691"/>
          </a:xfrm>
          <a:prstGeom prst="arc">
            <a:avLst/>
          </a:prstGeom>
          <a:ln w="28575">
            <a:solidFill>
              <a:srgbClr val="FF99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/>
          <p:cNvSpPr/>
          <p:nvPr/>
        </p:nvSpPr>
        <p:spPr>
          <a:xfrm rot="9251603">
            <a:off x="4329259" y="3113603"/>
            <a:ext cx="470664" cy="451691"/>
          </a:xfrm>
          <a:prstGeom prst="arc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Picture 2" descr="\\IB-FILESERVER\contents\ib01\nagasawa_BU070208\aa-別室\120325_空衛学会作成用\ai\5-1-2_kanki-jutakuトレース\5-1-2-p9H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17" y="4478448"/>
            <a:ext cx="4002854" cy="273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3" grpId="0" animBg="1"/>
      <p:bldP spid="5" grpId="0" animBg="1"/>
      <p:bldP spid="24" grpId="0" animBg="1"/>
      <p:bldP spid="28" grpId="0" animBg="1"/>
      <p:bldP spid="30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DF916-B251-468B-896F-044D34D83BF7}" type="slidenum">
              <a:rPr lang="en-US" altLang="ja-JP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267" name="タイトル 2"/>
          <p:cNvSpPr>
            <a:spLocks noGrp="1"/>
          </p:cNvSpPr>
          <p:nvPr>
            <p:ph type="title"/>
          </p:nvPr>
        </p:nvSpPr>
        <p:spPr bwMode="auto">
          <a:xfrm>
            <a:off x="0" y="4316"/>
            <a:ext cx="10693400" cy="7207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ja-JP" altLang="en-US" sz="4000" dirty="0">
                <a:cs typeface="+mn-cs"/>
              </a:rPr>
              <a:t>壁掛け型全熱交換機のしくみ</a:t>
            </a:r>
            <a:endParaRPr sz="4000" dirty="0"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5" r="9801"/>
          <a:stretch/>
        </p:blipFill>
        <p:spPr>
          <a:xfrm>
            <a:off x="4914652" y="1260351"/>
            <a:ext cx="5760640" cy="6096000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4914652" y="1291447"/>
            <a:ext cx="4320480" cy="525463"/>
          </a:xfrm>
          <a:prstGeom prst="roundRect">
            <a:avLst>
              <a:gd name="adj" fmla="val 0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全熱交換器付 換気扇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" y="2796691"/>
            <a:ext cx="4403697" cy="254394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8726078" y="7356351"/>
            <a:ext cx="1933336" cy="169277"/>
          </a:xfrm>
          <a:prstGeom prst="rect">
            <a:avLst/>
          </a:prstGeom>
          <a:ln w="635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0" rIns="36000" bIns="0" rtlCol="0" anchor="ctr" anchorCtr="0">
            <a:spAutoFit/>
          </a:bodyPr>
          <a:lstStyle/>
          <a:p>
            <a:pPr algn="ctr"/>
            <a:r>
              <a:rPr lang="ja-JP" altLang="en-US" sz="1100" dirty="0" smtClean="0">
                <a:solidFill>
                  <a:srgbClr val="C00000"/>
                </a:solidFill>
              </a:rPr>
              <a:t>出典：三菱電機（株）</a:t>
            </a:r>
          </a:p>
        </p:txBody>
      </p:sp>
      <p:cxnSp>
        <p:nvCxnSpPr>
          <p:cNvPr id="6" name="直線コネクタ 5"/>
          <p:cNvCxnSpPr/>
          <p:nvPr/>
        </p:nvCxnSpPr>
        <p:spPr>
          <a:xfrm flipH="1" flipV="1">
            <a:off x="3978548" y="3975561"/>
            <a:ext cx="2237758" cy="966475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7762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4844</TotalTime>
  <Words>362</Words>
  <Application>Microsoft Office PowerPoint</Application>
  <PresentationFormat>ユーザー設定</PresentationFormat>
  <Paragraphs>100</Paragraphs>
  <Slides>10</Slides>
  <Notes>5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2" baseType="lpstr">
      <vt:lpstr>HGPｺﾞｼｯｸE</vt:lpstr>
      <vt:lpstr>Wingdings</vt:lpstr>
      <vt:lpstr>HGP創英角ｺﾞｼｯｸUB</vt:lpstr>
      <vt:lpstr>Arial Unicode MS</vt:lpstr>
      <vt:lpstr>Calibri</vt:lpstr>
      <vt:lpstr>Arial</vt:lpstr>
      <vt:lpstr>ＭＳ Ｐ明朝</vt:lpstr>
      <vt:lpstr>HG創英角ﾎﾟｯﾌﾟ体</vt:lpstr>
      <vt:lpstr>ＭＳ Ｐゴシック</vt:lpstr>
      <vt:lpstr>A-OTF 新ゴ Pro B</vt:lpstr>
      <vt:lpstr>HG丸ｺﾞｼｯｸM-PRO</vt:lpstr>
      <vt:lpstr>Office ​​テーマ</vt:lpstr>
      <vt:lpstr>PowerPoint プレゼンテーション</vt:lpstr>
      <vt:lpstr>住宅の機械換気方式</vt:lpstr>
      <vt:lpstr>主な住宅の換気システム</vt:lpstr>
      <vt:lpstr>主な住宅の換気システム</vt:lpstr>
      <vt:lpstr>主な住宅の換気システム</vt:lpstr>
      <vt:lpstr>第３種換気の空気の流れ</vt:lpstr>
      <vt:lpstr>第３種換気の空気の流れ</vt:lpstr>
      <vt:lpstr>部屋単位で換気する場合</vt:lpstr>
      <vt:lpstr>壁掛け型全熱交換機のしくみ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ib-naga-epson</dc:creator>
  <cp:lastModifiedBy>hiroshi nagasawa</cp:lastModifiedBy>
  <cp:revision>336</cp:revision>
  <cp:lastPrinted>2013-01-10T10:27:24Z</cp:lastPrinted>
  <dcterms:created xsi:type="dcterms:W3CDTF">1601-01-01T00:00:00Z</dcterms:created>
  <dcterms:modified xsi:type="dcterms:W3CDTF">2015-04-07T04:07:58Z</dcterms:modified>
</cp:coreProperties>
</file>