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6"/>
  </p:notesMasterIdLst>
  <p:sldIdLst>
    <p:sldId id="483" r:id="rId2"/>
    <p:sldId id="507" r:id="rId3"/>
    <p:sldId id="508" r:id="rId4"/>
    <p:sldId id="497" r:id="rId5"/>
  </p:sldIdLst>
  <p:sldSz cx="10693400" cy="756126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700" kern="1200">
        <a:solidFill>
          <a:schemeClr val="tx1"/>
        </a:solidFill>
        <a:latin typeface="Arial Unicode MS" pitchFamily="50" charset="-128"/>
        <a:ea typeface="ＭＳ Ｐゴシック" pitchFamily="50" charset="-128"/>
        <a:cs typeface="+mn-cs"/>
      </a:defRPr>
    </a:lvl1pPr>
    <a:lvl2pPr marL="520700" indent="-63500" algn="l" rtl="0" fontAlgn="base">
      <a:spcBef>
        <a:spcPct val="0"/>
      </a:spcBef>
      <a:spcAft>
        <a:spcPct val="0"/>
      </a:spcAft>
      <a:defRPr kumimoji="1" sz="2700" kern="1200">
        <a:solidFill>
          <a:schemeClr val="tx1"/>
        </a:solidFill>
        <a:latin typeface="Arial Unicode MS" pitchFamily="50" charset="-128"/>
        <a:ea typeface="ＭＳ Ｐゴシック" pitchFamily="50" charset="-128"/>
        <a:cs typeface="+mn-cs"/>
      </a:defRPr>
    </a:lvl2pPr>
    <a:lvl3pPr marL="1042988" indent="-128588" algn="l" rtl="0" fontAlgn="base">
      <a:spcBef>
        <a:spcPct val="0"/>
      </a:spcBef>
      <a:spcAft>
        <a:spcPct val="0"/>
      </a:spcAft>
      <a:defRPr kumimoji="1" sz="2700" kern="1200">
        <a:solidFill>
          <a:schemeClr val="tx1"/>
        </a:solidFill>
        <a:latin typeface="Arial Unicode MS" pitchFamily="50" charset="-128"/>
        <a:ea typeface="ＭＳ Ｐゴシック" pitchFamily="50" charset="-128"/>
        <a:cs typeface="+mn-cs"/>
      </a:defRPr>
    </a:lvl3pPr>
    <a:lvl4pPr marL="1563688" indent="-192088" algn="l" rtl="0" fontAlgn="base">
      <a:spcBef>
        <a:spcPct val="0"/>
      </a:spcBef>
      <a:spcAft>
        <a:spcPct val="0"/>
      </a:spcAft>
      <a:defRPr kumimoji="1" sz="2700" kern="1200">
        <a:solidFill>
          <a:schemeClr val="tx1"/>
        </a:solidFill>
        <a:latin typeface="Arial Unicode MS" pitchFamily="50" charset="-128"/>
        <a:ea typeface="ＭＳ Ｐゴシック" pitchFamily="50" charset="-128"/>
        <a:cs typeface="+mn-cs"/>
      </a:defRPr>
    </a:lvl4pPr>
    <a:lvl5pPr marL="2085975" indent="-257175" algn="l" rtl="0" fontAlgn="base">
      <a:spcBef>
        <a:spcPct val="0"/>
      </a:spcBef>
      <a:spcAft>
        <a:spcPct val="0"/>
      </a:spcAft>
      <a:defRPr kumimoji="1" sz="2700" kern="1200">
        <a:solidFill>
          <a:schemeClr val="tx1"/>
        </a:solidFill>
        <a:latin typeface="Arial Unicode MS" pitchFamily="50" charset="-128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700" kern="1200">
        <a:solidFill>
          <a:schemeClr val="tx1"/>
        </a:solidFill>
        <a:latin typeface="Arial Unicode MS" pitchFamily="50" charset="-128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700" kern="1200">
        <a:solidFill>
          <a:schemeClr val="tx1"/>
        </a:solidFill>
        <a:latin typeface="Arial Unicode MS" pitchFamily="50" charset="-128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700" kern="1200">
        <a:solidFill>
          <a:schemeClr val="tx1"/>
        </a:solidFill>
        <a:latin typeface="Arial Unicode MS" pitchFamily="50" charset="-128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700" kern="1200">
        <a:solidFill>
          <a:schemeClr val="tx1"/>
        </a:solidFill>
        <a:latin typeface="Arial Unicode MS" pitchFamily="50" charset="-128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" userDrawn="1">
          <p15:clr>
            <a:srgbClr val="A4A3A4"/>
          </p15:clr>
        </p15:guide>
        <p15:guide id="2" orient="horz" pos="4649">
          <p15:clr>
            <a:srgbClr val="A4A3A4"/>
          </p15:clr>
        </p15:guide>
        <p15:guide id="3" orient="horz" pos="703">
          <p15:clr>
            <a:srgbClr val="A4A3A4"/>
          </p15:clr>
        </p15:guide>
        <p15:guide id="4" pos="6543">
          <p15:clr>
            <a:srgbClr val="A4A3A4"/>
          </p15:clr>
        </p15:guide>
        <p15:guide id="5" pos="5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CC66FF"/>
    <a:srgbClr val="3333FF"/>
    <a:srgbClr val="FF9900"/>
    <a:srgbClr val="33CC33"/>
    <a:srgbClr val="FF0000"/>
    <a:srgbClr val="CC00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1" autoAdjust="0"/>
    <p:restoredTop sz="86412" autoAdjust="0"/>
  </p:normalViewPr>
  <p:slideViewPr>
    <p:cSldViewPr>
      <p:cViewPr varScale="1">
        <p:scale>
          <a:sx n="68" d="100"/>
          <a:sy n="68" d="100"/>
        </p:scale>
        <p:origin x="1498" y="58"/>
      </p:cViewPr>
      <p:guideLst>
        <p:guide orient="horz" pos="431"/>
        <p:guide orient="horz" pos="4649"/>
        <p:guide orient="horz" pos="703"/>
        <p:guide pos="6543"/>
        <p:guide pos="55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3182" y="43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46125"/>
            <a:ext cx="526732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245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2CA0941B-1261-486B-9D29-DADDDC3C30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8605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 Unicode MS" pitchFamily="50" charset="-128"/>
        <a:ea typeface="ＭＳ Ｐ明朝" pitchFamily="18" charset="-128"/>
        <a:cs typeface="+mn-cs"/>
      </a:defRPr>
    </a:lvl1pPr>
    <a:lvl2pPr marL="5207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 Unicode MS" pitchFamily="50" charset="-128"/>
        <a:ea typeface="ＭＳ Ｐ明朝" pitchFamily="18" charset="-128"/>
        <a:cs typeface="+mn-cs"/>
      </a:defRPr>
    </a:lvl2pPr>
    <a:lvl3pPr marL="1042988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 Unicode MS" pitchFamily="50" charset="-128"/>
        <a:ea typeface="ＭＳ Ｐ明朝" pitchFamily="18" charset="-128"/>
        <a:cs typeface="+mn-cs"/>
      </a:defRPr>
    </a:lvl3pPr>
    <a:lvl4pPr marL="1563688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 Unicode MS" pitchFamily="50" charset="-128"/>
        <a:ea typeface="ＭＳ Ｐ明朝" pitchFamily="18" charset="-128"/>
        <a:cs typeface="+mn-cs"/>
      </a:defRPr>
    </a:lvl4pPr>
    <a:lvl5pPr marL="2085975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 Unicode MS" pitchFamily="50" charset="-128"/>
        <a:ea typeface="ＭＳ Ｐ明朝" pitchFamily="18" charset="-128"/>
        <a:cs typeface="+mn-cs"/>
      </a:defRPr>
    </a:lvl5pPr>
    <a:lvl6pPr marL="2607640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7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27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27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27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27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9pPr>
          </a:lstStyle>
          <a:p>
            <a:pPr eaLnBrk="1" hangingPunct="1"/>
            <a:fld id="{2E761F1C-D171-45F1-A5BF-04AF7851F7AC}" type="slidenum">
              <a:rPr lang="ja-JP" altLang="en-US" sz="1200" smtClean="0"/>
              <a:pPr eaLnBrk="1" hangingPunct="1"/>
              <a:t>1</a:t>
            </a:fld>
            <a:endParaRPr lang="ja-JP" altLang="en-US" sz="12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>
              <a:lnSpc>
                <a:spcPct val="150000"/>
              </a:lnSpc>
              <a:defRPr/>
            </a:pPr>
            <a:r>
              <a:rPr kumimoji="1" lang="ja-JP" altLang="en-US" sz="1400" b="0" i="0" kern="1200" dirty="0" smtClean="0">
                <a:solidFill>
                  <a:schemeClr val="tx1"/>
                </a:solidFill>
                <a:effectLst/>
                <a:latin typeface="Arial Unicode MS" pitchFamily="50" charset="-128"/>
                <a:ea typeface="ＭＳ Ｐ明朝" pitchFamily="18" charset="-128"/>
                <a:cs typeface="+mn-cs"/>
              </a:rPr>
              <a:t>空調機内の空気状態変化</a:t>
            </a:r>
            <a:endParaRPr kumimoji="1" lang="ja-JP" altLang="en-US" sz="1400" b="0" kern="1200" dirty="0">
              <a:solidFill>
                <a:schemeClr val="tx1"/>
              </a:solidFill>
              <a:latin typeface="+mj-ea"/>
              <a:ea typeface="ＭＳ Ｐ明朝" pitchFamily="18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8879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ノート プレースホルダ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defRPr/>
            </a:pPr>
            <a:r>
              <a:rPr lang="ja-JP" altLang="en-US" dirty="0" smtClean="0">
                <a:latin typeface="+mn-ea"/>
              </a:rPr>
              <a:t>冷房時、室内空気（</a:t>
            </a:r>
            <a:r>
              <a:rPr lang="en-US" altLang="ja-JP" dirty="0" smtClean="0">
                <a:latin typeface="+mn-ea"/>
              </a:rPr>
              <a:t> </a:t>
            </a:r>
            <a:r>
              <a:rPr lang="ja-JP" altLang="en-US" dirty="0" smtClean="0">
                <a:latin typeface="+mn-ea"/>
              </a:rPr>
              <a:t>ｔ</a:t>
            </a:r>
            <a:r>
              <a:rPr lang="ja-JP" altLang="en-US" baseline="-25000" dirty="0" smtClean="0">
                <a:latin typeface="+mn-ea"/>
              </a:rPr>
              <a:t>ｒ</a:t>
            </a:r>
            <a:r>
              <a:rPr lang="ja-JP" altLang="en-US" dirty="0" smtClean="0">
                <a:latin typeface="+mn-ea"/>
              </a:rPr>
              <a:t>，ｘ</a:t>
            </a:r>
            <a:r>
              <a:rPr lang="ja-JP" altLang="en-US" baseline="-25000" dirty="0" smtClean="0">
                <a:latin typeface="+mn-ea"/>
              </a:rPr>
              <a:t>ｒ</a:t>
            </a:r>
            <a:r>
              <a:rPr lang="en-US" altLang="ja-JP" baseline="-25000" dirty="0" smtClean="0">
                <a:latin typeface="+mn-ea"/>
              </a:rPr>
              <a:t> </a:t>
            </a:r>
            <a:r>
              <a:rPr lang="ja-JP" altLang="en-US" dirty="0" smtClean="0">
                <a:latin typeface="+mn-ea"/>
              </a:rPr>
              <a:t>）、外気（</a:t>
            </a:r>
            <a:r>
              <a:rPr lang="en-US" altLang="ja-JP" dirty="0" smtClean="0">
                <a:latin typeface="+mn-ea"/>
              </a:rPr>
              <a:t> </a:t>
            </a:r>
            <a:r>
              <a:rPr lang="ja-JP" altLang="en-US" dirty="0" smtClean="0">
                <a:latin typeface="+mn-ea"/>
              </a:rPr>
              <a:t>ｔ</a:t>
            </a:r>
            <a:r>
              <a:rPr lang="ja-JP" altLang="en-US" baseline="-25000" dirty="0" smtClean="0">
                <a:latin typeface="+mn-ea"/>
              </a:rPr>
              <a:t>ｏ</a:t>
            </a:r>
            <a:r>
              <a:rPr lang="ja-JP" altLang="en-US" dirty="0" smtClean="0">
                <a:latin typeface="+mn-ea"/>
              </a:rPr>
              <a:t>，ｘ</a:t>
            </a:r>
            <a:r>
              <a:rPr lang="ja-JP" altLang="en-US" baseline="-25000" dirty="0" smtClean="0">
                <a:latin typeface="+mn-ea"/>
              </a:rPr>
              <a:t>ｏ</a:t>
            </a:r>
            <a:r>
              <a:rPr lang="ja-JP" altLang="en-US" dirty="0" smtClean="0">
                <a:latin typeface="+mn-ea"/>
              </a:rPr>
              <a:t>）空調負荷（顕熱ｑ</a:t>
            </a:r>
            <a:r>
              <a:rPr lang="ja-JP" altLang="en-US" baseline="-25000" dirty="0" smtClean="0">
                <a:latin typeface="+mn-ea"/>
              </a:rPr>
              <a:t>Ｓ</a:t>
            </a:r>
            <a:r>
              <a:rPr lang="ja-JP" altLang="en-US" dirty="0" smtClean="0">
                <a:latin typeface="+mn-ea"/>
              </a:rPr>
              <a:t>、潜熱ｑ</a:t>
            </a:r>
            <a:r>
              <a:rPr lang="ja-JP" altLang="en-US" baseline="-25000" dirty="0" smtClean="0">
                <a:latin typeface="+mn-ea"/>
              </a:rPr>
              <a:t>Ｌ</a:t>
            </a:r>
            <a:r>
              <a:rPr lang="ja-JP" altLang="en-US" dirty="0" smtClean="0">
                <a:latin typeface="+mn-ea"/>
              </a:rPr>
              <a:t>）および外気取り入れ率</a:t>
            </a:r>
            <a:r>
              <a:rPr lang="ja-JP" altLang="en-US" dirty="0" err="1" smtClean="0">
                <a:latin typeface="+mn-ea"/>
              </a:rPr>
              <a:t>ｋ</a:t>
            </a:r>
            <a:r>
              <a:rPr lang="ja-JP" altLang="en-US" dirty="0" smtClean="0">
                <a:latin typeface="+mn-ea"/>
              </a:rPr>
              <a:t>の場合</a:t>
            </a:r>
          </a:p>
          <a:p>
            <a:pPr>
              <a:spcBef>
                <a:spcPct val="20000"/>
              </a:spcBef>
              <a:defRPr/>
            </a:pPr>
            <a:r>
              <a:rPr lang="ja-JP" altLang="en-US" dirty="0" smtClean="0">
                <a:latin typeface="+mn-ea"/>
              </a:rPr>
              <a:t>室内①と外気②の混合③は，線分①②を①側からｋ：（</a:t>
            </a:r>
            <a:r>
              <a:rPr lang="en-US" altLang="ja-JP" dirty="0" smtClean="0">
                <a:latin typeface="+mn-ea"/>
              </a:rPr>
              <a:t>100-</a:t>
            </a:r>
            <a:r>
              <a:rPr lang="ja-JP" altLang="en-US" dirty="0" smtClean="0">
                <a:latin typeface="+mn-ea"/>
              </a:rPr>
              <a:t>ｋ）に比例配分された点</a:t>
            </a:r>
          </a:p>
          <a:p>
            <a:pPr>
              <a:spcBef>
                <a:spcPct val="20000"/>
              </a:spcBef>
              <a:defRPr/>
            </a:pPr>
            <a:r>
              <a:rPr lang="ja-JP" altLang="en-US" dirty="0" smtClean="0">
                <a:latin typeface="+mn-ea"/>
              </a:rPr>
              <a:t> 顕熱比ＳＨＦ＝ｑ</a:t>
            </a:r>
            <a:r>
              <a:rPr lang="ja-JP" altLang="en-US" baseline="-25000" dirty="0" smtClean="0">
                <a:latin typeface="+mn-ea"/>
              </a:rPr>
              <a:t>Ｓ</a:t>
            </a:r>
            <a:r>
              <a:rPr lang="en-US" altLang="ja-JP" dirty="0" smtClean="0">
                <a:latin typeface="+mn-ea"/>
              </a:rPr>
              <a:t>/</a:t>
            </a:r>
            <a:r>
              <a:rPr lang="ja-JP" altLang="en-US" dirty="0" smtClean="0">
                <a:latin typeface="+mn-ea"/>
              </a:rPr>
              <a:t>（ｑ</a:t>
            </a:r>
            <a:r>
              <a:rPr lang="ja-JP" altLang="en-US" baseline="-25000" dirty="0" smtClean="0">
                <a:latin typeface="+mn-ea"/>
              </a:rPr>
              <a:t>Ｓ</a:t>
            </a:r>
            <a:r>
              <a:rPr lang="en-US" altLang="ja-JP" dirty="0" smtClean="0">
                <a:latin typeface="+mn-ea"/>
              </a:rPr>
              <a:t>+</a:t>
            </a:r>
            <a:r>
              <a:rPr lang="ja-JP" altLang="en-US" dirty="0" smtClean="0">
                <a:latin typeface="+mn-ea"/>
              </a:rPr>
              <a:t>ｑ</a:t>
            </a:r>
            <a:r>
              <a:rPr lang="ja-JP" altLang="en-US" baseline="-25000" dirty="0" smtClean="0">
                <a:latin typeface="+mn-ea"/>
              </a:rPr>
              <a:t>Ｌ</a:t>
            </a:r>
            <a:r>
              <a:rPr lang="ja-JP" altLang="en-US" dirty="0" smtClean="0">
                <a:latin typeface="+mn-ea"/>
              </a:rPr>
              <a:t>）、室内①からＳＨＦに平行な線上に吹出⑤が存在</a:t>
            </a:r>
          </a:p>
          <a:p>
            <a:pPr>
              <a:spcBef>
                <a:spcPct val="20000"/>
              </a:spcBef>
              <a:defRPr/>
            </a:pPr>
            <a:r>
              <a:rPr lang="ja-JP" altLang="en-US" dirty="0" smtClean="0">
                <a:latin typeface="+mn-ea"/>
              </a:rPr>
              <a:t>室内①と吹出⑤の温度差</a:t>
            </a:r>
            <a:r>
              <a:rPr lang="en-US" altLang="ja-JP" dirty="0" smtClean="0">
                <a:latin typeface="+mn-ea"/>
              </a:rPr>
              <a:t>Δ</a:t>
            </a:r>
            <a:r>
              <a:rPr lang="ja-JP" altLang="en-US" dirty="0" smtClean="0">
                <a:latin typeface="+mn-ea"/>
              </a:rPr>
              <a:t>ｔ＝</a:t>
            </a:r>
            <a:r>
              <a:rPr lang="en-US" altLang="ja-JP" dirty="0" smtClean="0">
                <a:latin typeface="+mn-ea"/>
              </a:rPr>
              <a:t>10</a:t>
            </a:r>
            <a:r>
              <a:rPr lang="ja-JP" altLang="en-US" dirty="0" smtClean="0">
                <a:latin typeface="+mn-ea"/>
              </a:rPr>
              <a:t>～</a:t>
            </a:r>
            <a:r>
              <a:rPr lang="en-US" altLang="ja-JP" dirty="0" smtClean="0">
                <a:latin typeface="+mn-ea"/>
              </a:rPr>
              <a:t>12</a:t>
            </a:r>
            <a:r>
              <a:rPr lang="ja-JP" altLang="en-US" dirty="0" smtClean="0">
                <a:latin typeface="+mn-ea"/>
              </a:rPr>
              <a:t>℃</a:t>
            </a:r>
          </a:p>
          <a:p>
            <a:pPr>
              <a:spcBef>
                <a:spcPct val="20000"/>
              </a:spcBef>
              <a:defRPr/>
            </a:pPr>
            <a:r>
              <a:rPr lang="ja-JP" altLang="en-US" dirty="0" smtClean="0">
                <a:latin typeface="+mn-ea"/>
              </a:rPr>
              <a:t>冷却④は吹出⑤と同じ絶対湿度で、ファンやダクトからの熱侵入により、</a:t>
            </a:r>
            <a:r>
              <a:rPr lang="en-US" altLang="ja-JP" dirty="0" smtClean="0">
                <a:latin typeface="+mn-ea"/>
              </a:rPr>
              <a:t>Δ</a:t>
            </a:r>
            <a:r>
              <a:rPr lang="ja-JP" altLang="en-US" dirty="0" smtClean="0">
                <a:latin typeface="+mn-ea"/>
              </a:rPr>
              <a:t>ｔ＝（</a:t>
            </a:r>
            <a:r>
              <a:rPr lang="ja-JP" altLang="en-US" dirty="0" err="1" smtClean="0">
                <a:latin typeface="+mn-ea"/>
              </a:rPr>
              <a:t>ｔ</a:t>
            </a:r>
            <a:r>
              <a:rPr lang="en-US" altLang="ja-JP" baseline="-25000" dirty="0" smtClean="0">
                <a:latin typeface="+mn-ea"/>
              </a:rPr>
              <a:t>1</a:t>
            </a:r>
            <a:r>
              <a:rPr lang="en-US" altLang="ja-JP" dirty="0" smtClean="0">
                <a:latin typeface="+mn-ea"/>
              </a:rPr>
              <a:t>-</a:t>
            </a:r>
            <a:r>
              <a:rPr lang="ja-JP" altLang="en-US" dirty="0" err="1" smtClean="0">
                <a:latin typeface="+mn-ea"/>
              </a:rPr>
              <a:t>ｔ</a:t>
            </a:r>
            <a:r>
              <a:rPr lang="en-US" altLang="ja-JP" baseline="-25000" dirty="0" smtClean="0">
                <a:latin typeface="+mn-ea"/>
              </a:rPr>
              <a:t>5</a:t>
            </a:r>
            <a:r>
              <a:rPr lang="ja-JP" altLang="en-US" dirty="0" smtClean="0">
                <a:latin typeface="+mn-ea"/>
              </a:rPr>
              <a:t>）の１割程度低い温度</a:t>
            </a:r>
          </a:p>
          <a:p>
            <a:pPr>
              <a:spcBef>
                <a:spcPct val="20000"/>
              </a:spcBef>
              <a:defRPr/>
            </a:pPr>
            <a:r>
              <a:rPr lang="ja-JP" altLang="en-US" dirty="0" smtClean="0">
                <a:latin typeface="+mn-ea"/>
              </a:rPr>
              <a:t>風量Ｖ［</a:t>
            </a:r>
            <a:r>
              <a:rPr lang="ja-JP" altLang="en-US" dirty="0" err="1" smtClean="0">
                <a:latin typeface="+mn-ea"/>
              </a:rPr>
              <a:t>ｍ</a:t>
            </a:r>
            <a:r>
              <a:rPr lang="en-US" altLang="ja-JP" baseline="30000" dirty="0" smtClean="0">
                <a:latin typeface="+mn-ea"/>
              </a:rPr>
              <a:t>3</a:t>
            </a:r>
            <a:r>
              <a:rPr lang="en-US" altLang="ja-JP" dirty="0" smtClean="0">
                <a:latin typeface="+mn-ea"/>
              </a:rPr>
              <a:t>/</a:t>
            </a:r>
            <a:r>
              <a:rPr lang="ja-JP" altLang="en-US" dirty="0" smtClean="0">
                <a:latin typeface="+mn-ea"/>
              </a:rPr>
              <a:t>ｈ］＝ｑ</a:t>
            </a:r>
            <a:r>
              <a:rPr lang="ja-JP" altLang="en-US" baseline="-25000" dirty="0" smtClean="0">
                <a:latin typeface="+mn-ea"/>
              </a:rPr>
              <a:t>Ｓ</a:t>
            </a:r>
            <a:r>
              <a:rPr lang="en-US" altLang="ja-JP" dirty="0" smtClean="0">
                <a:latin typeface="+mn-ea"/>
              </a:rPr>
              <a:t>/</a:t>
            </a:r>
            <a:r>
              <a:rPr lang="ja-JP" altLang="en-US" dirty="0" smtClean="0">
                <a:latin typeface="+mn-ea"/>
              </a:rPr>
              <a:t>（</a:t>
            </a:r>
            <a:r>
              <a:rPr lang="en-US" altLang="ja-JP" dirty="0" smtClean="0">
                <a:latin typeface="+mn-ea"/>
              </a:rPr>
              <a:t>1.21</a:t>
            </a:r>
            <a:r>
              <a:rPr lang="ja-JP" altLang="en-US" dirty="0" smtClean="0">
                <a:latin typeface="+mn-ea"/>
              </a:rPr>
              <a:t> （</a:t>
            </a:r>
            <a:r>
              <a:rPr lang="ja-JP" altLang="en-US" dirty="0" err="1" smtClean="0">
                <a:latin typeface="+mn-ea"/>
              </a:rPr>
              <a:t>ｔ</a:t>
            </a:r>
            <a:r>
              <a:rPr lang="en-US" altLang="ja-JP" baseline="-25000" dirty="0" smtClean="0">
                <a:latin typeface="+mn-ea"/>
              </a:rPr>
              <a:t>1</a:t>
            </a:r>
            <a:r>
              <a:rPr lang="en-US" altLang="ja-JP" dirty="0" smtClean="0">
                <a:latin typeface="+mn-ea"/>
              </a:rPr>
              <a:t>-</a:t>
            </a:r>
            <a:r>
              <a:rPr lang="ja-JP" altLang="en-US" dirty="0" err="1" smtClean="0">
                <a:latin typeface="+mn-ea"/>
              </a:rPr>
              <a:t>ｔ</a:t>
            </a:r>
            <a:r>
              <a:rPr lang="en-US" altLang="ja-JP" baseline="-25000" dirty="0" smtClean="0">
                <a:latin typeface="+mn-ea"/>
              </a:rPr>
              <a:t>5</a:t>
            </a:r>
            <a:r>
              <a:rPr lang="ja-JP" altLang="en-US" dirty="0" smtClean="0">
                <a:latin typeface="+mn-ea"/>
              </a:rPr>
              <a:t>）</a:t>
            </a:r>
            <a:r>
              <a:rPr lang="en-US" altLang="ja-JP" dirty="0" smtClean="0">
                <a:latin typeface="+mn-ea"/>
              </a:rPr>
              <a:t>/3600</a:t>
            </a:r>
            <a:r>
              <a:rPr lang="ja-JP" altLang="en-US" dirty="0" smtClean="0">
                <a:latin typeface="+mn-ea"/>
              </a:rPr>
              <a:t>）</a:t>
            </a:r>
          </a:p>
          <a:p>
            <a:pPr>
              <a:spcBef>
                <a:spcPct val="20000"/>
              </a:spcBef>
              <a:defRPr/>
            </a:pPr>
            <a:endParaRPr lang="ja-JP" altLang="en-US" dirty="0" smtClean="0">
              <a:latin typeface="+mn-ea"/>
            </a:endParaRPr>
          </a:p>
          <a:p>
            <a:pPr>
              <a:spcBef>
                <a:spcPct val="20000"/>
              </a:spcBef>
              <a:defRPr/>
            </a:pPr>
            <a:r>
              <a:rPr lang="ja-JP" altLang="en-US" dirty="0" smtClean="0">
                <a:latin typeface="+mn-ea"/>
              </a:rPr>
              <a:t>冷却コイルの冷却熱量ｑ</a:t>
            </a:r>
            <a:r>
              <a:rPr lang="ja-JP" altLang="en-US" baseline="-25000" dirty="0" smtClean="0">
                <a:latin typeface="+mn-ea"/>
              </a:rPr>
              <a:t>Ｃ</a:t>
            </a:r>
            <a:r>
              <a:rPr lang="ja-JP" altLang="en-US" dirty="0" smtClean="0">
                <a:latin typeface="+mn-ea"/>
              </a:rPr>
              <a:t>［ｋＷ］、</a:t>
            </a:r>
          </a:p>
          <a:p>
            <a:pPr>
              <a:spcBef>
                <a:spcPct val="20000"/>
              </a:spcBef>
              <a:defRPr/>
            </a:pPr>
            <a:r>
              <a:rPr lang="ja-JP" altLang="en-US" dirty="0" smtClean="0">
                <a:latin typeface="+mn-ea"/>
              </a:rPr>
              <a:t>　　ｑ</a:t>
            </a:r>
            <a:r>
              <a:rPr lang="ja-JP" altLang="en-US" baseline="-25000" dirty="0" smtClean="0">
                <a:latin typeface="+mn-ea"/>
              </a:rPr>
              <a:t>Ｃ</a:t>
            </a:r>
            <a:r>
              <a:rPr lang="ja-JP" altLang="en-US" dirty="0" smtClean="0">
                <a:latin typeface="+mn-ea"/>
              </a:rPr>
              <a:t>＝Ｖ</a:t>
            </a:r>
            <a:r>
              <a:rPr lang="en-US" altLang="ja-JP" dirty="0" smtClean="0">
                <a:latin typeface="+mn-ea"/>
              </a:rPr>
              <a:t>/0.83</a:t>
            </a:r>
            <a:r>
              <a:rPr lang="ja-JP" altLang="en-US" dirty="0" smtClean="0">
                <a:latin typeface="+mn-ea"/>
              </a:rPr>
              <a:t> （</a:t>
            </a:r>
            <a:r>
              <a:rPr lang="ja-JP" altLang="en-US" dirty="0" err="1" smtClean="0">
                <a:latin typeface="+mn-ea"/>
              </a:rPr>
              <a:t>ｈ</a:t>
            </a:r>
            <a:r>
              <a:rPr lang="en-US" altLang="ja-JP" baseline="-25000" dirty="0" smtClean="0">
                <a:latin typeface="+mn-ea"/>
              </a:rPr>
              <a:t>3</a:t>
            </a:r>
            <a:r>
              <a:rPr lang="en-US" altLang="ja-JP" dirty="0" smtClean="0">
                <a:latin typeface="+mn-ea"/>
              </a:rPr>
              <a:t>-</a:t>
            </a:r>
            <a:r>
              <a:rPr lang="ja-JP" altLang="en-US" dirty="0" err="1" smtClean="0">
                <a:latin typeface="+mn-ea"/>
              </a:rPr>
              <a:t>ｈ</a:t>
            </a:r>
            <a:r>
              <a:rPr lang="en-US" altLang="ja-JP" baseline="-25000" dirty="0" smtClean="0">
                <a:latin typeface="+mn-ea"/>
              </a:rPr>
              <a:t>4</a:t>
            </a:r>
            <a:r>
              <a:rPr lang="ja-JP" altLang="en-US" dirty="0" smtClean="0">
                <a:latin typeface="+mn-ea"/>
              </a:rPr>
              <a:t>）</a:t>
            </a:r>
            <a:r>
              <a:rPr lang="en-US" altLang="ja-JP" dirty="0" smtClean="0">
                <a:latin typeface="+mn-ea"/>
              </a:rPr>
              <a:t>/3600</a:t>
            </a:r>
            <a:endParaRPr lang="ja-JP" altLang="en-US" dirty="0" smtClean="0">
              <a:latin typeface="+mn-ea"/>
            </a:endParaRPr>
          </a:p>
          <a:p>
            <a:pPr>
              <a:spcBef>
                <a:spcPct val="20000"/>
              </a:spcBef>
              <a:defRPr/>
            </a:pPr>
            <a:endParaRPr lang="ja-JP" altLang="en-US" dirty="0" smtClean="0">
              <a:latin typeface="+mn-ea"/>
            </a:endParaRPr>
          </a:p>
          <a:p>
            <a:pPr>
              <a:spcBef>
                <a:spcPct val="20000"/>
              </a:spcBef>
              <a:defRPr/>
            </a:pPr>
            <a:endParaRPr lang="ja-JP" altLang="en-US" b="1" dirty="0" smtClean="0">
              <a:solidFill>
                <a:schemeClr val="accent1">
                  <a:lumMod val="75000"/>
                </a:schemeClr>
              </a:solidFill>
              <a:latin typeface="+mj-ea"/>
            </a:endParaRPr>
          </a:p>
          <a:p>
            <a:pPr>
              <a:spcBef>
                <a:spcPct val="20000"/>
              </a:spcBef>
              <a:defRPr/>
            </a:pPr>
            <a:endParaRPr lang="ja-JP" altLang="en-US" b="1" dirty="0">
              <a:solidFill>
                <a:schemeClr val="accent1">
                  <a:lumMod val="75000"/>
                </a:schemeClr>
              </a:solidFill>
              <a:latin typeface="+mj-ea"/>
            </a:endParaRPr>
          </a:p>
        </p:txBody>
      </p:sp>
      <p:sp>
        <p:nvSpPr>
          <p:cNvPr id="5632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8590" indent="-28791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51676" indent="-23033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12346" indent="-23033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73016" indent="-23033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33687" indent="-23033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94358" indent="-23033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55027" indent="-23033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915698" indent="-23033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63B4A44-87E2-4B37-B178-F0FF9D02293E}" type="slidenum">
              <a:rPr lang="ja-JP" altLang="en-US" smtClean="0"/>
              <a:pPr eaLnBrk="1" hangingPunct="1"/>
              <a:t>2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430931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ノート プレースホルダ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defRPr/>
            </a:pPr>
            <a:r>
              <a:rPr lang="ja-JP" altLang="en-US" dirty="0" smtClean="0">
                <a:latin typeface="+mn-ea"/>
              </a:rPr>
              <a:t>暖房、室内空気（</a:t>
            </a:r>
            <a:r>
              <a:rPr lang="en-US" altLang="ja-JP" dirty="0" smtClean="0">
                <a:latin typeface="+mn-ea"/>
              </a:rPr>
              <a:t> </a:t>
            </a:r>
            <a:r>
              <a:rPr lang="ja-JP" altLang="en-US" dirty="0" smtClean="0">
                <a:latin typeface="+mn-ea"/>
              </a:rPr>
              <a:t>ｔ</a:t>
            </a:r>
            <a:r>
              <a:rPr lang="ja-JP" altLang="en-US" baseline="-25000" dirty="0" smtClean="0">
                <a:latin typeface="+mn-ea"/>
              </a:rPr>
              <a:t>ｒ</a:t>
            </a:r>
            <a:r>
              <a:rPr lang="ja-JP" altLang="en-US" dirty="0" smtClean="0">
                <a:latin typeface="+mn-ea"/>
              </a:rPr>
              <a:t>，ｘ</a:t>
            </a:r>
            <a:r>
              <a:rPr lang="ja-JP" altLang="en-US" baseline="-25000" dirty="0" smtClean="0">
                <a:latin typeface="+mn-ea"/>
              </a:rPr>
              <a:t>ｒ</a:t>
            </a:r>
            <a:r>
              <a:rPr lang="en-US" altLang="ja-JP" baseline="-25000" dirty="0" smtClean="0">
                <a:latin typeface="+mn-ea"/>
              </a:rPr>
              <a:t> </a:t>
            </a:r>
            <a:r>
              <a:rPr lang="ja-JP" altLang="en-US" dirty="0" smtClean="0">
                <a:latin typeface="+mn-ea"/>
              </a:rPr>
              <a:t>）、外気（</a:t>
            </a:r>
            <a:r>
              <a:rPr lang="en-US" altLang="ja-JP" dirty="0" smtClean="0">
                <a:latin typeface="+mn-ea"/>
              </a:rPr>
              <a:t> </a:t>
            </a:r>
            <a:r>
              <a:rPr lang="ja-JP" altLang="en-US" dirty="0" smtClean="0">
                <a:latin typeface="+mn-ea"/>
              </a:rPr>
              <a:t>ｔ</a:t>
            </a:r>
            <a:r>
              <a:rPr lang="ja-JP" altLang="en-US" baseline="-25000" dirty="0" smtClean="0">
                <a:latin typeface="+mn-ea"/>
              </a:rPr>
              <a:t>ｏ</a:t>
            </a:r>
            <a:r>
              <a:rPr lang="ja-JP" altLang="en-US" dirty="0" smtClean="0">
                <a:latin typeface="+mn-ea"/>
              </a:rPr>
              <a:t>，ｘ</a:t>
            </a:r>
            <a:r>
              <a:rPr lang="ja-JP" altLang="en-US" baseline="-25000" dirty="0" smtClean="0">
                <a:latin typeface="+mn-ea"/>
              </a:rPr>
              <a:t>ｏ</a:t>
            </a:r>
            <a:r>
              <a:rPr lang="ja-JP" altLang="en-US" dirty="0" smtClean="0">
                <a:latin typeface="+mn-ea"/>
              </a:rPr>
              <a:t>）空調負荷（顕熱ｑ</a:t>
            </a:r>
            <a:r>
              <a:rPr lang="ja-JP" altLang="en-US" baseline="-25000" dirty="0" smtClean="0">
                <a:latin typeface="+mn-ea"/>
              </a:rPr>
              <a:t>Ｓ</a:t>
            </a:r>
            <a:r>
              <a:rPr lang="ja-JP" altLang="en-US" dirty="0" smtClean="0">
                <a:latin typeface="+mn-ea"/>
              </a:rPr>
              <a:t>、潜熱ｑ</a:t>
            </a:r>
            <a:r>
              <a:rPr lang="ja-JP" altLang="en-US" baseline="-25000" dirty="0" smtClean="0">
                <a:latin typeface="+mn-ea"/>
              </a:rPr>
              <a:t>Ｌ</a:t>
            </a:r>
            <a:r>
              <a:rPr lang="ja-JP" altLang="en-US" dirty="0" smtClean="0">
                <a:latin typeface="+mn-ea"/>
              </a:rPr>
              <a:t>）および外気取り入れ率</a:t>
            </a:r>
            <a:r>
              <a:rPr lang="ja-JP" altLang="en-US" dirty="0" err="1" smtClean="0">
                <a:latin typeface="+mn-ea"/>
              </a:rPr>
              <a:t>ｋ</a:t>
            </a:r>
            <a:r>
              <a:rPr lang="ja-JP" altLang="en-US" dirty="0" smtClean="0">
                <a:latin typeface="+mn-ea"/>
              </a:rPr>
              <a:t>の場合</a:t>
            </a:r>
          </a:p>
          <a:p>
            <a:pPr>
              <a:spcBef>
                <a:spcPct val="20000"/>
              </a:spcBef>
              <a:defRPr/>
            </a:pPr>
            <a:r>
              <a:rPr lang="ja-JP" altLang="en-US" dirty="0" smtClean="0">
                <a:latin typeface="+mn-ea"/>
              </a:rPr>
              <a:t>室内①と外気②の混合③は，線分①②を①側からｋ：（</a:t>
            </a:r>
            <a:r>
              <a:rPr lang="en-US" altLang="ja-JP" dirty="0" smtClean="0">
                <a:latin typeface="+mn-ea"/>
              </a:rPr>
              <a:t>100-</a:t>
            </a:r>
            <a:r>
              <a:rPr lang="ja-JP" altLang="en-US" dirty="0" smtClean="0">
                <a:latin typeface="+mn-ea"/>
              </a:rPr>
              <a:t>ｋ）に比例配分された点</a:t>
            </a:r>
          </a:p>
          <a:p>
            <a:pPr>
              <a:spcBef>
                <a:spcPct val="20000"/>
              </a:spcBef>
              <a:defRPr/>
            </a:pPr>
            <a:r>
              <a:rPr lang="ja-JP" altLang="en-US" dirty="0" smtClean="0">
                <a:latin typeface="+mn-ea"/>
              </a:rPr>
              <a:t> 吹出⑤は、室内①を通るＳＨＦ一定の線と次式から求まる</a:t>
            </a:r>
            <a:r>
              <a:rPr lang="ja-JP" altLang="en-US" dirty="0" err="1" smtClean="0">
                <a:latin typeface="+mn-ea"/>
              </a:rPr>
              <a:t>ｔ</a:t>
            </a:r>
            <a:r>
              <a:rPr lang="en-US" altLang="ja-JP" baseline="-25000" dirty="0" smtClean="0">
                <a:latin typeface="+mn-ea"/>
              </a:rPr>
              <a:t>5</a:t>
            </a:r>
            <a:r>
              <a:rPr lang="ja-JP" altLang="en-US" dirty="0" smtClean="0">
                <a:latin typeface="+mn-ea"/>
              </a:rPr>
              <a:t>の乾球温度線との交点</a:t>
            </a:r>
          </a:p>
          <a:p>
            <a:pPr>
              <a:spcBef>
                <a:spcPct val="20000"/>
              </a:spcBef>
              <a:defRPr/>
            </a:pPr>
            <a:r>
              <a:rPr lang="ja-JP" altLang="en-US" dirty="0" smtClean="0">
                <a:latin typeface="+mn-ea"/>
              </a:rPr>
              <a:t>　　ｑ</a:t>
            </a:r>
            <a:r>
              <a:rPr lang="ja-JP" altLang="en-US" baseline="-25000" dirty="0" smtClean="0">
                <a:latin typeface="+mn-ea"/>
              </a:rPr>
              <a:t>Ｓ</a:t>
            </a:r>
            <a:r>
              <a:rPr lang="ja-JP" altLang="en-US" dirty="0" smtClean="0">
                <a:latin typeface="+mn-ea"/>
              </a:rPr>
              <a:t>＝</a:t>
            </a:r>
            <a:r>
              <a:rPr lang="en-US" altLang="ja-JP" dirty="0" smtClean="0">
                <a:latin typeface="+mn-ea"/>
              </a:rPr>
              <a:t>1.21</a:t>
            </a:r>
            <a:r>
              <a:rPr lang="ja-JP" altLang="en-US" dirty="0" smtClean="0">
                <a:latin typeface="+mn-ea"/>
              </a:rPr>
              <a:t>Ｖ（</a:t>
            </a:r>
            <a:r>
              <a:rPr lang="ja-JP" altLang="en-US" dirty="0" err="1" smtClean="0">
                <a:latin typeface="+mn-ea"/>
              </a:rPr>
              <a:t>ｔ</a:t>
            </a:r>
            <a:r>
              <a:rPr lang="en-US" altLang="ja-JP" baseline="-25000" dirty="0" smtClean="0">
                <a:latin typeface="+mn-ea"/>
              </a:rPr>
              <a:t>5</a:t>
            </a:r>
            <a:r>
              <a:rPr lang="en-US" altLang="ja-JP" dirty="0" smtClean="0">
                <a:latin typeface="+mn-ea"/>
              </a:rPr>
              <a:t>-</a:t>
            </a:r>
            <a:r>
              <a:rPr lang="ja-JP" altLang="en-US" dirty="0" err="1" smtClean="0">
                <a:latin typeface="+mn-ea"/>
              </a:rPr>
              <a:t>ｔ</a:t>
            </a:r>
            <a:r>
              <a:rPr lang="en-US" altLang="ja-JP" baseline="-25000" dirty="0" smtClean="0">
                <a:latin typeface="+mn-ea"/>
              </a:rPr>
              <a:t>1</a:t>
            </a:r>
            <a:r>
              <a:rPr lang="ja-JP" altLang="en-US" dirty="0" smtClean="0">
                <a:latin typeface="+mn-ea"/>
              </a:rPr>
              <a:t>）</a:t>
            </a:r>
            <a:r>
              <a:rPr lang="en-US" altLang="ja-JP" dirty="0" smtClean="0">
                <a:latin typeface="+mn-ea"/>
              </a:rPr>
              <a:t>/3600</a:t>
            </a:r>
          </a:p>
          <a:p>
            <a:pPr>
              <a:spcBef>
                <a:spcPct val="20000"/>
              </a:spcBef>
              <a:defRPr/>
            </a:pPr>
            <a:r>
              <a:rPr lang="ja-JP" altLang="en-US" dirty="0" smtClean="0">
                <a:latin typeface="+mn-ea"/>
              </a:rPr>
              <a:t>ファンによる加熱とダクトの熱損失は相殺</a:t>
            </a:r>
          </a:p>
          <a:p>
            <a:pPr>
              <a:spcBef>
                <a:spcPct val="20000"/>
              </a:spcBef>
              <a:defRPr/>
            </a:pPr>
            <a:r>
              <a:rPr lang="ja-JP" altLang="en-US" dirty="0" smtClean="0">
                <a:latin typeface="+mn-ea"/>
              </a:rPr>
              <a:t>加熱④は、蒸気加湿の場合、熱水分比ｕ＝加湿蒸気エンタルピーｈ</a:t>
            </a:r>
            <a:r>
              <a:rPr lang="ja-JP" altLang="en-US" baseline="-25000" dirty="0" smtClean="0">
                <a:latin typeface="+mn-ea"/>
              </a:rPr>
              <a:t>ｖ</a:t>
            </a:r>
            <a:r>
              <a:rPr lang="ja-JP" altLang="en-US" dirty="0" smtClean="0">
                <a:latin typeface="+mn-ea"/>
              </a:rPr>
              <a:t>と平行に⑤を通る線を引き、</a:t>
            </a:r>
            <a:r>
              <a:rPr lang="ja-JP" altLang="en-US" dirty="0" err="1" smtClean="0">
                <a:latin typeface="+mn-ea"/>
              </a:rPr>
              <a:t>ｘ</a:t>
            </a:r>
            <a:r>
              <a:rPr lang="en-US" altLang="ja-JP" baseline="-25000" dirty="0" smtClean="0">
                <a:latin typeface="+mn-ea"/>
              </a:rPr>
              <a:t>3</a:t>
            </a:r>
            <a:r>
              <a:rPr lang="ja-JP" altLang="en-US" dirty="0" smtClean="0">
                <a:latin typeface="+mn-ea"/>
              </a:rPr>
              <a:t>と交わる点</a:t>
            </a:r>
          </a:p>
          <a:p>
            <a:pPr>
              <a:spcBef>
                <a:spcPct val="20000"/>
              </a:spcBef>
              <a:defRPr/>
            </a:pPr>
            <a:r>
              <a:rPr lang="ja-JP" altLang="en-US" dirty="0" smtClean="0">
                <a:latin typeface="+mn-ea"/>
              </a:rPr>
              <a:t>（水噴霧：ｕ＝噴霧水エンタルピーｈ</a:t>
            </a:r>
            <a:r>
              <a:rPr lang="ja-JP" altLang="en-US" baseline="-25000" dirty="0" smtClean="0">
                <a:latin typeface="+mn-ea"/>
              </a:rPr>
              <a:t>ｗ</a:t>
            </a:r>
            <a:r>
              <a:rPr lang="ja-JP" altLang="en-US" dirty="0" smtClean="0">
                <a:latin typeface="+mn-ea"/>
              </a:rPr>
              <a:t>）</a:t>
            </a:r>
          </a:p>
          <a:p>
            <a:pPr>
              <a:spcBef>
                <a:spcPct val="20000"/>
              </a:spcBef>
              <a:defRPr/>
            </a:pPr>
            <a:r>
              <a:rPr lang="ja-JP" altLang="en-US" dirty="0" smtClean="0">
                <a:latin typeface="+mn-ea"/>
              </a:rPr>
              <a:t> 加熱コイルの加熱量ｑ</a:t>
            </a:r>
            <a:r>
              <a:rPr lang="ja-JP" altLang="en-US" baseline="-25000" dirty="0" smtClean="0">
                <a:latin typeface="+mn-ea"/>
              </a:rPr>
              <a:t>ｈ</a:t>
            </a:r>
            <a:r>
              <a:rPr lang="ja-JP" altLang="en-US" dirty="0" smtClean="0">
                <a:latin typeface="+mn-ea"/>
              </a:rPr>
              <a:t>［ｋＷ］と加湿量Ｌ［ｋｇ</a:t>
            </a:r>
            <a:r>
              <a:rPr lang="en-US" altLang="ja-JP" dirty="0" smtClean="0">
                <a:latin typeface="+mn-ea"/>
              </a:rPr>
              <a:t>/</a:t>
            </a:r>
            <a:r>
              <a:rPr lang="ja-JP" altLang="en-US" dirty="0" smtClean="0">
                <a:latin typeface="+mn-ea"/>
              </a:rPr>
              <a:t>ｈ］は</a:t>
            </a:r>
          </a:p>
          <a:p>
            <a:pPr>
              <a:spcBef>
                <a:spcPct val="20000"/>
              </a:spcBef>
              <a:defRPr/>
            </a:pPr>
            <a:r>
              <a:rPr lang="ja-JP" altLang="en-US" dirty="0" smtClean="0">
                <a:latin typeface="+mn-ea"/>
              </a:rPr>
              <a:t>　　ｑ</a:t>
            </a:r>
            <a:r>
              <a:rPr lang="ja-JP" altLang="en-US" baseline="-25000" dirty="0" smtClean="0">
                <a:latin typeface="+mn-ea"/>
              </a:rPr>
              <a:t>ｈ</a:t>
            </a:r>
            <a:r>
              <a:rPr lang="ja-JP" altLang="en-US" dirty="0" smtClean="0">
                <a:latin typeface="+mn-ea"/>
              </a:rPr>
              <a:t>＝　</a:t>
            </a:r>
            <a:r>
              <a:rPr lang="en-US" altLang="ja-JP" dirty="0" smtClean="0">
                <a:latin typeface="+mn-ea"/>
              </a:rPr>
              <a:t>1.21</a:t>
            </a:r>
            <a:r>
              <a:rPr lang="ja-JP" altLang="en-US" dirty="0" smtClean="0">
                <a:latin typeface="+mn-ea"/>
              </a:rPr>
              <a:t>Ｖ （</a:t>
            </a:r>
            <a:r>
              <a:rPr lang="ja-JP" altLang="en-US" dirty="0" err="1" smtClean="0">
                <a:latin typeface="+mn-ea"/>
              </a:rPr>
              <a:t>ｔ</a:t>
            </a:r>
            <a:r>
              <a:rPr lang="en-US" altLang="ja-JP" baseline="-25000" dirty="0" smtClean="0">
                <a:latin typeface="+mn-ea"/>
              </a:rPr>
              <a:t>4</a:t>
            </a:r>
            <a:r>
              <a:rPr lang="en-US" altLang="ja-JP" dirty="0" smtClean="0">
                <a:latin typeface="+mn-ea"/>
              </a:rPr>
              <a:t>-</a:t>
            </a:r>
            <a:r>
              <a:rPr lang="ja-JP" altLang="en-US" dirty="0" err="1" smtClean="0">
                <a:latin typeface="+mn-ea"/>
              </a:rPr>
              <a:t>ｔ</a:t>
            </a:r>
            <a:r>
              <a:rPr lang="en-US" altLang="ja-JP" baseline="-25000" dirty="0" smtClean="0">
                <a:latin typeface="+mn-ea"/>
              </a:rPr>
              <a:t>3</a:t>
            </a:r>
            <a:r>
              <a:rPr lang="ja-JP" altLang="en-US" dirty="0" smtClean="0">
                <a:latin typeface="+mn-ea"/>
              </a:rPr>
              <a:t>）</a:t>
            </a:r>
            <a:r>
              <a:rPr lang="en-US" altLang="ja-JP" dirty="0" smtClean="0">
                <a:latin typeface="+mn-ea"/>
              </a:rPr>
              <a:t>/3600</a:t>
            </a:r>
          </a:p>
          <a:p>
            <a:pPr>
              <a:spcBef>
                <a:spcPct val="20000"/>
              </a:spcBef>
              <a:defRPr/>
            </a:pPr>
            <a:r>
              <a:rPr lang="ja-JP" altLang="en-US" dirty="0" smtClean="0">
                <a:latin typeface="+mn-ea"/>
              </a:rPr>
              <a:t>　　　　　　ｏｒ　＝　Ｖ</a:t>
            </a:r>
            <a:r>
              <a:rPr lang="en-US" altLang="ja-JP" dirty="0" smtClean="0">
                <a:latin typeface="+mn-ea"/>
              </a:rPr>
              <a:t>/0.83</a:t>
            </a:r>
            <a:r>
              <a:rPr lang="ja-JP" altLang="en-US" dirty="0" smtClean="0">
                <a:latin typeface="+mn-ea"/>
              </a:rPr>
              <a:t> （</a:t>
            </a:r>
            <a:r>
              <a:rPr lang="ja-JP" altLang="en-US" dirty="0" err="1" smtClean="0">
                <a:latin typeface="+mn-ea"/>
              </a:rPr>
              <a:t>ｈ</a:t>
            </a:r>
            <a:r>
              <a:rPr lang="en-US" altLang="ja-JP" baseline="-25000" dirty="0" smtClean="0">
                <a:latin typeface="+mn-ea"/>
              </a:rPr>
              <a:t>4</a:t>
            </a:r>
            <a:r>
              <a:rPr lang="en-US" altLang="ja-JP" dirty="0" smtClean="0">
                <a:latin typeface="+mn-ea"/>
              </a:rPr>
              <a:t>-</a:t>
            </a:r>
            <a:r>
              <a:rPr lang="ja-JP" altLang="en-US" dirty="0" err="1" smtClean="0">
                <a:latin typeface="+mn-ea"/>
              </a:rPr>
              <a:t>ｈ</a:t>
            </a:r>
            <a:r>
              <a:rPr lang="en-US" altLang="ja-JP" baseline="-25000" dirty="0" smtClean="0">
                <a:latin typeface="+mn-ea"/>
              </a:rPr>
              <a:t>3</a:t>
            </a:r>
            <a:r>
              <a:rPr lang="ja-JP" altLang="en-US" dirty="0" smtClean="0">
                <a:latin typeface="+mn-ea"/>
              </a:rPr>
              <a:t>）</a:t>
            </a:r>
            <a:r>
              <a:rPr lang="en-US" altLang="ja-JP" dirty="0" smtClean="0">
                <a:latin typeface="+mn-ea"/>
              </a:rPr>
              <a:t>/3600</a:t>
            </a:r>
          </a:p>
          <a:p>
            <a:pPr>
              <a:spcBef>
                <a:spcPct val="20000"/>
              </a:spcBef>
              <a:defRPr/>
            </a:pPr>
            <a:r>
              <a:rPr lang="ja-JP" altLang="en-US" dirty="0" smtClean="0">
                <a:latin typeface="+mn-ea"/>
              </a:rPr>
              <a:t>　　Ｌ　＝　Ｖ</a:t>
            </a:r>
            <a:r>
              <a:rPr lang="en-US" altLang="ja-JP" dirty="0" smtClean="0">
                <a:latin typeface="+mn-ea"/>
              </a:rPr>
              <a:t>/0.83</a:t>
            </a:r>
            <a:r>
              <a:rPr lang="ja-JP" altLang="en-US" dirty="0" smtClean="0">
                <a:latin typeface="+mn-ea"/>
              </a:rPr>
              <a:t> （</a:t>
            </a:r>
            <a:r>
              <a:rPr lang="ja-JP" altLang="en-US" dirty="0" err="1" smtClean="0">
                <a:latin typeface="+mn-ea"/>
              </a:rPr>
              <a:t>ｘ</a:t>
            </a:r>
            <a:r>
              <a:rPr lang="en-US" altLang="ja-JP" baseline="-25000" dirty="0" smtClean="0">
                <a:latin typeface="+mn-ea"/>
              </a:rPr>
              <a:t>5</a:t>
            </a:r>
            <a:r>
              <a:rPr lang="en-US" altLang="ja-JP" dirty="0" smtClean="0">
                <a:latin typeface="+mn-ea"/>
              </a:rPr>
              <a:t>-</a:t>
            </a:r>
            <a:r>
              <a:rPr lang="ja-JP" altLang="en-US" dirty="0" err="1" smtClean="0">
                <a:latin typeface="+mn-ea"/>
              </a:rPr>
              <a:t>ｘ</a:t>
            </a:r>
            <a:r>
              <a:rPr lang="en-US" altLang="ja-JP" baseline="-25000" dirty="0" smtClean="0">
                <a:latin typeface="+mn-ea"/>
              </a:rPr>
              <a:t>4</a:t>
            </a:r>
            <a:r>
              <a:rPr lang="ja-JP" altLang="en-US" dirty="0" smtClean="0">
                <a:latin typeface="+mn-ea"/>
              </a:rPr>
              <a:t>）</a:t>
            </a:r>
            <a:r>
              <a:rPr lang="en-US" altLang="ja-JP" dirty="0" smtClean="0">
                <a:latin typeface="+mn-ea"/>
              </a:rPr>
              <a:t>/3600</a:t>
            </a:r>
            <a:endParaRPr lang="ja-JP" altLang="en-US" dirty="0" smtClean="0">
              <a:latin typeface="+mn-ea"/>
            </a:endParaRPr>
          </a:p>
          <a:p>
            <a:pPr>
              <a:spcBef>
                <a:spcPct val="20000"/>
              </a:spcBef>
              <a:defRPr/>
            </a:pPr>
            <a:endParaRPr lang="ja-JP" altLang="en-US" b="1" dirty="0">
              <a:latin typeface="+mn-ea"/>
            </a:endParaRPr>
          </a:p>
        </p:txBody>
      </p:sp>
      <p:sp>
        <p:nvSpPr>
          <p:cNvPr id="5734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8590" indent="-28791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51676" indent="-23033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12346" indent="-23033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73016" indent="-23033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33687" indent="-23033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94358" indent="-23033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55027" indent="-23033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915698" indent="-23033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5941DBB-CE17-4845-910A-31CC24834F73}" type="slidenum">
              <a:rPr lang="ja-JP" altLang="en-US" smtClean="0"/>
              <a:pPr eaLnBrk="1" hangingPunct="1"/>
              <a:t>3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284474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7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27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27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27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27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9pPr>
          </a:lstStyle>
          <a:p>
            <a:pPr eaLnBrk="1" hangingPunct="1"/>
            <a:fld id="{835691E4-D038-4528-9CE9-3F4D5DF084F0}" type="slidenum">
              <a:rPr lang="ja-JP" altLang="en-US" sz="1200" smtClean="0"/>
              <a:pPr eaLnBrk="1" hangingPunct="1"/>
              <a:t>4</a:t>
            </a:fld>
            <a:endParaRPr lang="ja-JP" altLang="en-US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73168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基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 userDrawn="1"/>
        </p:nvGrpSpPr>
        <p:grpSpPr>
          <a:xfrm>
            <a:off x="0" y="5042"/>
            <a:ext cx="10693400" cy="708026"/>
            <a:chOff x="0" y="381376"/>
            <a:chExt cx="7128933" cy="1198080"/>
          </a:xfrm>
          <a:scene3d>
            <a:camera prst="orthographicFront"/>
            <a:lightRig rig="flat" dir="t"/>
          </a:scene3d>
        </p:grpSpPr>
        <p:sp>
          <p:nvSpPr>
            <p:cNvPr id="5" name="角丸四角形 4"/>
            <p:cNvSpPr/>
            <p:nvPr/>
          </p:nvSpPr>
          <p:spPr>
            <a:xfrm>
              <a:off x="0" y="381376"/>
              <a:ext cx="7128933" cy="119808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" name="角丸四角形 4"/>
            <p:cNvSpPr/>
            <p:nvPr/>
          </p:nvSpPr>
          <p:spPr>
            <a:xfrm>
              <a:off x="58485" y="439861"/>
              <a:ext cx="7011963" cy="108111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4780" tIns="144780" rIns="144780" bIns="144780" spcCol="1270" anchor="ctr"/>
            <a:lstStyle/>
            <a:p>
              <a:pPr defTabSz="1689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ja-JP" altLang="en-US" sz="3800"/>
            </a:p>
          </p:txBody>
        </p:sp>
      </p:grpSp>
      <p:sp>
        <p:nvSpPr>
          <p:cNvPr id="3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0" y="5042"/>
            <a:ext cx="10693400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0">
            <a:noAutofit/>
          </a:bodyPr>
          <a:lstStyle>
            <a:lvl1pPr>
              <a:defRPr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pPr lvl="0"/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10387013" y="0"/>
            <a:ext cx="306387" cy="215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lang="ja-JP" altLang="en-US" sz="1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E935F2E2-1484-464A-B447-7A2E611B6A9E}" type="slidenum">
              <a:rPr lang="en-US" altLang="ja-JP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0595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1041400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1400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</a:defRPr>
      </a:lvl2pPr>
      <a:lvl3pPr algn="ctr" defTabSz="1041400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</a:defRPr>
      </a:lvl3pPr>
      <a:lvl4pPr algn="ctr" defTabSz="1041400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</a:defRPr>
      </a:lvl4pPr>
      <a:lvl5pPr algn="ctr" defTabSz="1041400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</a:defRPr>
      </a:lvl5pPr>
      <a:lvl6pPr marL="457200" algn="ctr" defTabSz="1041400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</a:defRPr>
      </a:lvl6pPr>
      <a:lvl7pPr marL="914400" algn="ctr" defTabSz="1041400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</a:defRPr>
      </a:lvl7pPr>
      <a:lvl8pPr marL="1371600" algn="ctr" defTabSz="1041400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</a:defRPr>
      </a:lvl8pPr>
      <a:lvl9pPr marL="1828800" algn="ctr" defTabSz="1041400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</a:defRPr>
      </a:lvl9pPr>
    </p:titleStyle>
    <p:bodyStyle>
      <a:lvl1pPr marL="390525" indent="-390525" algn="l" defTabSz="10414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138" indent="-325438" algn="l" defTabSz="10414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38" indent="-260350" algn="l" defTabSz="10414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38" indent="-260350" algn="l" defTabSz="10414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25" indent="-260350" algn="l" defTabSz="10414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898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3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0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06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6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2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08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4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79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16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2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87" algn="l" defTabSz="10428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グループ化 2"/>
          <p:cNvGrpSpPr>
            <a:grpSpLocks/>
          </p:cNvGrpSpPr>
          <p:nvPr/>
        </p:nvGrpSpPr>
        <p:grpSpPr bwMode="auto">
          <a:xfrm>
            <a:off x="-23813" y="0"/>
            <a:ext cx="10717213" cy="7561263"/>
            <a:chOff x="-24606" y="-1"/>
            <a:chExt cx="10718006" cy="7561263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-1"/>
              <a:ext cx="10693400" cy="7331755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6" name="正方形/長方形 3"/>
            <p:cNvSpPr>
              <a:spLocks noChangeArrowheads="1"/>
            </p:cNvSpPr>
            <p:nvPr/>
          </p:nvSpPr>
          <p:spPr bwMode="auto">
            <a:xfrm>
              <a:off x="8395873" y="139699"/>
              <a:ext cx="2256249" cy="320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4306" tIns="52153" rIns="104306" bIns="52153">
              <a:spAutoFit/>
            </a:bodyPr>
            <a:lstStyle/>
            <a:p>
              <a:pPr algn="r">
                <a:defRPr/>
              </a:pPr>
              <a:r>
                <a:rPr lang="ja-JP" altLang="en-US" sz="1400" dirty="0">
                  <a:solidFill>
                    <a:schemeClr val="bg1"/>
                  </a:solidFill>
                  <a:latin typeface="+mn-ea"/>
                  <a:ea typeface="+mn-ea"/>
                </a:rPr>
                <a:t>［</a:t>
              </a:r>
              <a:r>
                <a:rPr lang="en-US" altLang="ja-JP" sz="1400" dirty="0">
                  <a:solidFill>
                    <a:schemeClr val="bg1"/>
                  </a:solidFill>
                  <a:latin typeface="+mn-ea"/>
                  <a:ea typeface="+mn-ea"/>
                </a:rPr>
                <a:t>Last Update </a:t>
              </a:r>
              <a:r>
                <a:rPr lang="en-US" altLang="ja-JP" sz="1400" dirty="0" smtClean="0">
                  <a:solidFill>
                    <a:schemeClr val="bg1"/>
                  </a:solidFill>
                  <a:latin typeface="+mn-ea"/>
                  <a:ea typeface="+mn-ea"/>
                </a:rPr>
                <a:t>2015/04/30</a:t>
              </a:r>
              <a:r>
                <a:rPr lang="ja-JP" altLang="en-US" sz="1400" dirty="0" smtClean="0">
                  <a:solidFill>
                    <a:schemeClr val="bg1"/>
                  </a:solidFill>
                  <a:latin typeface="+mn-ea"/>
                  <a:ea typeface="+mn-ea"/>
                </a:rPr>
                <a:t>］</a:t>
              </a:r>
              <a:endParaRPr lang="ja-JP" altLang="en-US" sz="140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3079" name="Rectangle 6"/>
            <p:cNvSpPr>
              <a:spLocks noChangeArrowheads="1"/>
            </p:cNvSpPr>
            <p:nvPr/>
          </p:nvSpPr>
          <p:spPr bwMode="auto">
            <a:xfrm>
              <a:off x="-24606" y="7331755"/>
              <a:ext cx="10718006" cy="229507"/>
            </a:xfrm>
            <a:prstGeom prst="rect">
              <a:avLst/>
            </a:prstGeom>
            <a:solidFill>
              <a:srgbClr val="6633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0" name="Line 7"/>
            <p:cNvSpPr>
              <a:spLocks noChangeShapeType="1"/>
            </p:cNvSpPr>
            <p:nvPr/>
          </p:nvSpPr>
          <p:spPr bwMode="auto">
            <a:xfrm>
              <a:off x="9730928" y="7265481"/>
              <a:ext cx="3683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1" name="Line 8"/>
            <p:cNvSpPr>
              <a:spLocks noChangeShapeType="1"/>
            </p:cNvSpPr>
            <p:nvPr/>
          </p:nvSpPr>
          <p:spPr bwMode="auto">
            <a:xfrm>
              <a:off x="9121328" y="7265481"/>
              <a:ext cx="3683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2" name="AutoShape 9"/>
            <p:cNvSpPr>
              <a:spLocks noChangeArrowheads="1"/>
            </p:cNvSpPr>
            <p:nvPr/>
          </p:nvSpPr>
          <p:spPr bwMode="auto">
            <a:xfrm>
              <a:off x="584200" y="7144485"/>
              <a:ext cx="800100" cy="165100"/>
            </a:xfrm>
            <a:prstGeom prst="roundRect">
              <a:avLst>
                <a:gd name="adj" fmla="val 16667"/>
              </a:avLst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3" name="Rectangle 10"/>
            <p:cNvSpPr>
              <a:spLocks noChangeArrowheads="1"/>
            </p:cNvSpPr>
            <p:nvPr/>
          </p:nvSpPr>
          <p:spPr bwMode="auto">
            <a:xfrm>
              <a:off x="584200" y="7068285"/>
              <a:ext cx="803275" cy="76200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4" name="Rectangle 11"/>
            <p:cNvSpPr>
              <a:spLocks noChangeArrowheads="1"/>
            </p:cNvSpPr>
            <p:nvPr/>
          </p:nvSpPr>
          <p:spPr bwMode="auto">
            <a:xfrm>
              <a:off x="957263" y="6992085"/>
              <a:ext cx="88900" cy="1476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3" name="Rectangle 110"/>
          <p:cNvSpPr>
            <a:spLocks noChangeArrowheads="1"/>
          </p:cNvSpPr>
          <p:nvPr/>
        </p:nvSpPr>
        <p:spPr bwMode="auto">
          <a:xfrm>
            <a:off x="836613" y="684213"/>
            <a:ext cx="9550400" cy="201136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ja-JP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chemeClr val="bg2">
                      <a:lumMod val="60000"/>
                      <a:lumOff val="40000"/>
                      <a:alpha val="43000"/>
                    </a:schemeClr>
                  </a:outerShdw>
                </a:effectLst>
                <a:latin typeface="+mj-ea"/>
                <a:ea typeface="+mj-ea"/>
              </a:rPr>
              <a:t>建築環境工学・建築設備工学入門</a:t>
            </a:r>
            <a:endParaRPr lang="en-US" altLang="ja-JP" sz="4800" b="1" dirty="0">
              <a:solidFill>
                <a:srgbClr val="FFFF00"/>
              </a:solidFill>
              <a:effectLst>
                <a:outerShdw blurRad="38100" dist="38100" dir="2700000" algn="tl">
                  <a:schemeClr val="bg2">
                    <a:lumMod val="60000"/>
                    <a:lumOff val="40000"/>
                    <a:alpha val="43000"/>
                  </a:schemeClr>
                </a:outerShdw>
              </a:effectLst>
              <a:latin typeface="+mj-ea"/>
              <a:ea typeface="+mj-ea"/>
            </a:endParaRPr>
          </a:p>
          <a:p>
            <a:pPr algn="ctr">
              <a:lnSpc>
                <a:spcPct val="150000"/>
              </a:lnSpc>
              <a:defRPr/>
            </a:pPr>
            <a:r>
              <a:rPr lang="ja-JP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chemeClr val="bg2">
                      <a:lumMod val="60000"/>
                      <a:lumOff val="40000"/>
                      <a:alpha val="43000"/>
                    </a:schemeClr>
                  </a:outerShdw>
                </a:effectLst>
                <a:latin typeface="+mj-ea"/>
                <a:ea typeface="+mj-ea"/>
              </a:rPr>
              <a:t>＜空気調和設備編</a:t>
            </a:r>
            <a:r>
              <a:rPr lang="ja-JP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chemeClr val="bg2">
                      <a:lumMod val="60000"/>
                      <a:lumOff val="40000"/>
                      <a:alpha val="43000"/>
                    </a:schemeClr>
                  </a:outerShdw>
                </a:effectLst>
                <a:latin typeface="+mj-ea"/>
                <a:ea typeface="+mj-ea"/>
              </a:rPr>
              <a:t>＞</a:t>
            </a:r>
          </a:p>
        </p:txBody>
      </p:sp>
      <p:sp>
        <p:nvSpPr>
          <p:cNvPr id="14" name="Rectangle 110"/>
          <p:cNvSpPr>
            <a:spLocks noChangeArrowheads="1"/>
          </p:cNvSpPr>
          <p:nvPr/>
        </p:nvSpPr>
        <p:spPr bwMode="auto">
          <a:xfrm>
            <a:off x="0" y="3636906"/>
            <a:ext cx="10652125" cy="136536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ja-JP" sz="2800" b="1" dirty="0">
                <a:latin typeface="ＭＳ Ｐゴシック" panose="020B0600070205080204" pitchFamily="50" charset="-128"/>
              </a:rPr>
              <a:t>&lt;</a:t>
            </a:r>
            <a:r>
              <a:rPr lang="zh-TW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空気調和設備</a:t>
            </a:r>
            <a:r>
              <a:rPr lang="en-US" altLang="ja-JP" sz="2800" b="1" dirty="0">
                <a:latin typeface="ＭＳ Ｐゴシック" panose="020B0600070205080204" pitchFamily="50" charset="-128"/>
              </a:rPr>
              <a:t>&gt;</a:t>
            </a:r>
          </a:p>
          <a:p>
            <a:pPr algn="ctr">
              <a:lnSpc>
                <a:spcPct val="150000"/>
              </a:lnSpc>
              <a:defRPr/>
            </a:pPr>
            <a:r>
              <a:rPr lang="ja-JP" altLang="en-US" sz="2800" b="1" dirty="0">
                <a:latin typeface="ＭＳ Ｐゴシック" panose="020B0600070205080204" pitchFamily="50" charset="-128"/>
              </a:rPr>
              <a:t>空調機内の空気状態変化</a:t>
            </a:r>
          </a:p>
        </p:txBody>
      </p:sp>
    </p:spTree>
    <p:extLst>
      <p:ext uri="{BB962C8B-B14F-4D97-AF65-F5344CB8AC3E}">
        <p14:creationId xmlns:p14="http://schemas.microsoft.com/office/powerpoint/2010/main" val="20336985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Line 25"/>
          <p:cNvSpPr>
            <a:spLocks noChangeShapeType="1"/>
          </p:cNvSpPr>
          <p:nvPr/>
        </p:nvSpPr>
        <p:spPr bwMode="auto">
          <a:xfrm flipH="1">
            <a:off x="2567531" y="3463830"/>
            <a:ext cx="1347814" cy="633606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4306" tIns="52153" rIns="104306" bIns="52153"/>
          <a:lstStyle/>
          <a:p>
            <a:endParaRPr lang="ja-JP" altLang="en-US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166357" y="6415606"/>
            <a:ext cx="3508772" cy="787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104306" tIns="52153" rIns="104306" bIns="52153"/>
          <a:lstStyle/>
          <a:p>
            <a:pPr eaLnBrk="0" hangingPunct="0">
              <a:lnSpc>
                <a:spcPts val="1825"/>
              </a:lnSpc>
              <a:spcBef>
                <a:spcPct val="20000"/>
              </a:spcBef>
              <a:defRPr/>
            </a:pPr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冷房時、室内空気（</a:t>
            </a:r>
            <a:r>
              <a:rPr lang="en-US" altLang="ja-JP" sz="14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 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ｔ</a:t>
            </a:r>
            <a:r>
              <a:rPr lang="ja-JP" altLang="en-US" sz="1400" baseline="-250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ｒ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，ｘ</a:t>
            </a:r>
            <a:r>
              <a:rPr lang="ja-JP" altLang="en-US" sz="1400" baseline="-250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ｒ</a:t>
            </a:r>
            <a:r>
              <a:rPr lang="en-US" altLang="ja-JP" sz="1400" b="1" baseline="-250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 </a:t>
            </a:r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）、外気（</a:t>
            </a:r>
            <a:r>
              <a:rPr lang="en-US" altLang="ja-JP" sz="14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 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ｔ</a:t>
            </a:r>
            <a:r>
              <a:rPr lang="ja-JP" altLang="en-US" sz="1400" baseline="-250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ｏ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，ｘ</a:t>
            </a:r>
            <a:r>
              <a:rPr lang="ja-JP" altLang="en-US" sz="1400" baseline="-250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ｏ</a:t>
            </a:r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）空調負荷（顕熱ｑ</a:t>
            </a:r>
            <a:r>
              <a:rPr lang="ja-JP" altLang="en-US" sz="1400" b="1" baseline="-250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Ｓ</a:t>
            </a:r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、潜熱ｑ</a:t>
            </a:r>
            <a:r>
              <a:rPr lang="ja-JP" altLang="en-US" sz="1400" b="1" baseline="-250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Ｌ</a:t>
            </a:r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）および外気取り入れ率</a:t>
            </a:r>
            <a:r>
              <a:rPr lang="ja-JP" altLang="en-US" sz="1400" b="1" dirty="0" err="1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ｋ</a:t>
            </a:r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の場合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dirty="0"/>
              <a:t>冷房時の空調機内の空気状態変化</a:t>
            </a:r>
            <a:endParaRPr kumimoji="1" lang="ja-JP" altLang="en-US" sz="4000" dirty="0"/>
          </a:p>
        </p:txBody>
      </p:sp>
      <p:sp>
        <p:nvSpPr>
          <p:cNvPr id="129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D05FFE8A-F844-4F6A-9A03-13B3BB6D3A0C}" type="slidenum">
              <a:rPr/>
              <a:pPr>
                <a:defRPr/>
              </a:pPr>
              <a:t>2</a:t>
            </a:fld>
            <a:endParaRPr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3919910" y="2700511"/>
            <a:ext cx="6683374" cy="4757295"/>
            <a:chOff x="4010026" y="2839760"/>
            <a:chExt cx="6683374" cy="4757295"/>
          </a:xfrm>
        </p:grpSpPr>
        <p:pic>
          <p:nvPicPr>
            <p:cNvPr id="2765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1882" y="2839760"/>
              <a:ext cx="6681518" cy="4757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正方形/長方形 28"/>
            <p:cNvSpPr/>
            <p:nvPr/>
          </p:nvSpPr>
          <p:spPr>
            <a:xfrm>
              <a:off x="4010026" y="3229558"/>
              <a:ext cx="1837928" cy="1264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5764412" y="6147812"/>
              <a:ext cx="501253" cy="504084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41065" tIns="41065" rIns="41065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　⑤</a:t>
              </a:r>
            </a:p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　吹出　 </a:t>
              </a:r>
              <a:endParaRPr lang="en-US" altLang="ja-JP" sz="1100" b="1" dirty="0">
                <a:solidFill>
                  <a:schemeClr val="accent1">
                    <a:lumMod val="75000"/>
                  </a:schemeClr>
                </a:solidFill>
                <a:latin typeface="+mj-ea"/>
              </a:endParaRPr>
            </a:p>
            <a:p>
              <a:pPr>
                <a:lnSpc>
                  <a:spcPts val="1141"/>
                </a:lnSpc>
                <a:defRPr/>
              </a:pPr>
              <a:r>
                <a:rPr lang="en-US" altLang="ja-JP" sz="1100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5346701" y="6147812"/>
              <a:ext cx="501253" cy="362310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41065" tIns="41065" rIns="41065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　④</a:t>
              </a:r>
            </a:p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冷却</a:t>
              </a:r>
              <a:r>
                <a:rPr lang="en-US" altLang="ja-JP" sz="1100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7351713" y="5911522"/>
              <a:ext cx="918965" cy="504084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41065" tIns="41065" rIns="41065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　　①</a:t>
              </a:r>
            </a:p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　室内空気　 </a:t>
              </a:r>
              <a:endParaRPr lang="en-US" altLang="ja-JP" sz="1100" b="1" dirty="0">
                <a:solidFill>
                  <a:schemeClr val="accent1">
                    <a:lumMod val="75000"/>
                  </a:schemeClr>
                </a:solidFill>
                <a:latin typeface="+mj-ea"/>
              </a:endParaRPr>
            </a:p>
            <a:p>
              <a:pPr>
                <a:lnSpc>
                  <a:spcPts val="1141"/>
                </a:lnSpc>
                <a:defRPr/>
              </a:pPr>
              <a:r>
                <a:rPr lang="en-US" altLang="ja-JP" sz="1100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8354219" y="4225991"/>
              <a:ext cx="501253" cy="504084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41065" tIns="41065" rIns="41065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②</a:t>
              </a:r>
            </a:p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　外気　 </a:t>
              </a:r>
              <a:endParaRPr lang="en-US" altLang="ja-JP" sz="1100" b="1" dirty="0">
                <a:solidFill>
                  <a:schemeClr val="accent1">
                    <a:lumMod val="75000"/>
                  </a:schemeClr>
                </a:solidFill>
                <a:latin typeface="+mj-ea"/>
              </a:endParaRPr>
            </a:p>
            <a:p>
              <a:pPr>
                <a:lnSpc>
                  <a:spcPts val="1141"/>
                </a:lnSpc>
                <a:defRPr/>
              </a:pPr>
              <a:r>
                <a:rPr lang="en-US" altLang="ja-JP" sz="1100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7685882" y="5438943"/>
              <a:ext cx="501253" cy="504084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41065" tIns="41065" rIns="41065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　　③</a:t>
              </a:r>
            </a:p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　混合　 </a:t>
              </a:r>
              <a:endParaRPr lang="en-US" altLang="ja-JP" sz="1100" b="1" dirty="0">
                <a:solidFill>
                  <a:schemeClr val="accent1">
                    <a:lumMod val="75000"/>
                  </a:schemeClr>
                </a:solidFill>
                <a:latin typeface="+mj-ea"/>
              </a:endParaRPr>
            </a:p>
            <a:p>
              <a:pPr>
                <a:lnSpc>
                  <a:spcPts val="1141"/>
                </a:lnSpc>
                <a:defRPr/>
              </a:pPr>
              <a:r>
                <a:rPr lang="en-US" altLang="ja-JP" sz="1100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4594822" y="6384101"/>
              <a:ext cx="501253" cy="504084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41065" tIns="41065" rIns="41065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　　Ｃ</a:t>
              </a:r>
              <a:endParaRPr lang="en-US" altLang="ja-JP" sz="1100" b="1" dirty="0">
                <a:solidFill>
                  <a:schemeClr val="accent1">
                    <a:lumMod val="75000"/>
                  </a:schemeClr>
                </a:solidFill>
                <a:latin typeface="+mj-ea"/>
              </a:endParaRPr>
            </a:p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コイル　 </a:t>
              </a:r>
              <a:endParaRPr lang="en-US" altLang="ja-JP" sz="1100" b="1" dirty="0">
                <a:solidFill>
                  <a:schemeClr val="accent1">
                    <a:lumMod val="75000"/>
                  </a:schemeClr>
                </a:solidFill>
                <a:latin typeface="+mj-ea"/>
              </a:endParaRPr>
            </a:p>
            <a:p>
              <a:pPr>
                <a:lnSpc>
                  <a:spcPts val="1141"/>
                </a:lnSpc>
                <a:defRPr/>
              </a:pPr>
              <a:r>
                <a:rPr lang="en-US" altLang="ja-JP" sz="1100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8" name="直線コネクタ 37"/>
            <p:cNvCxnSpPr>
              <a:endCxn id="36" idx="0"/>
            </p:cNvCxnSpPr>
            <p:nvPr/>
          </p:nvCxnSpPr>
          <p:spPr>
            <a:xfrm rot="10800000" flipV="1">
              <a:off x="4845447" y="6147812"/>
              <a:ext cx="751880" cy="2362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 rot="5400000" flipH="1" flipV="1">
              <a:off x="6711894" y="5131125"/>
              <a:ext cx="236290" cy="1797085"/>
            </a:xfrm>
            <a:prstGeom prst="line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>
              <a:endCxn id="35" idx="0"/>
            </p:cNvCxnSpPr>
            <p:nvPr/>
          </p:nvCxnSpPr>
          <p:spPr>
            <a:xfrm rot="5400000" flipH="1" flipV="1">
              <a:off x="7574906" y="5549920"/>
              <a:ext cx="472579" cy="250627"/>
            </a:xfrm>
            <a:prstGeom prst="line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>
              <a:stCxn id="32" idx="0"/>
              <a:endCxn id="31" idx="0"/>
            </p:cNvCxnSpPr>
            <p:nvPr/>
          </p:nvCxnSpPr>
          <p:spPr>
            <a:xfrm rot="5400000" flipH="1" flipV="1">
              <a:off x="5807164" y="5939832"/>
              <a:ext cx="1750" cy="417712"/>
            </a:xfrm>
            <a:prstGeom prst="line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>
              <a:stCxn id="35" idx="0"/>
            </p:cNvCxnSpPr>
            <p:nvPr/>
          </p:nvCxnSpPr>
          <p:spPr>
            <a:xfrm rot="16200000" flipH="1" flipV="1">
              <a:off x="6412483" y="4623787"/>
              <a:ext cx="708869" cy="2339181"/>
            </a:xfrm>
            <a:prstGeom prst="line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>
              <a:endCxn id="35" idx="0"/>
            </p:cNvCxnSpPr>
            <p:nvPr/>
          </p:nvCxnSpPr>
          <p:spPr>
            <a:xfrm rot="5400000">
              <a:off x="7677564" y="4595204"/>
              <a:ext cx="1102684" cy="584795"/>
            </a:xfrm>
            <a:prstGeom prst="line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 flipV="1">
              <a:off x="5263159" y="5911522"/>
              <a:ext cx="918963" cy="393816"/>
            </a:xfrm>
            <a:prstGeom prst="line">
              <a:avLst/>
            </a:prstGeom>
            <a:ln w="254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円/楕円 65"/>
            <p:cNvSpPr/>
            <p:nvPr/>
          </p:nvSpPr>
          <p:spPr>
            <a:xfrm>
              <a:off x="4845447" y="6333344"/>
              <a:ext cx="53839" cy="507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anchor="ctr"/>
            <a:lstStyle/>
            <a:p>
              <a:pPr algn="ctr">
                <a:defRPr/>
              </a:pPr>
              <a:endParaRPr lang="ja-JP" altLang="en-US"/>
            </a:p>
          </p:txBody>
        </p:sp>
        <p:cxnSp>
          <p:nvCxnSpPr>
            <p:cNvPr id="70" name="直線コネクタ 69"/>
            <p:cNvCxnSpPr/>
            <p:nvPr/>
          </p:nvCxnSpPr>
          <p:spPr>
            <a:xfrm rot="16200000" flipH="1">
              <a:off x="5086296" y="6658845"/>
              <a:ext cx="1023920" cy="18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>
            <a:xfrm rot="16200000" flipH="1">
              <a:off x="4413178" y="6816371"/>
              <a:ext cx="866395" cy="18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>
            <a:xfrm rot="16200000" flipH="1">
              <a:off x="5420464" y="6658845"/>
              <a:ext cx="1023920" cy="18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 rot="5400000">
              <a:off x="7056704" y="6542450"/>
              <a:ext cx="1260211" cy="18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>
              <a:stCxn id="35" idx="0"/>
            </p:cNvCxnSpPr>
            <p:nvPr/>
          </p:nvCxnSpPr>
          <p:spPr>
            <a:xfrm rot="16200000" flipH="1">
              <a:off x="7071042" y="6306161"/>
              <a:ext cx="1732789" cy="18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/>
            <p:nvPr/>
          </p:nvCxnSpPr>
          <p:spPr>
            <a:xfrm rot="5400000">
              <a:off x="7103620" y="5753943"/>
              <a:ext cx="2837224" cy="18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>
              <a:stCxn id="35" idx="0"/>
            </p:cNvCxnSpPr>
            <p:nvPr/>
          </p:nvCxnSpPr>
          <p:spPr>
            <a:xfrm rot="5400000" flipH="1" flipV="1">
              <a:off x="8689369" y="4687939"/>
              <a:ext cx="1751" cy="15037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>
            <a:xfrm>
              <a:off x="8521304" y="4336259"/>
              <a:ext cx="918965" cy="17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/>
            <p:cNvCxnSpPr/>
            <p:nvPr/>
          </p:nvCxnSpPr>
          <p:spPr>
            <a:xfrm>
              <a:off x="7685881" y="5911522"/>
              <a:ext cx="1754387" cy="17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/>
            <p:cNvCxnSpPr>
              <a:stCxn id="31" idx="0"/>
            </p:cNvCxnSpPr>
            <p:nvPr/>
          </p:nvCxnSpPr>
          <p:spPr>
            <a:xfrm rot="5400000" flipH="1" flipV="1">
              <a:off x="7729510" y="4433341"/>
              <a:ext cx="0" cy="34289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8"/>
            <p:cNvSpPr>
              <a:spLocks noChangeArrowheads="1"/>
            </p:cNvSpPr>
            <p:nvPr/>
          </p:nvSpPr>
          <p:spPr bwMode="auto">
            <a:xfrm>
              <a:off x="4427737" y="6935444"/>
              <a:ext cx="2339181" cy="315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4306" tIns="52153" rIns="104306" bIns="52153"/>
            <a:lstStyle/>
            <a:p>
              <a:pPr eaLnBrk="0" hangingPunct="0">
                <a:spcBef>
                  <a:spcPct val="20000"/>
                </a:spcBef>
                <a:defRPr/>
              </a:pPr>
              <a:r>
                <a:rPr lang="ja-JP" altLang="en-US" sz="1400" b="1" dirty="0">
                  <a:solidFill>
                    <a:schemeClr val="accent1">
                      <a:lumMod val="75000"/>
                    </a:schemeClr>
                  </a:solidFill>
                </a:rPr>
                <a:t> 　</a:t>
              </a: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</a:rPr>
                <a:t>ｔ</a:t>
              </a:r>
              <a:r>
                <a:rPr lang="ja-JP" altLang="en-US" sz="1100" b="1" baseline="-25000" dirty="0">
                  <a:solidFill>
                    <a:schemeClr val="accent1">
                      <a:lumMod val="75000"/>
                    </a:schemeClr>
                  </a:solidFill>
                </a:rPr>
                <a:t>ｃ</a:t>
              </a: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</a:rPr>
                <a:t>：装置露点温度</a:t>
              </a:r>
              <a:endParaRPr lang="ja-JP" altLang="en-US" sz="11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endParaRPr>
            </a:p>
          </p:txBody>
        </p:sp>
        <p:cxnSp>
          <p:nvCxnSpPr>
            <p:cNvPr id="60" name="直線コネクタ 59"/>
            <p:cNvCxnSpPr/>
            <p:nvPr/>
          </p:nvCxnSpPr>
          <p:spPr>
            <a:xfrm rot="16200000" flipH="1">
              <a:off x="6266905" y="4492546"/>
              <a:ext cx="1417737" cy="14202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>
              <a:endCxn id="35" idx="0"/>
            </p:cNvCxnSpPr>
            <p:nvPr/>
          </p:nvCxnSpPr>
          <p:spPr>
            <a:xfrm rot="16200000" flipH="1">
              <a:off x="6679837" y="4182272"/>
              <a:ext cx="1260211" cy="12531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 rot="16200000" flipH="1">
              <a:off x="4989877" y="5540362"/>
              <a:ext cx="630105" cy="5847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テキスト ボックス 79"/>
            <p:cNvSpPr txBox="1"/>
            <p:nvPr/>
          </p:nvSpPr>
          <p:spPr>
            <a:xfrm>
              <a:off x="4678363" y="5202654"/>
              <a:ext cx="250627" cy="222287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solidFill>
                <a:schemeClr val="accent1"/>
              </a:solidFill>
              <a:prstDash val="sysDash"/>
            </a:ln>
          </p:spPr>
          <p:txBody>
            <a:bodyPr lIns="0" tIns="41065" rIns="0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r>
                <a:rPr lang="ja-JP" altLang="en-US" sz="1100" dirty="0" err="1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ｈ</a:t>
              </a:r>
              <a:r>
                <a:rPr lang="en-US" altLang="ja-JP" sz="1100" baseline="-25000" dirty="0">
                  <a:solidFill>
                    <a:schemeClr val="accent1">
                      <a:lumMod val="75000"/>
                    </a:schemeClr>
                  </a:solidFill>
                </a:rPr>
                <a:t>4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6432749" y="4415023"/>
              <a:ext cx="250626" cy="222287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solidFill>
                <a:schemeClr val="accent1"/>
              </a:solidFill>
              <a:prstDash val="sysDash"/>
            </a:ln>
          </p:spPr>
          <p:txBody>
            <a:bodyPr lIns="0" tIns="41065" rIns="0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r>
                <a:rPr lang="ja-JP" altLang="en-US" sz="1100" dirty="0" err="1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ｈ</a:t>
              </a:r>
              <a:r>
                <a:rPr lang="en-US" altLang="ja-JP" sz="1100" baseline="-25000" dirty="0">
                  <a:solidFill>
                    <a:schemeClr val="accent1">
                      <a:lumMod val="75000"/>
                    </a:schemeClr>
                  </a:solidFill>
                </a:rPr>
                <a:t>1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6850460" y="4113972"/>
              <a:ext cx="250627" cy="222287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solidFill>
                <a:schemeClr val="accent1"/>
              </a:solidFill>
              <a:prstDash val="sysDash"/>
            </a:ln>
          </p:spPr>
          <p:txBody>
            <a:bodyPr lIns="0" tIns="41065" rIns="0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r>
                <a:rPr lang="ja-JP" altLang="en-US" sz="1100" dirty="0" err="1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ｈ</a:t>
              </a:r>
              <a:r>
                <a:rPr lang="en-US" altLang="ja-JP" sz="1100" baseline="-25000" dirty="0">
                  <a:solidFill>
                    <a:schemeClr val="accent1">
                      <a:lumMod val="75000"/>
                    </a:schemeClr>
                  </a:solidFill>
                </a:rPr>
                <a:t>3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4761905" y="7185736"/>
              <a:ext cx="250626" cy="222288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0" tIns="41065" rIns="0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ｔ</a:t>
              </a:r>
              <a:r>
                <a:rPr lang="ja-JP" altLang="en-US" sz="1100" baseline="-25000" dirty="0">
                  <a:solidFill>
                    <a:schemeClr val="accent1">
                      <a:lumMod val="75000"/>
                    </a:schemeClr>
                  </a:solidFill>
                </a:rPr>
                <a:t>ｃ</a:t>
              </a:r>
            </a:p>
          </p:txBody>
        </p:sp>
        <p:sp>
          <p:nvSpPr>
            <p:cNvPr id="86" name="テキスト ボックス 85"/>
            <p:cNvSpPr txBox="1"/>
            <p:nvPr/>
          </p:nvSpPr>
          <p:spPr>
            <a:xfrm>
              <a:off x="5430243" y="7185736"/>
              <a:ext cx="250626" cy="222288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0" tIns="41065" rIns="0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r>
                <a:rPr lang="ja-JP" altLang="en-US" sz="1100" b="1" dirty="0" err="1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ｔ</a:t>
              </a:r>
              <a:r>
                <a:rPr lang="en-US" altLang="ja-JP" sz="1100" baseline="-25000" dirty="0">
                  <a:solidFill>
                    <a:schemeClr val="accent1">
                      <a:lumMod val="75000"/>
                    </a:schemeClr>
                  </a:solidFill>
                </a:rPr>
                <a:t>4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5931496" y="7185736"/>
              <a:ext cx="250626" cy="222288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0" tIns="41065" rIns="0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r>
                <a:rPr lang="ja-JP" altLang="en-US" sz="1100" b="1" dirty="0" err="1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ｔ</a:t>
              </a:r>
              <a:r>
                <a:rPr lang="en-US" altLang="ja-JP" sz="1100" baseline="-25000" dirty="0">
                  <a:solidFill>
                    <a:schemeClr val="accent1">
                      <a:lumMod val="75000"/>
                    </a:schemeClr>
                  </a:solidFill>
                </a:rPr>
                <a:t>5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7351713" y="7185736"/>
              <a:ext cx="250627" cy="222288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0" tIns="41065" rIns="0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r>
                <a:rPr lang="ja-JP" altLang="en-US" sz="1100" b="1" dirty="0" err="1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ｔ</a:t>
              </a:r>
              <a:r>
                <a:rPr lang="en-US" altLang="ja-JP" sz="1100" baseline="-25000" dirty="0">
                  <a:solidFill>
                    <a:schemeClr val="accent1">
                      <a:lumMod val="75000"/>
                    </a:schemeClr>
                  </a:solidFill>
                </a:rPr>
                <a:t>1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8020051" y="7185736"/>
              <a:ext cx="250627" cy="222288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0" tIns="41065" rIns="0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r>
                <a:rPr lang="ja-JP" altLang="en-US" sz="1100" b="1" dirty="0" err="1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ｔ</a:t>
              </a:r>
              <a:r>
                <a:rPr lang="en-US" altLang="ja-JP" sz="1100" baseline="-25000" dirty="0">
                  <a:solidFill>
                    <a:schemeClr val="accent1">
                      <a:lumMod val="75000"/>
                    </a:schemeClr>
                  </a:solidFill>
                </a:rPr>
                <a:t>3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8604846" y="7185736"/>
              <a:ext cx="250626" cy="222288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0" tIns="41065" rIns="0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r>
                <a:rPr lang="ja-JP" altLang="en-US" sz="1100" b="1" dirty="0" err="1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ｔ</a:t>
              </a:r>
              <a:r>
                <a:rPr lang="en-US" altLang="ja-JP" sz="1100" baseline="-25000" dirty="0">
                  <a:solidFill>
                    <a:schemeClr val="accent1">
                      <a:lumMod val="75000"/>
                    </a:schemeClr>
                  </a:solidFill>
                </a:rPr>
                <a:t>2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9523810" y="4257496"/>
              <a:ext cx="250627" cy="222287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0" tIns="41065" rIns="0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r>
                <a:rPr lang="ja-JP" altLang="en-US" sz="1100" b="1" dirty="0" err="1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ｘ</a:t>
              </a:r>
              <a:r>
                <a:rPr lang="en-US" altLang="ja-JP" sz="1100" baseline="-25000" dirty="0">
                  <a:solidFill>
                    <a:schemeClr val="accent1">
                      <a:lumMod val="75000"/>
                    </a:schemeClr>
                  </a:solidFill>
                </a:rPr>
                <a:t>2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9523810" y="5360181"/>
              <a:ext cx="250627" cy="222287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0" tIns="41065" rIns="0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r>
                <a:rPr lang="ja-JP" altLang="en-US" sz="1100" b="1" dirty="0" err="1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ｘ</a:t>
              </a:r>
              <a:r>
                <a:rPr lang="en-US" altLang="ja-JP" sz="1100" baseline="-25000" dirty="0">
                  <a:solidFill>
                    <a:schemeClr val="accent1">
                      <a:lumMod val="75000"/>
                    </a:schemeClr>
                  </a:solidFill>
                </a:rPr>
                <a:t>3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9523810" y="6069049"/>
              <a:ext cx="250627" cy="222288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0" tIns="41065" rIns="0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r>
                <a:rPr lang="ja-JP" altLang="en-US" sz="1100" b="1" dirty="0" err="1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ｘ</a:t>
              </a:r>
              <a:r>
                <a:rPr lang="en-US" altLang="ja-JP" sz="1100" baseline="-25000" dirty="0">
                  <a:solidFill>
                    <a:schemeClr val="accent1">
                      <a:lumMod val="75000"/>
                    </a:schemeClr>
                  </a:solidFill>
                </a:rPr>
                <a:t>5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9523810" y="5753996"/>
              <a:ext cx="250627" cy="222288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0" tIns="41065" rIns="0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r>
                <a:rPr lang="ja-JP" altLang="en-US" sz="1100" b="1" dirty="0" err="1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ｘ</a:t>
              </a:r>
              <a:r>
                <a:rPr lang="en-US" altLang="ja-JP" sz="1100" baseline="-25000" dirty="0">
                  <a:solidFill>
                    <a:schemeClr val="accent1">
                      <a:lumMod val="75000"/>
                    </a:schemeClr>
                  </a:solidFill>
                </a:rPr>
                <a:t>1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711" name="テキスト ボックス 27"/>
            <p:cNvSpPr txBox="1">
              <a:spLocks noChangeArrowheads="1"/>
            </p:cNvSpPr>
            <p:nvPr/>
          </p:nvSpPr>
          <p:spPr bwMode="auto">
            <a:xfrm rot="-3611373">
              <a:off x="7510030" y="5536183"/>
              <a:ext cx="353559" cy="274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4306" tIns="52153" rIns="104306" bIns="52153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ja-JP" altLang="en-US" sz="1100"/>
                <a:t>ｋ</a:t>
              </a:r>
            </a:p>
          </p:txBody>
        </p:sp>
        <p:sp>
          <p:nvSpPr>
            <p:cNvPr id="27712" name="テキスト ボックス 27"/>
            <p:cNvSpPr txBox="1">
              <a:spLocks noChangeArrowheads="1"/>
            </p:cNvSpPr>
            <p:nvPr/>
          </p:nvSpPr>
          <p:spPr bwMode="auto">
            <a:xfrm rot="-3787323">
              <a:off x="7727014" y="4735423"/>
              <a:ext cx="743875" cy="274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4306" tIns="52153" rIns="104306" bIns="52153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sz="1100"/>
                <a:t>100-</a:t>
              </a:r>
              <a:r>
                <a:rPr lang="ja-JP" altLang="en-US" sz="1100"/>
                <a:t>ｋ</a:t>
              </a:r>
            </a:p>
          </p:txBody>
        </p:sp>
        <p:pic>
          <p:nvPicPr>
            <p:cNvPr id="27713" name="Picture 4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9616" y="3627392"/>
              <a:ext cx="1002506" cy="708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9" name="テキスト ボックス 27"/>
            <p:cNvSpPr txBox="1">
              <a:spLocks noChangeArrowheads="1"/>
            </p:cNvSpPr>
            <p:nvPr/>
          </p:nvSpPr>
          <p:spPr bwMode="auto">
            <a:xfrm rot="16799721">
              <a:off x="5614852" y="3791110"/>
              <a:ext cx="638856" cy="39543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104306" tIns="52153" rIns="104306" bIns="52153">
              <a:spAutoFit/>
            </a:bodyPr>
            <a:lstStyle/>
            <a:p>
              <a:pPr>
                <a:defRPr/>
              </a:pPr>
              <a:r>
                <a:rPr lang="ja-JP" altLang="en-US" sz="900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ｕ＝ｈ</a:t>
              </a:r>
              <a:r>
                <a:rPr lang="ja-JP" altLang="en-US" sz="900" baseline="-25000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ｖ</a:t>
              </a:r>
              <a:endParaRPr lang="ja-JP" altLang="en-US" sz="1000" baseline="-250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>
                <a:defRPr/>
              </a:pPr>
              <a:endParaRPr lang="ja-JP" alt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1" name="テキスト ボックス 27"/>
            <p:cNvSpPr txBox="1">
              <a:spLocks noChangeArrowheads="1"/>
            </p:cNvSpPr>
            <p:nvPr/>
          </p:nvSpPr>
          <p:spPr bwMode="auto">
            <a:xfrm rot="1651879">
              <a:off x="5149912" y="3985822"/>
              <a:ext cx="677621" cy="38232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104306" tIns="52153" rIns="104306" bIns="52153">
              <a:spAutoFit/>
            </a:bodyPr>
            <a:lstStyle/>
            <a:p>
              <a:pPr algn="r">
                <a:defRPr/>
              </a:pPr>
              <a:r>
                <a:rPr lang="ja-JP" altLang="en-US" sz="900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ｕ＝ｈ</a:t>
              </a:r>
              <a:r>
                <a:rPr lang="ja-JP" altLang="en-US" sz="900" baseline="-25000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ｗ</a:t>
              </a:r>
              <a:endParaRPr lang="ja-JP" altLang="en-US" sz="1000" baseline="-250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>
                <a:defRPr/>
              </a:pPr>
              <a:endParaRPr lang="ja-JP" alt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5263159" y="4257496"/>
              <a:ext cx="1086048" cy="222287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41065" tIns="41065" rIns="41065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　</a:t>
              </a:r>
              <a:r>
                <a:rPr lang="ja-JP" altLang="en-US" sz="1000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熱水分比ｕ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76" name="テキスト ボックス 27"/>
            <p:cNvSpPr txBox="1">
              <a:spLocks noChangeArrowheads="1"/>
            </p:cNvSpPr>
            <p:nvPr/>
          </p:nvSpPr>
          <p:spPr bwMode="auto">
            <a:xfrm rot="16200000">
              <a:off x="9223784" y="4986589"/>
              <a:ext cx="1890316" cy="27460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104306" tIns="52153" rIns="104306" bIns="52153">
              <a:spAutoFit/>
            </a:bodyPr>
            <a:lstStyle/>
            <a:p>
              <a:pPr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顕熱比ＳＨＨ＝ｑ</a:t>
              </a:r>
              <a:r>
                <a:rPr lang="ja-JP" altLang="en-US" sz="1100" b="1" baseline="-25000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Ｓ</a:t>
              </a: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/</a:t>
              </a: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（ｑ</a:t>
              </a:r>
              <a:r>
                <a:rPr lang="ja-JP" altLang="en-US" sz="1100" b="1" baseline="-25000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Ｓ</a:t>
              </a: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+</a:t>
              </a: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ｑ</a:t>
              </a:r>
              <a:r>
                <a:rPr lang="ja-JP" altLang="en-US" sz="1100" b="1" baseline="-25000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Ｌ</a:t>
              </a:r>
              <a:r>
                <a:rPr lang="en-US" altLang="ja-JP" sz="1100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）</a:t>
              </a:r>
              <a:endParaRPr lang="ja-JP" altLang="en-US" sz="1100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  <p:cxnSp>
          <p:nvCxnSpPr>
            <p:cNvPr id="78" name="直線コネクタ 77"/>
            <p:cNvCxnSpPr/>
            <p:nvPr/>
          </p:nvCxnSpPr>
          <p:spPr>
            <a:xfrm rot="5400000">
              <a:off x="9158722" y="5281364"/>
              <a:ext cx="1734539" cy="18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テキスト ボックス 83"/>
            <p:cNvSpPr txBox="1"/>
            <p:nvPr/>
          </p:nvSpPr>
          <p:spPr>
            <a:xfrm>
              <a:off x="7101087" y="5216657"/>
              <a:ext cx="751879" cy="222287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41065" tIns="41065" rIns="41065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　</a:t>
              </a:r>
              <a:r>
                <a:rPr lang="ja-JP" altLang="en-US" sz="1000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基準点</a:t>
              </a:r>
              <a:r>
                <a:rPr lang="en-US" altLang="ja-JP" sz="1100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8" name="ドーナツ 97"/>
            <p:cNvSpPr/>
            <p:nvPr/>
          </p:nvSpPr>
          <p:spPr>
            <a:xfrm>
              <a:off x="7351712" y="5438943"/>
              <a:ext cx="83543" cy="78764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99" name="直線コネクタ 98"/>
            <p:cNvCxnSpPr>
              <a:stCxn id="98" idx="2"/>
            </p:cNvCxnSpPr>
            <p:nvPr/>
          </p:nvCxnSpPr>
          <p:spPr>
            <a:xfrm rot="10800000" flipH="1">
              <a:off x="7351713" y="5123891"/>
              <a:ext cx="2673350" cy="355310"/>
            </a:xfrm>
            <a:prstGeom prst="line">
              <a:avLst/>
            </a:prstGeom>
            <a:ln w="1270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コネクタ 102"/>
            <p:cNvCxnSpPr/>
            <p:nvPr/>
          </p:nvCxnSpPr>
          <p:spPr>
            <a:xfrm flipV="1">
              <a:off x="6349206" y="6069049"/>
              <a:ext cx="1086049" cy="157526"/>
            </a:xfrm>
            <a:prstGeom prst="line">
              <a:avLst/>
            </a:prstGeom>
            <a:ln w="15875"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コネクタ 104"/>
            <p:cNvCxnSpPr/>
            <p:nvPr/>
          </p:nvCxnSpPr>
          <p:spPr>
            <a:xfrm flipV="1">
              <a:off x="8187134" y="5123891"/>
              <a:ext cx="1086049" cy="157526"/>
            </a:xfrm>
            <a:prstGeom prst="line">
              <a:avLst/>
            </a:prstGeom>
            <a:ln w="15875"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テキスト ボックス 27"/>
            <p:cNvSpPr txBox="1">
              <a:spLocks noChangeArrowheads="1"/>
            </p:cNvSpPr>
            <p:nvPr/>
          </p:nvSpPr>
          <p:spPr bwMode="auto">
            <a:xfrm rot="21016191">
              <a:off x="8278103" y="4985352"/>
              <a:ext cx="824283" cy="24382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104306" tIns="52153" rIns="104306" bIns="52153">
              <a:spAutoFit/>
            </a:bodyPr>
            <a:lstStyle/>
            <a:p>
              <a:pPr>
                <a:defRPr/>
              </a:pPr>
              <a:r>
                <a:rPr lang="ja-JP" altLang="en-US" sz="900" dirty="0">
                  <a:solidFill>
                    <a:schemeClr val="accent1">
                      <a:lumMod val="50000"/>
                    </a:schemeClr>
                  </a:solidFill>
                </a:rPr>
                <a:t>平行</a:t>
              </a:r>
            </a:p>
          </p:txBody>
        </p:sp>
        <p:sp>
          <p:nvSpPr>
            <p:cNvPr id="107" name="テキスト ボックス 27"/>
            <p:cNvSpPr txBox="1">
              <a:spLocks noChangeArrowheads="1"/>
            </p:cNvSpPr>
            <p:nvPr/>
          </p:nvSpPr>
          <p:spPr bwMode="auto">
            <a:xfrm rot="21016191">
              <a:off x="6614686" y="6130043"/>
              <a:ext cx="826139" cy="24382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104306" tIns="52153" rIns="104306" bIns="52153">
              <a:spAutoFit/>
            </a:bodyPr>
            <a:lstStyle/>
            <a:p>
              <a:pPr>
                <a:defRPr/>
              </a:pPr>
              <a:r>
                <a:rPr lang="ja-JP" altLang="en-US" sz="900" dirty="0">
                  <a:solidFill>
                    <a:schemeClr val="accent1">
                      <a:lumMod val="50000"/>
                    </a:schemeClr>
                  </a:solidFill>
                </a:rPr>
                <a:t>平行</a:t>
              </a:r>
            </a:p>
          </p:txBody>
        </p:sp>
        <p:sp>
          <p:nvSpPr>
            <p:cNvPr id="108" name="テキスト ボックス 27"/>
            <p:cNvSpPr txBox="1">
              <a:spLocks noChangeArrowheads="1"/>
            </p:cNvSpPr>
            <p:nvPr/>
          </p:nvSpPr>
          <p:spPr bwMode="auto">
            <a:xfrm rot="19698700">
              <a:off x="6104149" y="5622458"/>
              <a:ext cx="826140" cy="24382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104306" tIns="52153" rIns="104306" bIns="52153">
              <a:spAutoFit/>
            </a:bodyPr>
            <a:lstStyle/>
            <a:p>
              <a:pPr>
                <a:defRPr/>
              </a:pPr>
              <a:r>
                <a:rPr lang="ja-JP" altLang="en-US" sz="900" dirty="0">
                  <a:solidFill>
                    <a:schemeClr val="accent1">
                      <a:lumMod val="50000"/>
                    </a:schemeClr>
                  </a:solidFill>
                </a:rPr>
                <a:t>ＲＨ＝</a:t>
              </a:r>
              <a:r>
                <a:rPr lang="en-US" altLang="ja-JP" sz="900" dirty="0">
                  <a:solidFill>
                    <a:schemeClr val="accent1">
                      <a:lumMod val="50000"/>
                    </a:schemeClr>
                  </a:solidFill>
                </a:rPr>
                <a:t>95</a:t>
              </a:r>
              <a:r>
                <a:rPr lang="ja-JP" altLang="en-US" sz="900" dirty="0">
                  <a:solidFill>
                    <a:schemeClr val="accent1">
                      <a:lumMod val="50000"/>
                    </a:schemeClr>
                  </a:solidFill>
                </a:rPr>
                <a:t>％</a:t>
              </a:r>
            </a:p>
          </p:txBody>
        </p:sp>
        <p:sp>
          <p:nvSpPr>
            <p:cNvPr id="146" name="テキスト ボックス 27"/>
            <p:cNvSpPr txBox="1">
              <a:spLocks noChangeArrowheads="1"/>
            </p:cNvSpPr>
            <p:nvPr/>
          </p:nvSpPr>
          <p:spPr bwMode="auto">
            <a:xfrm rot="19380000">
              <a:off x="4723946" y="4332509"/>
              <a:ext cx="2580643" cy="2000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square" t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ja-JP" altLang="en-US" sz="1300" b="1" dirty="0"/>
                <a:t>比エンタルピー </a:t>
              </a:r>
              <a:r>
                <a:rPr lang="en-US" altLang="ja-JP" sz="1300" b="1" dirty="0"/>
                <a:t>h</a:t>
              </a:r>
              <a:r>
                <a:rPr lang="ja-JP" altLang="en-US" sz="1300" b="1" dirty="0"/>
                <a:t>　ｋＪ</a:t>
              </a:r>
              <a:r>
                <a:rPr lang="en-US" altLang="ja-JP" sz="1300" b="1" dirty="0"/>
                <a:t>/</a:t>
              </a:r>
              <a:r>
                <a:rPr lang="ja-JP" altLang="en-US" sz="1300" b="1" dirty="0"/>
                <a:t>ｋｇ（ＤＡ）</a:t>
              </a:r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4427737" y="2839760"/>
              <a:ext cx="1420217" cy="6240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2" name="グループ化 341"/>
          <p:cNvGrpSpPr/>
          <p:nvPr/>
        </p:nvGrpSpPr>
        <p:grpSpPr>
          <a:xfrm>
            <a:off x="234132" y="954518"/>
            <a:ext cx="5359114" cy="2587083"/>
            <a:chOff x="965683" y="330313"/>
            <a:chExt cx="5359114" cy="2587083"/>
          </a:xfrm>
        </p:grpSpPr>
        <p:sp>
          <p:nvSpPr>
            <p:cNvPr id="343" name="円/楕円 342"/>
            <p:cNvSpPr/>
            <p:nvPr/>
          </p:nvSpPr>
          <p:spPr>
            <a:xfrm>
              <a:off x="5481723" y="2221662"/>
              <a:ext cx="145919" cy="15273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4" name="正方形/長方形 343"/>
            <p:cNvSpPr/>
            <p:nvPr/>
          </p:nvSpPr>
          <p:spPr>
            <a:xfrm>
              <a:off x="5425937" y="2246645"/>
              <a:ext cx="127309" cy="1035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5" name="円/楕円 344"/>
            <p:cNvSpPr/>
            <p:nvPr/>
          </p:nvSpPr>
          <p:spPr>
            <a:xfrm>
              <a:off x="3551405" y="2392467"/>
              <a:ext cx="135662" cy="129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6" name="正方形/長方形 345"/>
            <p:cNvSpPr/>
            <p:nvPr/>
          </p:nvSpPr>
          <p:spPr>
            <a:xfrm>
              <a:off x="3630900" y="2393734"/>
              <a:ext cx="127309" cy="11947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7" name="正方形/長方形 346"/>
            <p:cNvSpPr/>
            <p:nvPr/>
          </p:nvSpPr>
          <p:spPr>
            <a:xfrm>
              <a:off x="3567158" y="1400938"/>
              <a:ext cx="127309" cy="11947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8" name="角丸四角形 76"/>
            <p:cNvSpPr>
              <a:spLocks noChangeArrowheads="1"/>
            </p:cNvSpPr>
            <p:nvPr/>
          </p:nvSpPr>
          <p:spPr bwMode="auto">
            <a:xfrm>
              <a:off x="4034889" y="1542543"/>
              <a:ext cx="1623446" cy="498475"/>
            </a:xfrm>
            <a:prstGeom prst="roundRect">
              <a:avLst>
                <a:gd name="adj" fmla="val 10675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9" name="円/楕円 348"/>
            <p:cNvSpPr/>
            <p:nvPr/>
          </p:nvSpPr>
          <p:spPr>
            <a:xfrm>
              <a:off x="5379812" y="1659540"/>
              <a:ext cx="184451" cy="178904"/>
            </a:xfrm>
            <a:prstGeom prst="ellipse">
              <a:avLst/>
            </a:prstGeom>
            <a:solidFill>
              <a:srgbClr val="66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0" name="角丸四角形 33"/>
            <p:cNvSpPr>
              <a:spLocks noChangeArrowheads="1"/>
            </p:cNvSpPr>
            <p:nvPr/>
          </p:nvSpPr>
          <p:spPr bwMode="auto">
            <a:xfrm>
              <a:off x="1980531" y="855156"/>
              <a:ext cx="276225" cy="173037"/>
            </a:xfrm>
            <a:prstGeom prst="roundRect">
              <a:avLst>
                <a:gd name="adj" fmla="val 29412"/>
              </a:avLst>
            </a:prstGeom>
            <a:solidFill>
              <a:srgbClr val="66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1" name="角丸四角形 36"/>
            <p:cNvSpPr>
              <a:spLocks noChangeArrowheads="1"/>
            </p:cNvSpPr>
            <p:nvPr/>
          </p:nvSpPr>
          <p:spPr bwMode="auto">
            <a:xfrm>
              <a:off x="2667484" y="891668"/>
              <a:ext cx="392112" cy="142875"/>
            </a:xfrm>
            <a:prstGeom prst="roundRect">
              <a:avLst>
                <a:gd name="adj" fmla="val 19074"/>
              </a:avLst>
            </a:prstGeom>
            <a:solidFill>
              <a:srgbClr val="66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2" name="角丸四角形 44"/>
            <p:cNvSpPr>
              <a:spLocks noChangeArrowheads="1"/>
            </p:cNvSpPr>
            <p:nvPr/>
          </p:nvSpPr>
          <p:spPr bwMode="auto">
            <a:xfrm>
              <a:off x="3072296" y="891668"/>
              <a:ext cx="438150" cy="142875"/>
            </a:xfrm>
            <a:prstGeom prst="roundRect">
              <a:avLst>
                <a:gd name="adj" fmla="val 19074"/>
              </a:avLst>
            </a:prstGeom>
            <a:solidFill>
              <a:srgbClr val="66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3" name="角丸四角形 45"/>
            <p:cNvSpPr>
              <a:spLocks noChangeArrowheads="1"/>
            </p:cNvSpPr>
            <p:nvPr/>
          </p:nvSpPr>
          <p:spPr bwMode="auto">
            <a:xfrm>
              <a:off x="3519971" y="891668"/>
              <a:ext cx="698500" cy="142875"/>
            </a:xfrm>
            <a:prstGeom prst="roundRect">
              <a:avLst>
                <a:gd name="adj" fmla="val 19074"/>
              </a:avLst>
            </a:prstGeom>
            <a:solidFill>
              <a:srgbClr val="66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4" name="角丸四角形 46"/>
            <p:cNvSpPr>
              <a:spLocks noChangeArrowheads="1"/>
            </p:cNvSpPr>
            <p:nvPr/>
          </p:nvSpPr>
          <p:spPr bwMode="auto">
            <a:xfrm>
              <a:off x="4229584" y="891668"/>
              <a:ext cx="450850" cy="142875"/>
            </a:xfrm>
            <a:prstGeom prst="roundRect">
              <a:avLst>
                <a:gd name="adj" fmla="val 19074"/>
              </a:avLst>
            </a:prstGeom>
            <a:solidFill>
              <a:srgbClr val="66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5" name="角丸四角形 47"/>
            <p:cNvSpPr>
              <a:spLocks noChangeArrowheads="1"/>
            </p:cNvSpPr>
            <p:nvPr/>
          </p:nvSpPr>
          <p:spPr bwMode="auto">
            <a:xfrm>
              <a:off x="4693134" y="891668"/>
              <a:ext cx="571500" cy="142875"/>
            </a:xfrm>
            <a:prstGeom prst="roundRect">
              <a:avLst>
                <a:gd name="adj" fmla="val 19074"/>
              </a:avLst>
            </a:prstGeom>
            <a:solidFill>
              <a:srgbClr val="66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6" name="角丸四角形 67"/>
            <p:cNvSpPr>
              <a:spLocks noChangeArrowheads="1"/>
            </p:cNvSpPr>
            <p:nvPr/>
          </p:nvSpPr>
          <p:spPr bwMode="auto">
            <a:xfrm>
              <a:off x="5385284" y="1261556"/>
              <a:ext cx="158750" cy="200025"/>
            </a:xfrm>
            <a:prstGeom prst="roundRect">
              <a:avLst>
                <a:gd name="adj" fmla="val 24352"/>
              </a:avLst>
            </a:prstGeom>
            <a:solidFill>
              <a:srgbClr val="66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7" name="正方形/長方形 70"/>
            <p:cNvSpPr>
              <a:spLocks noChangeArrowheads="1"/>
            </p:cNvSpPr>
            <p:nvPr/>
          </p:nvSpPr>
          <p:spPr bwMode="auto">
            <a:xfrm>
              <a:off x="4956659" y="2268031"/>
              <a:ext cx="454025" cy="619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8" name="正方形/長方形 71"/>
            <p:cNvSpPr>
              <a:spLocks noChangeArrowheads="1"/>
            </p:cNvSpPr>
            <p:nvPr/>
          </p:nvSpPr>
          <p:spPr bwMode="auto">
            <a:xfrm>
              <a:off x="4446037" y="2269618"/>
              <a:ext cx="496433" cy="6032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9" name="正方形/長方形 73"/>
            <p:cNvSpPr>
              <a:spLocks noChangeArrowheads="1"/>
            </p:cNvSpPr>
            <p:nvPr/>
          </p:nvSpPr>
          <p:spPr bwMode="auto">
            <a:xfrm>
              <a:off x="5796974" y="2268031"/>
              <a:ext cx="50800" cy="5556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0" name="正方形/長方形 74"/>
            <p:cNvSpPr>
              <a:spLocks noChangeArrowheads="1"/>
            </p:cNvSpPr>
            <p:nvPr/>
          </p:nvSpPr>
          <p:spPr bwMode="auto">
            <a:xfrm>
              <a:off x="5800603" y="2460645"/>
              <a:ext cx="45719" cy="5594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1" name="直線コネクタ 16"/>
            <p:cNvSpPr>
              <a:spLocks noChangeShapeType="1"/>
            </p:cNvSpPr>
            <p:nvPr/>
          </p:nvSpPr>
          <p:spPr bwMode="auto">
            <a:xfrm>
              <a:off x="984733" y="491618"/>
              <a:ext cx="0" cy="809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2" name="直線コネクタ 17"/>
            <p:cNvSpPr>
              <a:spLocks noChangeShapeType="1"/>
            </p:cNvSpPr>
            <p:nvPr/>
          </p:nvSpPr>
          <p:spPr bwMode="auto">
            <a:xfrm>
              <a:off x="986321" y="2317243"/>
              <a:ext cx="0" cy="60015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3" name="角丸四角形 106"/>
            <p:cNvSpPr>
              <a:spLocks noChangeArrowheads="1"/>
            </p:cNvSpPr>
            <p:nvPr/>
          </p:nvSpPr>
          <p:spPr bwMode="auto">
            <a:xfrm>
              <a:off x="1148246" y="2218818"/>
              <a:ext cx="174625" cy="277813"/>
            </a:xfrm>
            <a:prstGeom prst="roundRect">
              <a:avLst>
                <a:gd name="adj" fmla="val 2332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4" name="角丸四角形 22"/>
            <p:cNvSpPr>
              <a:spLocks noChangeArrowheads="1"/>
            </p:cNvSpPr>
            <p:nvPr/>
          </p:nvSpPr>
          <p:spPr bwMode="auto">
            <a:xfrm>
              <a:off x="3169434" y="1107568"/>
              <a:ext cx="2538112" cy="1447800"/>
            </a:xfrm>
            <a:prstGeom prst="roundRect">
              <a:avLst>
                <a:gd name="adj" fmla="val 4548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5" name="正方形/長方形 107"/>
            <p:cNvSpPr>
              <a:spLocks noChangeArrowheads="1"/>
            </p:cNvSpPr>
            <p:nvPr/>
          </p:nvSpPr>
          <p:spPr bwMode="auto">
            <a:xfrm>
              <a:off x="1173646" y="2190243"/>
              <a:ext cx="130175" cy="50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6" name="直線コネクタ 108"/>
            <p:cNvSpPr>
              <a:spLocks noChangeShapeType="1"/>
            </p:cNvSpPr>
            <p:nvPr/>
          </p:nvSpPr>
          <p:spPr bwMode="auto">
            <a:xfrm rot="18900000" flipH="1">
              <a:off x="1146659" y="2190243"/>
              <a:ext cx="635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7" name="直線コネクタ 109"/>
            <p:cNvSpPr>
              <a:spLocks noChangeShapeType="1"/>
            </p:cNvSpPr>
            <p:nvPr/>
          </p:nvSpPr>
          <p:spPr bwMode="auto">
            <a:xfrm rot="18900000" flipH="1">
              <a:off x="1177614" y="2189450"/>
              <a:ext cx="619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8" name="直線コネクタ 110"/>
            <p:cNvSpPr>
              <a:spLocks noChangeShapeType="1"/>
            </p:cNvSpPr>
            <p:nvPr/>
          </p:nvSpPr>
          <p:spPr bwMode="auto">
            <a:xfrm rot="18900000" flipH="1">
              <a:off x="1203015" y="2187862"/>
              <a:ext cx="619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9" name="直線コネクタ 111"/>
            <p:cNvSpPr>
              <a:spLocks noChangeShapeType="1"/>
            </p:cNvSpPr>
            <p:nvPr/>
          </p:nvSpPr>
          <p:spPr bwMode="auto">
            <a:xfrm rot="18900000" flipH="1">
              <a:off x="1231590" y="2187862"/>
              <a:ext cx="619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0" name="直線コネクタ 113"/>
            <p:cNvSpPr>
              <a:spLocks noChangeShapeType="1"/>
            </p:cNvSpPr>
            <p:nvPr/>
          </p:nvSpPr>
          <p:spPr bwMode="auto">
            <a:xfrm>
              <a:off x="1165709" y="2317243"/>
              <a:ext cx="1333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1" name="直線コネクタ 114"/>
            <p:cNvSpPr>
              <a:spLocks noChangeShapeType="1"/>
            </p:cNvSpPr>
            <p:nvPr/>
          </p:nvSpPr>
          <p:spPr bwMode="auto">
            <a:xfrm>
              <a:off x="1183171" y="2277556"/>
              <a:ext cx="0" cy="825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2" name="直線コネクタ 115"/>
            <p:cNvSpPr>
              <a:spLocks noChangeShapeType="1"/>
            </p:cNvSpPr>
            <p:nvPr/>
          </p:nvSpPr>
          <p:spPr bwMode="auto">
            <a:xfrm>
              <a:off x="1208571" y="2279143"/>
              <a:ext cx="0" cy="809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3" name="直線コネクタ 116"/>
            <p:cNvSpPr>
              <a:spLocks noChangeShapeType="1"/>
            </p:cNvSpPr>
            <p:nvPr/>
          </p:nvSpPr>
          <p:spPr bwMode="auto">
            <a:xfrm>
              <a:off x="1233971" y="2277556"/>
              <a:ext cx="0" cy="809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4" name="直線コネクタ 117"/>
            <p:cNvSpPr>
              <a:spLocks noChangeShapeType="1"/>
            </p:cNvSpPr>
            <p:nvPr/>
          </p:nvSpPr>
          <p:spPr bwMode="auto">
            <a:xfrm>
              <a:off x="1259371" y="2279143"/>
              <a:ext cx="0" cy="809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5" name="直線コネクタ 118"/>
            <p:cNvSpPr>
              <a:spLocks noChangeShapeType="1"/>
            </p:cNvSpPr>
            <p:nvPr/>
          </p:nvSpPr>
          <p:spPr bwMode="auto">
            <a:xfrm>
              <a:off x="1283184" y="2279143"/>
              <a:ext cx="0" cy="809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6" name="直線コネクタ 12"/>
            <p:cNvSpPr>
              <a:spLocks noChangeShapeType="1"/>
            </p:cNvSpPr>
            <p:nvPr/>
          </p:nvSpPr>
          <p:spPr bwMode="auto">
            <a:xfrm>
              <a:off x="5902616" y="330313"/>
              <a:ext cx="0" cy="258708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7" name="角丸四角形 21"/>
            <p:cNvSpPr>
              <a:spLocks noChangeArrowheads="1"/>
            </p:cNvSpPr>
            <p:nvPr/>
          </p:nvSpPr>
          <p:spPr bwMode="auto">
            <a:xfrm>
              <a:off x="1027597" y="1098043"/>
              <a:ext cx="2060080" cy="1457325"/>
            </a:xfrm>
            <a:prstGeom prst="roundRect">
              <a:avLst>
                <a:gd name="adj" fmla="val 7171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378" name="Group 303"/>
            <p:cNvGrpSpPr>
              <a:grpSpLocks/>
            </p:cNvGrpSpPr>
            <p:nvPr/>
          </p:nvGrpSpPr>
          <p:grpSpPr bwMode="auto">
            <a:xfrm>
              <a:off x="5873174" y="2417256"/>
              <a:ext cx="93663" cy="179387"/>
              <a:chOff x="9891" y="8007"/>
              <a:chExt cx="148" cy="283"/>
            </a:xfrm>
          </p:grpSpPr>
          <p:sp>
            <p:nvSpPr>
              <p:cNvPr id="531" name="直線コネクタ 130"/>
              <p:cNvSpPr>
                <a:spLocks noChangeShapeType="1"/>
              </p:cNvSpPr>
              <p:nvPr/>
            </p:nvSpPr>
            <p:spPr bwMode="auto">
              <a:xfrm>
                <a:off x="9896" y="8007"/>
                <a:ext cx="0" cy="28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32" name="直線コネクタ 131"/>
              <p:cNvSpPr>
                <a:spLocks noChangeShapeType="1"/>
              </p:cNvSpPr>
              <p:nvPr/>
            </p:nvSpPr>
            <p:spPr bwMode="auto">
              <a:xfrm>
                <a:off x="9891" y="8019"/>
                <a:ext cx="14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33" name="直線コネクタ 132"/>
              <p:cNvSpPr>
                <a:spLocks noChangeShapeType="1"/>
              </p:cNvSpPr>
              <p:nvPr/>
            </p:nvSpPr>
            <p:spPr bwMode="auto">
              <a:xfrm>
                <a:off x="9892" y="8283"/>
                <a:ext cx="14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34" name="直線コネクタ 133"/>
              <p:cNvSpPr>
                <a:spLocks noChangeShapeType="1"/>
              </p:cNvSpPr>
              <p:nvPr/>
            </p:nvSpPr>
            <p:spPr bwMode="auto">
              <a:xfrm rot="10800000" flipH="1" flipV="1">
                <a:off x="9947" y="8046"/>
                <a:ext cx="90" cy="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35" name="直線コネクタ 134"/>
              <p:cNvSpPr>
                <a:spLocks noChangeShapeType="1"/>
              </p:cNvSpPr>
              <p:nvPr/>
            </p:nvSpPr>
            <p:spPr bwMode="auto">
              <a:xfrm rot="10800000" flipH="1" flipV="1">
                <a:off x="9946" y="8109"/>
                <a:ext cx="89" cy="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36" name="直線コネクタ 135"/>
              <p:cNvSpPr>
                <a:spLocks noChangeShapeType="1"/>
              </p:cNvSpPr>
              <p:nvPr/>
            </p:nvSpPr>
            <p:spPr bwMode="auto">
              <a:xfrm rot="10800000" flipH="1" flipV="1">
                <a:off x="9949" y="8167"/>
                <a:ext cx="89" cy="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37" name="直線コネクタ 136"/>
              <p:cNvSpPr>
                <a:spLocks noChangeShapeType="1"/>
              </p:cNvSpPr>
              <p:nvPr/>
            </p:nvSpPr>
            <p:spPr bwMode="auto">
              <a:xfrm rot="10800000" flipH="1" flipV="1">
                <a:off x="9949" y="8234"/>
                <a:ext cx="90" cy="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379" name="Group 295"/>
            <p:cNvGrpSpPr>
              <a:grpSpLocks/>
            </p:cNvGrpSpPr>
            <p:nvPr/>
          </p:nvGrpSpPr>
          <p:grpSpPr bwMode="auto">
            <a:xfrm>
              <a:off x="5869999" y="2207706"/>
              <a:ext cx="96838" cy="179387"/>
              <a:chOff x="9886" y="7678"/>
              <a:chExt cx="153" cy="283"/>
            </a:xfrm>
          </p:grpSpPr>
          <p:sp>
            <p:nvSpPr>
              <p:cNvPr id="524" name="直線コネクタ 151"/>
              <p:cNvSpPr>
                <a:spLocks noChangeShapeType="1"/>
              </p:cNvSpPr>
              <p:nvPr/>
            </p:nvSpPr>
            <p:spPr bwMode="auto">
              <a:xfrm>
                <a:off x="9894" y="7678"/>
                <a:ext cx="0" cy="28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25" name="直線コネクタ 152"/>
              <p:cNvSpPr>
                <a:spLocks noChangeShapeType="1"/>
              </p:cNvSpPr>
              <p:nvPr/>
            </p:nvSpPr>
            <p:spPr bwMode="auto">
              <a:xfrm>
                <a:off x="9886" y="7689"/>
                <a:ext cx="14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26" name="直線コネクタ 153"/>
              <p:cNvSpPr>
                <a:spLocks noChangeShapeType="1"/>
              </p:cNvSpPr>
              <p:nvPr/>
            </p:nvSpPr>
            <p:spPr bwMode="auto">
              <a:xfrm>
                <a:off x="9887" y="7953"/>
                <a:ext cx="14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27" name="直線コネクタ 154"/>
              <p:cNvSpPr>
                <a:spLocks noChangeShapeType="1"/>
              </p:cNvSpPr>
              <p:nvPr/>
            </p:nvSpPr>
            <p:spPr bwMode="auto">
              <a:xfrm rot="10800000" flipH="1" flipV="1">
                <a:off x="9946" y="7716"/>
                <a:ext cx="90" cy="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28" name="直線コネクタ 155"/>
              <p:cNvSpPr>
                <a:spLocks noChangeShapeType="1"/>
              </p:cNvSpPr>
              <p:nvPr/>
            </p:nvSpPr>
            <p:spPr bwMode="auto">
              <a:xfrm rot="10800000" flipH="1" flipV="1">
                <a:off x="9946" y="7779"/>
                <a:ext cx="89" cy="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29" name="直線コネクタ 156"/>
              <p:cNvSpPr>
                <a:spLocks noChangeShapeType="1"/>
              </p:cNvSpPr>
              <p:nvPr/>
            </p:nvSpPr>
            <p:spPr bwMode="auto">
              <a:xfrm rot="10800000" flipH="1" flipV="1">
                <a:off x="9949" y="7837"/>
                <a:ext cx="89" cy="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30" name="直線コネクタ 157"/>
              <p:cNvSpPr>
                <a:spLocks noChangeShapeType="1"/>
              </p:cNvSpPr>
              <p:nvPr/>
            </p:nvSpPr>
            <p:spPr bwMode="auto">
              <a:xfrm rot="10800000" flipH="1" flipV="1">
                <a:off x="9949" y="7904"/>
                <a:ext cx="90" cy="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380" name="正方形/長方形 68"/>
            <p:cNvSpPr>
              <a:spLocks noChangeArrowheads="1"/>
            </p:cNvSpPr>
            <p:nvPr/>
          </p:nvSpPr>
          <p:spPr bwMode="auto">
            <a:xfrm>
              <a:off x="4956659" y="2457377"/>
              <a:ext cx="828675" cy="5840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1" name="正方形/長方形 72"/>
            <p:cNvSpPr>
              <a:spLocks noChangeArrowheads="1"/>
            </p:cNvSpPr>
            <p:nvPr/>
          </p:nvSpPr>
          <p:spPr bwMode="auto">
            <a:xfrm>
              <a:off x="5644046" y="2269618"/>
              <a:ext cx="136525" cy="5556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2" name="正方形/長方形 65"/>
            <p:cNvSpPr>
              <a:spLocks noChangeArrowheads="1"/>
            </p:cNvSpPr>
            <p:nvPr/>
          </p:nvSpPr>
          <p:spPr bwMode="auto">
            <a:xfrm flipH="1">
              <a:off x="1182766" y="2507743"/>
              <a:ext cx="45719" cy="146050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3" name="正方形/長方形 105"/>
            <p:cNvSpPr>
              <a:spLocks noChangeArrowheads="1"/>
            </p:cNvSpPr>
            <p:nvPr/>
          </p:nvSpPr>
          <p:spPr bwMode="auto">
            <a:xfrm>
              <a:off x="1249846" y="2507743"/>
              <a:ext cx="36513" cy="714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4" name="正方形/長方形 140"/>
            <p:cNvSpPr>
              <a:spLocks noChangeArrowheads="1"/>
            </p:cNvSpPr>
            <p:nvPr/>
          </p:nvSpPr>
          <p:spPr bwMode="auto">
            <a:xfrm>
              <a:off x="1980531" y="1107568"/>
              <a:ext cx="271463" cy="254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5" name="正方形/長方形 141"/>
            <p:cNvSpPr>
              <a:spLocks noChangeArrowheads="1"/>
            </p:cNvSpPr>
            <p:nvPr/>
          </p:nvSpPr>
          <p:spPr bwMode="auto">
            <a:xfrm>
              <a:off x="1993231" y="1069468"/>
              <a:ext cx="246063" cy="2381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6" name="正方形/長方形 142"/>
            <p:cNvSpPr>
              <a:spLocks noChangeArrowheads="1"/>
            </p:cNvSpPr>
            <p:nvPr/>
          </p:nvSpPr>
          <p:spPr bwMode="auto">
            <a:xfrm>
              <a:off x="2024981" y="1028193"/>
              <a:ext cx="184150" cy="41275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387" name="グループ化 175"/>
            <p:cNvGrpSpPr>
              <a:grpSpLocks/>
            </p:cNvGrpSpPr>
            <p:nvPr/>
          </p:nvGrpSpPr>
          <p:grpSpPr bwMode="auto">
            <a:xfrm>
              <a:off x="2482965" y="1148843"/>
              <a:ext cx="190500" cy="46038"/>
              <a:chOff x="0" y="0"/>
              <a:chExt cx="189554" cy="46446"/>
            </a:xfrm>
          </p:grpSpPr>
          <p:sp>
            <p:nvSpPr>
              <p:cNvPr id="519" name="直線コネクタ 166"/>
              <p:cNvSpPr>
                <a:spLocks noChangeShapeType="1"/>
              </p:cNvSpPr>
              <p:nvPr/>
            </p:nvSpPr>
            <p:spPr bwMode="auto">
              <a:xfrm>
                <a:off x="185057" y="0"/>
                <a:ext cx="0" cy="25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20" name="直線コネクタ 148"/>
              <p:cNvSpPr>
                <a:spLocks noChangeShapeType="1"/>
              </p:cNvSpPr>
              <p:nvPr/>
            </p:nvSpPr>
            <p:spPr bwMode="auto">
              <a:xfrm>
                <a:off x="3628" y="7257"/>
                <a:ext cx="1859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21" name="直線コネクタ 165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25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22" name="円/楕円 167"/>
              <p:cNvSpPr>
                <a:spLocks noChangeArrowheads="1"/>
              </p:cNvSpPr>
              <p:nvPr/>
            </p:nvSpPr>
            <p:spPr bwMode="auto">
              <a:xfrm>
                <a:off x="36286" y="10886"/>
                <a:ext cx="35560" cy="355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23" name="円/楕円 168"/>
              <p:cNvSpPr>
                <a:spLocks noChangeArrowheads="1"/>
              </p:cNvSpPr>
              <p:nvPr/>
            </p:nvSpPr>
            <p:spPr bwMode="auto">
              <a:xfrm>
                <a:off x="116114" y="10886"/>
                <a:ext cx="35560" cy="355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388" name="グループ化 176"/>
            <p:cNvGrpSpPr>
              <a:grpSpLocks/>
            </p:cNvGrpSpPr>
            <p:nvPr/>
          </p:nvGrpSpPr>
          <p:grpSpPr bwMode="auto">
            <a:xfrm>
              <a:off x="1209361" y="1150431"/>
              <a:ext cx="190500" cy="46037"/>
              <a:chOff x="0" y="0"/>
              <a:chExt cx="189554" cy="46446"/>
            </a:xfrm>
          </p:grpSpPr>
          <p:sp>
            <p:nvSpPr>
              <p:cNvPr id="514" name="直線コネクタ 177"/>
              <p:cNvSpPr>
                <a:spLocks noChangeShapeType="1"/>
              </p:cNvSpPr>
              <p:nvPr/>
            </p:nvSpPr>
            <p:spPr bwMode="auto">
              <a:xfrm>
                <a:off x="185057" y="0"/>
                <a:ext cx="0" cy="25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15" name="直線コネクタ 178"/>
              <p:cNvSpPr>
                <a:spLocks noChangeShapeType="1"/>
              </p:cNvSpPr>
              <p:nvPr/>
            </p:nvSpPr>
            <p:spPr bwMode="auto">
              <a:xfrm>
                <a:off x="3628" y="7257"/>
                <a:ext cx="1859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16" name="直線コネクタ 179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25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17" name="円/楕円 180"/>
              <p:cNvSpPr>
                <a:spLocks noChangeArrowheads="1"/>
              </p:cNvSpPr>
              <p:nvPr/>
            </p:nvSpPr>
            <p:spPr bwMode="auto">
              <a:xfrm>
                <a:off x="36286" y="10886"/>
                <a:ext cx="35560" cy="355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18" name="円/楕円 181"/>
              <p:cNvSpPr>
                <a:spLocks noChangeArrowheads="1"/>
              </p:cNvSpPr>
              <p:nvPr/>
            </p:nvSpPr>
            <p:spPr bwMode="auto">
              <a:xfrm>
                <a:off x="116114" y="10886"/>
                <a:ext cx="35560" cy="355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389" name="Rectangle 231"/>
            <p:cNvSpPr>
              <a:spLocks noChangeArrowheads="1"/>
            </p:cNvSpPr>
            <p:nvPr/>
          </p:nvSpPr>
          <p:spPr bwMode="auto">
            <a:xfrm>
              <a:off x="3896651" y="1894968"/>
              <a:ext cx="138873" cy="5535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0" name="Rectangle 225"/>
            <p:cNvSpPr>
              <a:spLocks noChangeArrowheads="1"/>
            </p:cNvSpPr>
            <p:nvPr/>
          </p:nvSpPr>
          <p:spPr bwMode="auto">
            <a:xfrm>
              <a:off x="3748906" y="1736131"/>
              <a:ext cx="131212" cy="551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1" name="Rectangle 214"/>
            <p:cNvSpPr>
              <a:spLocks noChangeArrowheads="1"/>
            </p:cNvSpPr>
            <p:nvPr/>
          </p:nvSpPr>
          <p:spPr bwMode="auto">
            <a:xfrm flipH="1">
              <a:off x="3568325" y="1693356"/>
              <a:ext cx="47625" cy="381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2" name="Rectangle 213"/>
            <p:cNvSpPr>
              <a:spLocks noChangeArrowheads="1"/>
            </p:cNvSpPr>
            <p:nvPr/>
          </p:nvSpPr>
          <p:spPr bwMode="auto">
            <a:xfrm flipH="1">
              <a:off x="3568324" y="2096581"/>
              <a:ext cx="45719" cy="27781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3" name="AutoShape 212"/>
            <p:cNvSpPr>
              <a:spLocks noChangeArrowheads="1"/>
            </p:cNvSpPr>
            <p:nvPr/>
          </p:nvSpPr>
          <p:spPr bwMode="auto">
            <a:xfrm>
              <a:off x="3554037" y="1542543"/>
              <a:ext cx="136525" cy="136525"/>
            </a:xfrm>
            <a:prstGeom prst="roundRect">
              <a:avLst>
                <a:gd name="adj" fmla="val 23255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4" name="AutoShape 211"/>
            <p:cNvSpPr>
              <a:spLocks noChangeArrowheads="1"/>
            </p:cNvSpPr>
            <p:nvPr/>
          </p:nvSpPr>
          <p:spPr bwMode="auto">
            <a:xfrm>
              <a:off x="3177800" y="1342518"/>
              <a:ext cx="333375" cy="111125"/>
            </a:xfrm>
            <a:prstGeom prst="roundRect">
              <a:avLst>
                <a:gd name="adj" fmla="val 2897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5" name="Rectangle 210"/>
            <p:cNvSpPr>
              <a:spLocks noChangeArrowheads="1"/>
            </p:cNvSpPr>
            <p:nvPr/>
          </p:nvSpPr>
          <p:spPr bwMode="auto">
            <a:xfrm flipH="1">
              <a:off x="3783465" y="2056858"/>
              <a:ext cx="50570" cy="14608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6" name="角丸四角形 48"/>
            <p:cNvSpPr>
              <a:spLocks noChangeArrowheads="1"/>
            </p:cNvSpPr>
            <p:nvPr/>
          </p:nvSpPr>
          <p:spPr bwMode="auto">
            <a:xfrm>
              <a:off x="5385284" y="1091693"/>
              <a:ext cx="158750" cy="158750"/>
            </a:xfrm>
            <a:prstGeom prst="roundRect">
              <a:avLst>
                <a:gd name="adj" fmla="val 24352"/>
              </a:avLst>
            </a:prstGeom>
            <a:solidFill>
              <a:srgbClr val="66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7" name="正方形/長方形 40"/>
            <p:cNvSpPr>
              <a:spLocks noChangeArrowheads="1"/>
            </p:cNvSpPr>
            <p:nvPr/>
          </p:nvSpPr>
          <p:spPr bwMode="auto">
            <a:xfrm>
              <a:off x="965683" y="2210881"/>
              <a:ext cx="72752" cy="11462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8" name="正方形/長方形 39"/>
            <p:cNvSpPr>
              <a:spLocks noChangeArrowheads="1"/>
            </p:cNvSpPr>
            <p:nvPr/>
          </p:nvSpPr>
          <p:spPr bwMode="auto">
            <a:xfrm>
              <a:off x="965683" y="1306006"/>
              <a:ext cx="72752" cy="10393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399" name="Group 37"/>
            <p:cNvGrpSpPr>
              <a:grpSpLocks/>
            </p:cNvGrpSpPr>
            <p:nvPr/>
          </p:nvGrpSpPr>
          <p:grpSpPr bwMode="auto">
            <a:xfrm>
              <a:off x="5375125" y="1664351"/>
              <a:ext cx="179387" cy="174951"/>
              <a:chOff x="8442" y="6800"/>
              <a:chExt cx="283" cy="276"/>
            </a:xfrm>
          </p:grpSpPr>
          <p:sp>
            <p:nvSpPr>
              <p:cNvPr id="509" name="Arc 42"/>
              <p:cNvSpPr>
                <a:spLocks/>
              </p:cNvSpPr>
              <p:nvPr/>
            </p:nvSpPr>
            <p:spPr bwMode="auto">
              <a:xfrm rot="520772">
                <a:off x="8442" y="6838"/>
                <a:ext cx="283" cy="238"/>
              </a:xfrm>
              <a:custGeom>
                <a:avLst/>
                <a:gdLst>
                  <a:gd name="G0" fmla="+- 21600 0 0"/>
                  <a:gd name="G1" fmla="+- 14661 0 0"/>
                  <a:gd name="G2" fmla="+- 21600 0 0"/>
                  <a:gd name="T0" fmla="*/ 37462 w 43200"/>
                  <a:gd name="T1" fmla="*/ 0 h 36261"/>
                  <a:gd name="T2" fmla="*/ 2987 w 43200"/>
                  <a:gd name="T3" fmla="*/ 3701 h 36261"/>
                  <a:gd name="T4" fmla="*/ 21600 w 43200"/>
                  <a:gd name="T5" fmla="*/ 14661 h 36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6261" fill="none" extrusionOk="0">
                    <a:moveTo>
                      <a:pt x="37462" y="-1"/>
                    </a:moveTo>
                    <a:cubicBezTo>
                      <a:pt x="41151" y="3990"/>
                      <a:pt x="43200" y="9226"/>
                      <a:pt x="43200" y="14661"/>
                    </a:cubicBezTo>
                    <a:cubicBezTo>
                      <a:pt x="43200" y="26590"/>
                      <a:pt x="33529" y="36261"/>
                      <a:pt x="21600" y="36261"/>
                    </a:cubicBezTo>
                    <a:cubicBezTo>
                      <a:pt x="9670" y="36261"/>
                      <a:pt x="0" y="26590"/>
                      <a:pt x="0" y="14661"/>
                    </a:cubicBezTo>
                    <a:cubicBezTo>
                      <a:pt x="0" y="10806"/>
                      <a:pt x="1031" y="7022"/>
                      <a:pt x="2987" y="3701"/>
                    </a:cubicBezTo>
                  </a:path>
                  <a:path w="43200" h="36261" stroke="0" extrusionOk="0">
                    <a:moveTo>
                      <a:pt x="37462" y="-1"/>
                    </a:moveTo>
                    <a:cubicBezTo>
                      <a:pt x="41151" y="3990"/>
                      <a:pt x="43200" y="9226"/>
                      <a:pt x="43200" y="14661"/>
                    </a:cubicBezTo>
                    <a:cubicBezTo>
                      <a:pt x="43200" y="26590"/>
                      <a:pt x="33529" y="36261"/>
                      <a:pt x="21600" y="36261"/>
                    </a:cubicBezTo>
                    <a:cubicBezTo>
                      <a:pt x="9670" y="36261"/>
                      <a:pt x="0" y="26590"/>
                      <a:pt x="0" y="14661"/>
                    </a:cubicBezTo>
                    <a:cubicBezTo>
                      <a:pt x="0" y="10806"/>
                      <a:pt x="1031" y="7022"/>
                      <a:pt x="2987" y="3701"/>
                    </a:cubicBezTo>
                    <a:lnTo>
                      <a:pt x="21600" y="14661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10" name="AutoShape 40"/>
              <p:cNvSpPr>
                <a:spLocks noChangeShapeType="1"/>
              </p:cNvSpPr>
              <p:nvPr/>
            </p:nvSpPr>
            <p:spPr bwMode="auto">
              <a:xfrm flipV="1">
                <a:off x="8480" y="6800"/>
                <a:ext cx="0" cy="5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11" name="AutoShape 39"/>
              <p:cNvSpPr>
                <a:spLocks noChangeShapeType="1"/>
              </p:cNvSpPr>
              <p:nvPr/>
            </p:nvSpPr>
            <p:spPr bwMode="auto">
              <a:xfrm flipV="1">
                <a:off x="8704" y="6805"/>
                <a:ext cx="0" cy="5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12" name="AutoShape 38"/>
              <p:cNvSpPr>
                <a:spLocks noChangeShapeType="1"/>
              </p:cNvSpPr>
              <p:nvPr/>
            </p:nvSpPr>
            <p:spPr bwMode="auto">
              <a:xfrm>
                <a:off x="8485" y="6800"/>
                <a:ext cx="21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13" name="Oval 41"/>
              <p:cNvSpPr>
                <a:spLocks noChangeArrowheads="1"/>
              </p:cNvSpPr>
              <p:nvPr/>
            </p:nvSpPr>
            <p:spPr bwMode="auto">
              <a:xfrm>
                <a:off x="8504" y="6855"/>
                <a:ext cx="170" cy="1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400" name="Group 31"/>
            <p:cNvGrpSpPr>
              <a:grpSpLocks/>
            </p:cNvGrpSpPr>
            <p:nvPr/>
          </p:nvGrpSpPr>
          <p:grpSpPr bwMode="auto">
            <a:xfrm>
              <a:off x="3546100" y="2382331"/>
              <a:ext cx="211137" cy="150812"/>
              <a:chOff x="6829" y="7953"/>
              <a:chExt cx="333" cy="237"/>
            </a:xfrm>
          </p:grpSpPr>
          <p:sp>
            <p:nvSpPr>
              <p:cNvPr id="504" name="Oval 36"/>
              <p:cNvSpPr>
                <a:spLocks noChangeArrowheads="1"/>
              </p:cNvSpPr>
              <p:nvPr/>
            </p:nvSpPr>
            <p:spPr bwMode="auto">
              <a:xfrm rot="5400000">
                <a:off x="6882" y="7984"/>
                <a:ext cx="170" cy="1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05" name="AutoShape 35"/>
              <p:cNvSpPr>
                <a:spLocks noChangeShapeType="1"/>
              </p:cNvSpPr>
              <p:nvPr/>
            </p:nvSpPr>
            <p:spPr bwMode="auto">
              <a:xfrm rot="5400000" flipV="1">
                <a:off x="7114" y="7933"/>
                <a:ext cx="0" cy="9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06" name="AutoShape 34"/>
              <p:cNvSpPr>
                <a:spLocks noChangeShapeType="1"/>
              </p:cNvSpPr>
              <p:nvPr/>
            </p:nvSpPr>
            <p:spPr bwMode="auto">
              <a:xfrm rot="5400000" flipV="1">
                <a:off x="7111" y="8125"/>
                <a:ext cx="0" cy="9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07" name="AutoShape 33"/>
              <p:cNvSpPr>
                <a:spLocks noChangeShapeType="1"/>
              </p:cNvSpPr>
              <p:nvPr/>
            </p:nvSpPr>
            <p:spPr bwMode="auto">
              <a:xfrm rot="5400000">
                <a:off x="7065" y="8076"/>
                <a:ext cx="193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08" name="Arc 32"/>
              <p:cNvSpPr>
                <a:spLocks/>
              </p:cNvSpPr>
              <p:nvPr/>
            </p:nvSpPr>
            <p:spPr bwMode="auto">
              <a:xfrm flipH="1">
                <a:off x="6829" y="7953"/>
                <a:ext cx="240" cy="237"/>
              </a:xfrm>
              <a:custGeom>
                <a:avLst/>
                <a:gdLst>
                  <a:gd name="G0" fmla="+- 12972 0 0"/>
                  <a:gd name="G1" fmla="+- 21600 0 0"/>
                  <a:gd name="G2" fmla="+- 21600 0 0"/>
                  <a:gd name="T0" fmla="*/ 0 w 34572"/>
                  <a:gd name="T1" fmla="*/ 4329 h 43200"/>
                  <a:gd name="T2" fmla="*/ 2001 w 34572"/>
                  <a:gd name="T3" fmla="*/ 40206 h 43200"/>
                  <a:gd name="T4" fmla="*/ 12972 w 34572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572" h="43200" fill="none" extrusionOk="0">
                    <a:moveTo>
                      <a:pt x="0" y="4329"/>
                    </a:moveTo>
                    <a:cubicBezTo>
                      <a:pt x="3741" y="1519"/>
                      <a:pt x="8293" y="0"/>
                      <a:pt x="12972" y="0"/>
                    </a:cubicBezTo>
                    <a:cubicBezTo>
                      <a:pt x="24901" y="0"/>
                      <a:pt x="34572" y="9670"/>
                      <a:pt x="34572" y="21600"/>
                    </a:cubicBezTo>
                    <a:cubicBezTo>
                      <a:pt x="34572" y="33529"/>
                      <a:pt x="24901" y="43200"/>
                      <a:pt x="12972" y="43200"/>
                    </a:cubicBezTo>
                    <a:cubicBezTo>
                      <a:pt x="9113" y="43200"/>
                      <a:pt x="5324" y="42166"/>
                      <a:pt x="2000" y="40206"/>
                    </a:cubicBezTo>
                  </a:path>
                  <a:path w="34572" h="43200" stroke="0" extrusionOk="0">
                    <a:moveTo>
                      <a:pt x="0" y="4329"/>
                    </a:moveTo>
                    <a:cubicBezTo>
                      <a:pt x="3741" y="1519"/>
                      <a:pt x="8293" y="0"/>
                      <a:pt x="12972" y="0"/>
                    </a:cubicBezTo>
                    <a:cubicBezTo>
                      <a:pt x="24901" y="0"/>
                      <a:pt x="34572" y="9670"/>
                      <a:pt x="34572" y="21600"/>
                    </a:cubicBezTo>
                    <a:cubicBezTo>
                      <a:pt x="34572" y="33529"/>
                      <a:pt x="24901" y="43200"/>
                      <a:pt x="12972" y="43200"/>
                    </a:cubicBezTo>
                    <a:cubicBezTo>
                      <a:pt x="9113" y="43200"/>
                      <a:pt x="5324" y="42166"/>
                      <a:pt x="2000" y="40206"/>
                    </a:cubicBezTo>
                    <a:lnTo>
                      <a:pt x="12972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401" name="Group 25"/>
            <p:cNvGrpSpPr>
              <a:grpSpLocks/>
            </p:cNvGrpSpPr>
            <p:nvPr/>
          </p:nvGrpSpPr>
          <p:grpSpPr bwMode="auto">
            <a:xfrm rot="10800000">
              <a:off x="5421796" y="2223581"/>
              <a:ext cx="211138" cy="150812"/>
              <a:chOff x="6829" y="7953"/>
              <a:chExt cx="333" cy="237"/>
            </a:xfrm>
          </p:grpSpPr>
          <p:sp>
            <p:nvSpPr>
              <p:cNvPr id="499" name="AutoShape 29"/>
              <p:cNvSpPr>
                <a:spLocks noChangeShapeType="1"/>
              </p:cNvSpPr>
              <p:nvPr/>
            </p:nvSpPr>
            <p:spPr bwMode="auto">
              <a:xfrm rot="5400000" flipV="1">
                <a:off x="7114" y="7933"/>
                <a:ext cx="0" cy="9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00" name="AutoShape 28"/>
              <p:cNvSpPr>
                <a:spLocks noChangeShapeType="1"/>
              </p:cNvSpPr>
              <p:nvPr/>
            </p:nvSpPr>
            <p:spPr bwMode="auto">
              <a:xfrm rot="5400000" flipV="1">
                <a:off x="7111" y="8125"/>
                <a:ext cx="0" cy="9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01" name="AutoShape 27"/>
              <p:cNvSpPr>
                <a:spLocks noChangeShapeType="1"/>
              </p:cNvSpPr>
              <p:nvPr/>
            </p:nvSpPr>
            <p:spPr bwMode="auto">
              <a:xfrm rot="5400000">
                <a:off x="7065" y="8076"/>
                <a:ext cx="193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02" name="Arc 26"/>
              <p:cNvSpPr>
                <a:spLocks/>
              </p:cNvSpPr>
              <p:nvPr/>
            </p:nvSpPr>
            <p:spPr bwMode="auto">
              <a:xfrm flipH="1">
                <a:off x="6829" y="7953"/>
                <a:ext cx="240" cy="237"/>
              </a:xfrm>
              <a:custGeom>
                <a:avLst/>
                <a:gdLst>
                  <a:gd name="G0" fmla="+- 12972 0 0"/>
                  <a:gd name="G1" fmla="+- 21600 0 0"/>
                  <a:gd name="G2" fmla="+- 21600 0 0"/>
                  <a:gd name="T0" fmla="*/ 0 w 34572"/>
                  <a:gd name="T1" fmla="*/ 4329 h 43200"/>
                  <a:gd name="T2" fmla="*/ 2001 w 34572"/>
                  <a:gd name="T3" fmla="*/ 40206 h 43200"/>
                  <a:gd name="T4" fmla="*/ 12972 w 34572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572" h="43200" fill="none" extrusionOk="0">
                    <a:moveTo>
                      <a:pt x="0" y="4329"/>
                    </a:moveTo>
                    <a:cubicBezTo>
                      <a:pt x="3741" y="1519"/>
                      <a:pt x="8293" y="0"/>
                      <a:pt x="12972" y="0"/>
                    </a:cubicBezTo>
                    <a:cubicBezTo>
                      <a:pt x="24901" y="0"/>
                      <a:pt x="34572" y="9670"/>
                      <a:pt x="34572" y="21600"/>
                    </a:cubicBezTo>
                    <a:cubicBezTo>
                      <a:pt x="34572" y="33529"/>
                      <a:pt x="24901" y="43200"/>
                      <a:pt x="12972" y="43200"/>
                    </a:cubicBezTo>
                    <a:cubicBezTo>
                      <a:pt x="9113" y="43200"/>
                      <a:pt x="5324" y="42166"/>
                      <a:pt x="2000" y="40206"/>
                    </a:cubicBezTo>
                  </a:path>
                  <a:path w="34572" h="43200" stroke="0" extrusionOk="0">
                    <a:moveTo>
                      <a:pt x="0" y="4329"/>
                    </a:moveTo>
                    <a:cubicBezTo>
                      <a:pt x="3741" y="1519"/>
                      <a:pt x="8293" y="0"/>
                      <a:pt x="12972" y="0"/>
                    </a:cubicBezTo>
                    <a:cubicBezTo>
                      <a:pt x="24901" y="0"/>
                      <a:pt x="34572" y="9670"/>
                      <a:pt x="34572" y="21600"/>
                    </a:cubicBezTo>
                    <a:cubicBezTo>
                      <a:pt x="34572" y="33529"/>
                      <a:pt x="24901" y="43200"/>
                      <a:pt x="12972" y="43200"/>
                    </a:cubicBezTo>
                    <a:cubicBezTo>
                      <a:pt x="9113" y="43200"/>
                      <a:pt x="5324" y="42166"/>
                      <a:pt x="2000" y="40206"/>
                    </a:cubicBezTo>
                    <a:lnTo>
                      <a:pt x="12972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03" name="Oval 30"/>
              <p:cNvSpPr>
                <a:spLocks noChangeArrowheads="1"/>
              </p:cNvSpPr>
              <p:nvPr/>
            </p:nvSpPr>
            <p:spPr bwMode="auto">
              <a:xfrm rot="5400000">
                <a:off x="6882" y="7984"/>
                <a:ext cx="170" cy="17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402" name="Group 19"/>
            <p:cNvGrpSpPr>
              <a:grpSpLocks/>
            </p:cNvGrpSpPr>
            <p:nvPr/>
          </p:nvGrpSpPr>
          <p:grpSpPr bwMode="auto">
            <a:xfrm>
              <a:off x="3531812" y="1332993"/>
              <a:ext cx="168275" cy="193675"/>
              <a:chOff x="6806" y="6300"/>
              <a:chExt cx="265" cy="305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494" name="Arc 24"/>
              <p:cNvSpPr>
                <a:spLocks/>
              </p:cNvSpPr>
              <p:nvPr/>
            </p:nvSpPr>
            <p:spPr bwMode="auto">
              <a:xfrm rot="11320772">
                <a:off x="6806" y="6300"/>
                <a:ext cx="265" cy="230"/>
              </a:xfrm>
              <a:custGeom>
                <a:avLst/>
                <a:gdLst>
                  <a:gd name="G0" fmla="+- 21236 0 0"/>
                  <a:gd name="G1" fmla="+- 17109 0 0"/>
                  <a:gd name="G2" fmla="+- 21600 0 0"/>
                  <a:gd name="T0" fmla="*/ 34420 w 42836"/>
                  <a:gd name="T1" fmla="*/ 0 h 38709"/>
                  <a:gd name="T2" fmla="*/ 0 w 42836"/>
                  <a:gd name="T3" fmla="*/ 21056 h 38709"/>
                  <a:gd name="T4" fmla="*/ 21236 w 42836"/>
                  <a:gd name="T5" fmla="*/ 17109 h 38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836" h="38709" fill="none" extrusionOk="0">
                    <a:moveTo>
                      <a:pt x="34420" y="-1"/>
                    </a:moveTo>
                    <a:cubicBezTo>
                      <a:pt x="39727" y="4088"/>
                      <a:pt x="42836" y="10409"/>
                      <a:pt x="42836" y="17109"/>
                    </a:cubicBezTo>
                    <a:cubicBezTo>
                      <a:pt x="42836" y="29038"/>
                      <a:pt x="33165" y="38709"/>
                      <a:pt x="21236" y="38709"/>
                    </a:cubicBezTo>
                    <a:cubicBezTo>
                      <a:pt x="10828" y="38709"/>
                      <a:pt x="1901" y="31287"/>
                      <a:pt x="-1" y="21056"/>
                    </a:cubicBezTo>
                  </a:path>
                  <a:path w="42836" h="38709" stroke="0" extrusionOk="0">
                    <a:moveTo>
                      <a:pt x="34420" y="-1"/>
                    </a:moveTo>
                    <a:cubicBezTo>
                      <a:pt x="39727" y="4088"/>
                      <a:pt x="42836" y="10409"/>
                      <a:pt x="42836" y="17109"/>
                    </a:cubicBezTo>
                    <a:cubicBezTo>
                      <a:pt x="42836" y="29038"/>
                      <a:pt x="33165" y="38709"/>
                      <a:pt x="21236" y="38709"/>
                    </a:cubicBezTo>
                    <a:cubicBezTo>
                      <a:pt x="10828" y="38709"/>
                      <a:pt x="1901" y="31287"/>
                      <a:pt x="-1" y="21056"/>
                    </a:cubicBezTo>
                    <a:lnTo>
                      <a:pt x="21236" y="17109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95" name="Oval 23"/>
              <p:cNvSpPr>
                <a:spLocks noChangeArrowheads="1"/>
              </p:cNvSpPr>
              <p:nvPr/>
            </p:nvSpPr>
            <p:spPr bwMode="auto">
              <a:xfrm rot="10800000">
                <a:off x="6854" y="6349"/>
                <a:ext cx="170" cy="1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96" name="AutoShape 22"/>
              <p:cNvSpPr>
                <a:spLocks noChangeShapeType="1"/>
              </p:cNvSpPr>
              <p:nvPr/>
            </p:nvSpPr>
            <p:spPr bwMode="auto">
              <a:xfrm rot="10800000" flipV="1">
                <a:off x="7069" y="6407"/>
                <a:ext cx="0" cy="198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97" name="AutoShape 21"/>
              <p:cNvSpPr>
                <a:spLocks noChangeShapeType="1"/>
              </p:cNvSpPr>
              <p:nvPr/>
            </p:nvSpPr>
            <p:spPr bwMode="auto">
              <a:xfrm rot="10800000" flipV="1">
                <a:off x="6845" y="6520"/>
                <a:ext cx="0" cy="85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98" name="AutoShape 20"/>
              <p:cNvSpPr>
                <a:spLocks noChangeShapeType="1"/>
              </p:cNvSpPr>
              <p:nvPr/>
            </p:nvSpPr>
            <p:spPr bwMode="auto">
              <a:xfrm rot="10800000">
                <a:off x="6846" y="6604"/>
                <a:ext cx="218" cy="0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403" name="Group 13"/>
            <p:cNvGrpSpPr>
              <a:grpSpLocks/>
            </p:cNvGrpSpPr>
            <p:nvPr/>
          </p:nvGrpSpPr>
          <p:grpSpPr bwMode="auto">
            <a:xfrm rot="10800000">
              <a:off x="1218096" y="2402968"/>
              <a:ext cx="74613" cy="77788"/>
              <a:chOff x="6806" y="6300"/>
              <a:chExt cx="265" cy="305"/>
            </a:xfrm>
          </p:grpSpPr>
          <p:sp>
            <p:nvSpPr>
              <p:cNvPr id="489" name="Arc 18"/>
              <p:cNvSpPr>
                <a:spLocks/>
              </p:cNvSpPr>
              <p:nvPr/>
            </p:nvSpPr>
            <p:spPr bwMode="auto">
              <a:xfrm rot="11320772">
                <a:off x="6806" y="6300"/>
                <a:ext cx="265" cy="230"/>
              </a:xfrm>
              <a:custGeom>
                <a:avLst/>
                <a:gdLst>
                  <a:gd name="G0" fmla="+- 21236 0 0"/>
                  <a:gd name="G1" fmla="+- 17109 0 0"/>
                  <a:gd name="G2" fmla="+- 21600 0 0"/>
                  <a:gd name="T0" fmla="*/ 34420 w 42836"/>
                  <a:gd name="T1" fmla="*/ 0 h 38709"/>
                  <a:gd name="T2" fmla="*/ 0 w 42836"/>
                  <a:gd name="T3" fmla="*/ 21056 h 38709"/>
                  <a:gd name="T4" fmla="*/ 21236 w 42836"/>
                  <a:gd name="T5" fmla="*/ 17109 h 38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836" h="38709" fill="none" extrusionOk="0">
                    <a:moveTo>
                      <a:pt x="34420" y="-1"/>
                    </a:moveTo>
                    <a:cubicBezTo>
                      <a:pt x="39727" y="4088"/>
                      <a:pt x="42836" y="10409"/>
                      <a:pt x="42836" y="17109"/>
                    </a:cubicBezTo>
                    <a:cubicBezTo>
                      <a:pt x="42836" y="29038"/>
                      <a:pt x="33165" y="38709"/>
                      <a:pt x="21236" y="38709"/>
                    </a:cubicBezTo>
                    <a:cubicBezTo>
                      <a:pt x="10828" y="38709"/>
                      <a:pt x="1901" y="31287"/>
                      <a:pt x="-1" y="21056"/>
                    </a:cubicBezTo>
                  </a:path>
                  <a:path w="42836" h="38709" stroke="0" extrusionOk="0">
                    <a:moveTo>
                      <a:pt x="34420" y="-1"/>
                    </a:moveTo>
                    <a:cubicBezTo>
                      <a:pt x="39727" y="4088"/>
                      <a:pt x="42836" y="10409"/>
                      <a:pt x="42836" y="17109"/>
                    </a:cubicBezTo>
                    <a:cubicBezTo>
                      <a:pt x="42836" y="29038"/>
                      <a:pt x="33165" y="38709"/>
                      <a:pt x="21236" y="38709"/>
                    </a:cubicBezTo>
                    <a:cubicBezTo>
                      <a:pt x="10828" y="38709"/>
                      <a:pt x="1901" y="31287"/>
                      <a:pt x="-1" y="21056"/>
                    </a:cubicBezTo>
                    <a:lnTo>
                      <a:pt x="21236" y="17109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90" name="Oval 17"/>
              <p:cNvSpPr>
                <a:spLocks noChangeArrowheads="1"/>
              </p:cNvSpPr>
              <p:nvPr/>
            </p:nvSpPr>
            <p:spPr bwMode="auto">
              <a:xfrm rot="10800000">
                <a:off x="6854" y="6349"/>
                <a:ext cx="170" cy="1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91" name="AutoShape 16"/>
              <p:cNvSpPr>
                <a:spLocks noChangeShapeType="1"/>
              </p:cNvSpPr>
              <p:nvPr/>
            </p:nvSpPr>
            <p:spPr bwMode="auto">
              <a:xfrm rot="10800000" flipV="1">
                <a:off x="7069" y="6407"/>
                <a:ext cx="0" cy="19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92" name="AutoShape 15"/>
              <p:cNvSpPr>
                <a:spLocks noChangeShapeType="1"/>
              </p:cNvSpPr>
              <p:nvPr/>
            </p:nvSpPr>
            <p:spPr bwMode="auto">
              <a:xfrm rot="10800000" flipV="1">
                <a:off x="6845" y="6520"/>
                <a:ext cx="0" cy="8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93" name="AutoShape 14"/>
              <p:cNvSpPr>
                <a:spLocks noChangeShapeType="1"/>
              </p:cNvSpPr>
              <p:nvPr/>
            </p:nvSpPr>
            <p:spPr bwMode="auto">
              <a:xfrm rot="10800000">
                <a:off x="6846" y="6604"/>
                <a:ext cx="21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404" name="Group 9"/>
            <p:cNvGrpSpPr>
              <a:grpSpLocks/>
            </p:cNvGrpSpPr>
            <p:nvPr/>
          </p:nvGrpSpPr>
          <p:grpSpPr bwMode="auto">
            <a:xfrm>
              <a:off x="5270984" y="888493"/>
              <a:ext cx="269875" cy="225425"/>
              <a:chOff x="8279" y="5600"/>
              <a:chExt cx="424" cy="356"/>
            </a:xfrm>
          </p:grpSpPr>
          <p:sp>
            <p:nvSpPr>
              <p:cNvPr id="486" name="AutoShape 12"/>
              <p:cNvSpPr>
                <a:spLocks noChangeArrowheads="1"/>
              </p:cNvSpPr>
              <p:nvPr/>
            </p:nvSpPr>
            <p:spPr bwMode="auto">
              <a:xfrm>
                <a:off x="8291" y="5600"/>
                <a:ext cx="412" cy="295"/>
              </a:xfrm>
              <a:prstGeom prst="roundRect">
                <a:avLst>
                  <a:gd name="adj" fmla="val 19074"/>
                </a:avLst>
              </a:prstGeom>
              <a:solidFill>
                <a:srgbClr val="66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87" name="Rectangle 11"/>
              <p:cNvSpPr>
                <a:spLocks noChangeArrowheads="1"/>
              </p:cNvSpPr>
              <p:nvPr/>
            </p:nvSpPr>
            <p:spPr bwMode="auto">
              <a:xfrm>
                <a:off x="8279" y="5827"/>
                <a:ext cx="164" cy="8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88" name="Arc 10"/>
              <p:cNvSpPr>
                <a:spLocks/>
              </p:cNvSpPr>
              <p:nvPr/>
            </p:nvSpPr>
            <p:spPr bwMode="auto">
              <a:xfrm>
                <a:off x="8294" y="5819"/>
                <a:ext cx="148" cy="13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8821"/>
                  <a:gd name="T1" fmla="*/ 0 h 21600"/>
                  <a:gd name="T2" fmla="*/ 18821 w 18821"/>
                  <a:gd name="T3" fmla="*/ 11001 h 21600"/>
                  <a:gd name="T4" fmla="*/ 0 w 1882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821" h="21600" fill="none" extrusionOk="0">
                    <a:moveTo>
                      <a:pt x="-1" y="0"/>
                    </a:moveTo>
                    <a:cubicBezTo>
                      <a:pt x="7799" y="0"/>
                      <a:pt x="14993" y="4204"/>
                      <a:pt x="18820" y="11001"/>
                    </a:cubicBezTo>
                  </a:path>
                  <a:path w="18821" h="21600" stroke="0" extrusionOk="0">
                    <a:moveTo>
                      <a:pt x="-1" y="0"/>
                    </a:moveTo>
                    <a:cubicBezTo>
                      <a:pt x="7799" y="0"/>
                      <a:pt x="14993" y="4204"/>
                      <a:pt x="18820" y="1100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405" name="AutoShape 8"/>
            <p:cNvSpPr>
              <a:spLocks noChangeArrowheads="1"/>
            </p:cNvSpPr>
            <p:nvPr/>
          </p:nvSpPr>
          <p:spPr bwMode="auto">
            <a:xfrm>
              <a:off x="1908461" y="1201005"/>
              <a:ext cx="430885" cy="139700"/>
            </a:xfrm>
            <a:prstGeom prst="downArrow">
              <a:avLst>
                <a:gd name="adj1" fmla="val 41602"/>
                <a:gd name="adj2" fmla="val 67436"/>
              </a:avLst>
            </a:prstGeom>
            <a:solidFill>
              <a:srgbClr val="66FFFF"/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xtLst/>
          </p:spPr>
          <p:txBody>
            <a:bodyPr vert="eaVert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6" name="AutoShape 7"/>
            <p:cNvSpPr>
              <a:spLocks noChangeArrowheads="1"/>
            </p:cNvSpPr>
            <p:nvPr/>
          </p:nvSpPr>
          <p:spPr bwMode="auto">
            <a:xfrm rot="601887">
              <a:off x="1230978" y="1912996"/>
              <a:ext cx="145510" cy="228855"/>
            </a:xfrm>
            <a:prstGeom prst="upArrow">
              <a:avLst>
                <a:gd name="adj1" fmla="val 40537"/>
                <a:gd name="adj2" fmla="val 57273"/>
              </a:avLst>
            </a:prstGeom>
            <a:solidFill>
              <a:srgbClr val="66FFFF"/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xtLst/>
          </p:spPr>
          <p:txBody>
            <a:bodyPr vert="eaVert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7" name="AutoShape 6"/>
            <p:cNvSpPr>
              <a:spLocks noChangeArrowheads="1"/>
            </p:cNvSpPr>
            <p:nvPr/>
          </p:nvSpPr>
          <p:spPr bwMode="auto">
            <a:xfrm>
              <a:off x="2786581" y="1334130"/>
              <a:ext cx="209004" cy="148386"/>
            </a:xfrm>
            <a:prstGeom prst="rightArrow">
              <a:avLst>
                <a:gd name="adj1" fmla="val 31528"/>
                <a:gd name="adj2" fmla="val 60799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8" name="AutoShape 5"/>
            <p:cNvSpPr>
              <a:spLocks noChangeArrowheads="1"/>
            </p:cNvSpPr>
            <p:nvPr/>
          </p:nvSpPr>
          <p:spPr bwMode="auto">
            <a:xfrm>
              <a:off x="6005532" y="2445831"/>
              <a:ext cx="174625" cy="119062"/>
            </a:xfrm>
            <a:prstGeom prst="rightArrow">
              <a:avLst>
                <a:gd name="adj1" fmla="val 34759"/>
                <a:gd name="adj2" fmla="val 51198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9" name="AutoShape 4"/>
            <p:cNvSpPr>
              <a:spLocks noChangeArrowheads="1"/>
            </p:cNvSpPr>
            <p:nvPr/>
          </p:nvSpPr>
          <p:spPr bwMode="auto">
            <a:xfrm rot="10800000">
              <a:off x="6005532" y="2244218"/>
              <a:ext cx="174625" cy="119063"/>
            </a:xfrm>
            <a:prstGeom prst="rightArrow">
              <a:avLst>
                <a:gd name="adj1" fmla="val 34759"/>
                <a:gd name="adj2" fmla="val 5119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0" name="正方形/長方形 409"/>
            <p:cNvSpPr/>
            <p:nvPr/>
          </p:nvSpPr>
          <p:spPr>
            <a:xfrm>
              <a:off x="3081523" y="1260554"/>
              <a:ext cx="45719" cy="259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11" name="グループ化 410"/>
            <p:cNvGrpSpPr/>
            <p:nvPr/>
          </p:nvGrpSpPr>
          <p:grpSpPr>
            <a:xfrm>
              <a:off x="3082121" y="1272668"/>
              <a:ext cx="93662" cy="236538"/>
              <a:chOff x="5977351" y="2670794"/>
              <a:chExt cx="93662" cy="236538"/>
            </a:xfrm>
          </p:grpSpPr>
          <p:sp>
            <p:nvSpPr>
              <p:cNvPr id="478" name="直線コネクタ 77"/>
              <p:cNvSpPr>
                <a:spLocks noChangeShapeType="1"/>
              </p:cNvSpPr>
              <p:nvPr/>
            </p:nvSpPr>
            <p:spPr bwMode="auto">
              <a:xfrm>
                <a:off x="6066251" y="2670794"/>
                <a:ext cx="0" cy="23653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79" name="直線コネクタ 112"/>
              <p:cNvSpPr>
                <a:spLocks noChangeShapeType="1"/>
              </p:cNvSpPr>
              <p:nvPr/>
            </p:nvSpPr>
            <p:spPr bwMode="auto">
              <a:xfrm>
                <a:off x="5977351" y="2675557"/>
                <a:ext cx="9366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80" name="直線コネクタ 119"/>
              <p:cNvSpPr>
                <a:spLocks noChangeShapeType="1"/>
              </p:cNvSpPr>
              <p:nvPr/>
            </p:nvSpPr>
            <p:spPr bwMode="auto">
              <a:xfrm>
                <a:off x="5978938" y="2900982"/>
                <a:ext cx="9207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81" name="直線コネクタ 125"/>
              <p:cNvSpPr>
                <a:spLocks noChangeShapeType="1"/>
              </p:cNvSpPr>
              <p:nvPr/>
            </p:nvSpPr>
            <p:spPr bwMode="auto">
              <a:xfrm rot="18900000" flipH="1" flipV="1">
                <a:off x="5983701" y="2712069"/>
                <a:ext cx="69850" cy="111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82" name="直線コネクタ 126"/>
              <p:cNvSpPr>
                <a:spLocks noChangeShapeType="1"/>
              </p:cNvSpPr>
              <p:nvPr/>
            </p:nvSpPr>
            <p:spPr bwMode="auto">
              <a:xfrm rot="18900000" flipH="1" flipV="1">
                <a:off x="5983701" y="2751757"/>
                <a:ext cx="69850" cy="111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83" name="直線コネクタ 127"/>
              <p:cNvSpPr>
                <a:spLocks noChangeShapeType="1"/>
              </p:cNvSpPr>
              <p:nvPr/>
            </p:nvSpPr>
            <p:spPr bwMode="auto">
              <a:xfrm rot="18900000" flipH="1" flipV="1">
                <a:off x="5985288" y="2788269"/>
                <a:ext cx="69850" cy="111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84" name="直線コネクタ 128"/>
              <p:cNvSpPr>
                <a:spLocks noChangeShapeType="1"/>
              </p:cNvSpPr>
              <p:nvPr/>
            </p:nvSpPr>
            <p:spPr bwMode="auto">
              <a:xfrm rot="18900000" flipH="1" flipV="1">
                <a:off x="5985288" y="2831132"/>
                <a:ext cx="69850" cy="111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85" name="直線コネクタ 129"/>
              <p:cNvSpPr>
                <a:spLocks noChangeShapeType="1"/>
              </p:cNvSpPr>
              <p:nvPr/>
            </p:nvSpPr>
            <p:spPr bwMode="auto">
              <a:xfrm rot="18900000" flipH="1" flipV="1">
                <a:off x="5982113" y="2872407"/>
                <a:ext cx="71438" cy="111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412" name="角丸四角形 36"/>
            <p:cNvSpPr>
              <a:spLocks noChangeArrowheads="1"/>
            </p:cNvSpPr>
            <p:nvPr/>
          </p:nvSpPr>
          <p:spPr bwMode="auto">
            <a:xfrm>
              <a:off x="2265847" y="891668"/>
              <a:ext cx="392112" cy="142875"/>
            </a:xfrm>
            <a:prstGeom prst="roundRect">
              <a:avLst>
                <a:gd name="adj" fmla="val 19074"/>
              </a:avLst>
            </a:prstGeom>
            <a:solidFill>
              <a:srgbClr val="66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3" name="角丸四角形 67"/>
            <p:cNvSpPr>
              <a:spLocks noChangeArrowheads="1"/>
            </p:cNvSpPr>
            <p:nvPr/>
          </p:nvSpPr>
          <p:spPr bwMode="auto">
            <a:xfrm>
              <a:off x="5385284" y="1455856"/>
              <a:ext cx="158750" cy="200025"/>
            </a:xfrm>
            <a:prstGeom prst="roundRect">
              <a:avLst>
                <a:gd name="adj" fmla="val 24352"/>
              </a:avLst>
            </a:prstGeom>
            <a:solidFill>
              <a:srgbClr val="66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4" name="正方形/長方形 71"/>
            <p:cNvSpPr>
              <a:spLocks noChangeArrowheads="1"/>
            </p:cNvSpPr>
            <p:nvPr/>
          </p:nvSpPr>
          <p:spPr bwMode="auto">
            <a:xfrm>
              <a:off x="4446037" y="2456775"/>
              <a:ext cx="496433" cy="6032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5" name="正方形/長方形 71"/>
            <p:cNvSpPr>
              <a:spLocks noChangeArrowheads="1"/>
            </p:cNvSpPr>
            <p:nvPr/>
          </p:nvSpPr>
          <p:spPr bwMode="auto">
            <a:xfrm>
              <a:off x="4102391" y="2269618"/>
              <a:ext cx="327429" cy="6032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6" name="正方形/長方形 71"/>
            <p:cNvSpPr>
              <a:spLocks noChangeArrowheads="1"/>
            </p:cNvSpPr>
            <p:nvPr/>
          </p:nvSpPr>
          <p:spPr bwMode="auto">
            <a:xfrm>
              <a:off x="4106614" y="2456775"/>
              <a:ext cx="323206" cy="6554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417" name="Group 215"/>
            <p:cNvGrpSpPr>
              <a:grpSpLocks/>
            </p:cNvGrpSpPr>
            <p:nvPr/>
          </p:nvGrpSpPr>
          <p:grpSpPr bwMode="auto">
            <a:xfrm>
              <a:off x="4001871" y="2202943"/>
              <a:ext cx="122238" cy="352425"/>
              <a:chOff x="7590" y="7660"/>
              <a:chExt cx="193" cy="556"/>
            </a:xfrm>
          </p:grpSpPr>
          <p:sp>
            <p:nvSpPr>
              <p:cNvPr id="469" name="Rectangle 224"/>
              <p:cNvSpPr>
                <a:spLocks noChangeArrowheads="1"/>
              </p:cNvSpPr>
              <p:nvPr/>
            </p:nvSpPr>
            <p:spPr bwMode="auto">
              <a:xfrm>
                <a:off x="7633" y="7660"/>
                <a:ext cx="105" cy="55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70" name="AutoShape 223"/>
              <p:cNvSpPr>
                <a:spLocks noChangeShapeType="1"/>
              </p:cNvSpPr>
              <p:nvPr/>
            </p:nvSpPr>
            <p:spPr bwMode="auto">
              <a:xfrm>
                <a:off x="7633" y="7890"/>
                <a:ext cx="10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71" name="AutoShape 222"/>
              <p:cNvSpPr>
                <a:spLocks noChangeShapeType="1"/>
              </p:cNvSpPr>
              <p:nvPr/>
            </p:nvSpPr>
            <p:spPr bwMode="auto">
              <a:xfrm>
                <a:off x="7633" y="8020"/>
                <a:ext cx="10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72" name="AutoShape 221"/>
              <p:cNvSpPr>
                <a:spLocks noChangeShapeType="1"/>
              </p:cNvSpPr>
              <p:nvPr/>
            </p:nvSpPr>
            <p:spPr bwMode="auto">
              <a:xfrm>
                <a:off x="7633" y="8170"/>
                <a:ext cx="10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73" name="AutoShape 220"/>
              <p:cNvSpPr>
                <a:spLocks noChangeShapeType="1"/>
              </p:cNvSpPr>
              <p:nvPr/>
            </p:nvSpPr>
            <p:spPr bwMode="auto">
              <a:xfrm>
                <a:off x="7635" y="8104"/>
                <a:ext cx="10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74" name="AutoShape 219"/>
              <p:cNvSpPr>
                <a:spLocks noChangeShapeType="1"/>
              </p:cNvSpPr>
              <p:nvPr/>
            </p:nvSpPr>
            <p:spPr bwMode="auto">
              <a:xfrm>
                <a:off x="7632" y="7792"/>
                <a:ext cx="10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75" name="AutoShape 218"/>
              <p:cNvSpPr>
                <a:spLocks noChangeShapeType="1"/>
              </p:cNvSpPr>
              <p:nvPr/>
            </p:nvSpPr>
            <p:spPr bwMode="auto">
              <a:xfrm>
                <a:off x="7635" y="7730"/>
                <a:ext cx="10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76" name="AutoShape 217"/>
              <p:cNvSpPr>
                <a:spLocks noChangeShapeType="1"/>
              </p:cNvSpPr>
              <p:nvPr/>
            </p:nvSpPr>
            <p:spPr bwMode="auto">
              <a:xfrm>
                <a:off x="7590" y="7961"/>
                <a:ext cx="4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77" name="AutoShape 216"/>
              <p:cNvSpPr>
                <a:spLocks noChangeShapeType="1"/>
              </p:cNvSpPr>
              <p:nvPr/>
            </p:nvSpPr>
            <p:spPr bwMode="auto">
              <a:xfrm>
                <a:off x="7743" y="7959"/>
                <a:ext cx="4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418" name="正方形/長方形 71"/>
            <p:cNvSpPr>
              <a:spLocks noChangeArrowheads="1"/>
            </p:cNvSpPr>
            <p:nvPr/>
          </p:nvSpPr>
          <p:spPr bwMode="auto">
            <a:xfrm>
              <a:off x="3894521" y="2269618"/>
              <a:ext cx="126366" cy="4762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9" name="正方形/長方形 71"/>
            <p:cNvSpPr>
              <a:spLocks noChangeArrowheads="1"/>
            </p:cNvSpPr>
            <p:nvPr/>
          </p:nvSpPr>
          <p:spPr bwMode="auto">
            <a:xfrm>
              <a:off x="3777001" y="2456775"/>
              <a:ext cx="237154" cy="5755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0" name="L 字 419"/>
            <p:cNvSpPr/>
            <p:nvPr/>
          </p:nvSpPr>
          <p:spPr>
            <a:xfrm>
              <a:off x="3633648" y="1687006"/>
              <a:ext cx="100046" cy="104291"/>
            </a:xfrm>
            <a:prstGeom prst="corner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1" name="Rectangle 225"/>
            <p:cNvSpPr>
              <a:spLocks noChangeArrowheads="1"/>
            </p:cNvSpPr>
            <p:nvPr/>
          </p:nvSpPr>
          <p:spPr bwMode="auto">
            <a:xfrm>
              <a:off x="3894623" y="1736131"/>
              <a:ext cx="131212" cy="551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2" name="L 字 421"/>
            <p:cNvSpPr/>
            <p:nvPr/>
          </p:nvSpPr>
          <p:spPr>
            <a:xfrm>
              <a:off x="3784012" y="2215885"/>
              <a:ext cx="100046" cy="104291"/>
            </a:xfrm>
            <a:prstGeom prst="corner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3" name="L 字 422"/>
            <p:cNvSpPr/>
            <p:nvPr/>
          </p:nvSpPr>
          <p:spPr>
            <a:xfrm rot="5400000">
              <a:off x="3766412" y="1918044"/>
              <a:ext cx="140099" cy="105852"/>
            </a:xfrm>
            <a:prstGeom prst="corner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4" name="正方形/長方形 423"/>
            <p:cNvSpPr/>
            <p:nvPr/>
          </p:nvSpPr>
          <p:spPr>
            <a:xfrm>
              <a:off x="3574432" y="738304"/>
              <a:ext cx="504946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/>
                <a:t>給気ダクト</a:t>
              </a:r>
            </a:p>
          </p:txBody>
        </p:sp>
        <p:sp>
          <p:nvSpPr>
            <p:cNvPr id="425" name="正方形/長方形 424"/>
            <p:cNvSpPr/>
            <p:nvPr/>
          </p:nvSpPr>
          <p:spPr>
            <a:xfrm>
              <a:off x="4046955" y="1388126"/>
              <a:ext cx="346249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/>
                <a:t>空調機</a:t>
              </a:r>
            </a:p>
          </p:txBody>
        </p:sp>
        <p:sp>
          <p:nvSpPr>
            <p:cNvPr id="426" name="正方形/長方形 425"/>
            <p:cNvSpPr/>
            <p:nvPr/>
          </p:nvSpPr>
          <p:spPr>
            <a:xfrm>
              <a:off x="4078197" y="2325181"/>
              <a:ext cx="577081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 smtClean="0"/>
                <a:t>全熱交換器</a:t>
              </a:r>
              <a:endParaRPr lang="ja-JP" altLang="en-US" sz="900" dirty="0"/>
            </a:p>
          </p:txBody>
        </p:sp>
        <p:sp>
          <p:nvSpPr>
            <p:cNvPr id="427" name="正方形/長方形 426"/>
            <p:cNvSpPr/>
            <p:nvPr/>
          </p:nvSpPr>
          <p:spPr>
            <a:xfrm>
              <a:off x="5211276" y="2604794"/>
              <a:ext cx="504946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 smtClean="0"/>
                <a:t>排気ダクト</a:t>
              </a:r>
              <a:endParaRPr lang="ja-JP" altLang="en-US" sz="900" dirty="0"/>
            </a:p>
          </p:txBody>
        </p:sp>
        <p:sp>
          <p:nvSpPr>
            <p:cNvPr id="428" name="正方形/長方形 427"/>
            <p:cNvSpPr/>
            <p:nvPr/>
          </p:nvSpPr>
          <p:spPr>
            <a:xfrm>
              <a:off x="6093965" y="2587763"/>
              <a:ext cx="230832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 smtClean="0"/>
                <a:t>排気</a:t>
              </a:r>
              <a:endParaRPr lang="ja-JP" altLang="en-US" sz="900" dirty="0"/>
            </a:p>
          </p:txBody>
        </p:sp>
        <p:sp>
          <p:nvSpPr>
            <p:cNvPr id="429" name="正方形/長方形 428"/>
            <p:cNvSpPr/>
            <p:nvPr/>
          </p:nvSpPr>
          <p:spPr>
            <a:xfrm>
              <a:off x="3663985" y="1137737"/>
              <a:ext cx="577081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 smtClean="0"/>
                <a:t>空調機械室</a:t>
              </a:r>
              <a:endParaRPr lang="ja-JP" altLang="en-US" sz="900" dirty="0"/>
            </a:p>
          </p:txBody>
        </p:sp>
        <p:sp>
          <p:nvSpPr>
            <p:cNvPr id="430" name="正方形/長方形 429"/>
            <p:cNvSpPr/>
            <p:nvPr/>
          </p:nvSpPr>
          <p:spPr>
            <a:xfrm>
              <a:off x="5128323" y="2100599"/>
              <a:ext cx="511358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 smtClean="0"/>
                <a:t>外気ファン</a:t>
              </a:r>
              <a:endParaRPr lang="ja-JP" altLang="en-US" sz="900" dirty="0"/>
            </a:p>
          </p:txBody>
        </p:sp>
        <p:sp>
          <p:nvSpPr>
            <p:cNvPr id="431" name="正方形/長方形 430"/>
            <p:cNvSpPr/>
            <p:nvPr/>
          </p:nvSpPr>
          <p:spPr>
            <a:xfrm>
              <a:off x="5332414" y="1864220"/>
              <a:ext cx="280526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 smtClean="0"/>
                <a:t>ファン</a:t>
              </a:r>
              <a:endParaRPr lang="ja-JP" altLang="en-US" sz="900" dirty="0"/>
            </a:p>
          </p:txBody>
        </p:sp>
        <p:sp>
          <p:nvSpPr>
            <p:cNvPr id="432" name="正方形/長方形 431"/>
            <p:cNvSpPr/>
            <p:nvPr/>
          </p:nvSpPr>
          <p:spPr>
            <a:xfrm>
              <a:off x="3345841" y="2604794"/>
              <a:ext cx="511358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 smtClean="0"/>
                <a:t>排気ファン</a:t>
              </a:r>
              <a:endParaRPr lang="ja-JP" altLang="en-US" sz="900" dirty="0"/>
            </a:p>
          </p:txBody>
        </p:sp>
        <p:sp>
          <p:nvSpPr>
            <p:cNvPr id="433" name="正方形/長方形 432"/>
            <p:cNvSpPr/>
            <p:nvPr/>
          </p:nvSpPr>
          <p:spPr>
            <a:xfrm>
              <a:off x="3208999" y="1461263"/>
              <a:ext cx="274114" cy="2769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/>
                <a:t>還</a:t>
              </a:r>
              <a:r>
                <a:rPr lang="ja-JP" altLang="en-US" sz="900" dirty="0" smtClean="0"/>
                <a:t>気</a:t>
              </a:r>
              <a:endParaRPr lang="en-US" altLang="ja-JP" sz="900" dirty="0" smtClean="0"/>
            </a:p>
            <a:p>
              <a:r>
                <a:rPr lang="ja-JP" altLang="en-US" sz="900" dirty="0" smtClean="0"/>
                <a:t>ダクト</a:t>
              </a:r>
              <a:endParaRPr lang="ja-JP" altLang="en-US" sz="900" dirty="0"/>
            </a:p>
          </p:txBody>
        </p:sp>
        <p:sp>
          <p:nvSpPr>
            <p:cNvPr id="434" name="正方形/長方形 433"/>
            <p:cNvSpPr/>
            <p:nvPr/>
          </p:nvSpPr>
          <p:spPr>
            <a:xfrm>
              <a:off x="1365073" y="2344557"/>
              <a:ext cx="187552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900" dirty="0" err="1" smtClean="0"/>
                <a:t>FCU</a:t>
              </a:r>
              <a:endParaRPr lang="ja-JP" altLang="en-US" sz="900" dirty="0"/>
            </a:p>
          </p:txBody>
        </p:sp>
        <p:sp>
          <p:nvSpPr>
            <p:cNvPr id="435" name="正方形/長方形 434"/>
            <p:cNvSpPr/>
            <p:nvPr/>
          </p:nvSpPr>
          <p:spPr>
            <a:xfrm>
              <a:off x="1591313" y="1127314"/>
              <a:ext cx="346249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 smtClean="0"/>
                <a:t>吹出口</a:t>
              </a:r>
              <a:endParaRPr lang="ja-JP" altLang="en-US" sz="900" dirty="0"/>
            </a:p>
          </p:txBody>
        </p:sp>
        <p:grpSp>
          <p:nvGrpSpPr>
            <p:cNvPr id="436" name="グループ化 435"/>
            <p:cNvGrpSpPr/>
            <p:nvPr/>
          </p:nvGrpSpPr>
          <p:grpSpPr>
            <a:xfrm>
              <a:off x="1627861" y="1945163"/>
              <a:ext cx="704748" cy="576845"/>
              <a:chOff x="3950613" y="4682093"/>
              <a:chExt cx="704748" cy="576845"/>
            </a:xfrm>
          </p:grpSpPr>
          <p:pic>
            <p:nvPicPr>
              <p:cNvPr id="466" name="図 46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7077"/>
              <a:stretch/>
            </p:blipFill>
            <p:spPr>
              <a:xfrm>
                <a:off x="3959719" y="4682093"/>
                <a:ext cx="695642" cy="576845"/>
              </a:xfrm>
              <a:prstGeom prst="rect">
                <a:avLst/>
              </a:prstGeom>
            </p:spPr>
          </p:pic>
          <p:sp>
            <p:nvSpPr>
              <p:cNvPr id="467" name="正方形/長方形 466"/>
              <p:cNvSpPr/>
              <p:nvPr/>
            </p:nvSpPr>
            <p:spPr>
              <a:xfrm>
                <a:off x="4000341" y="4987636"/>
                <a:ext cx="131760" cy="25088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468" name="図 467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948" t="16514" r="19471" b="24333"/>
              <a:stretch/>
            </p:blipFill>
            <p:spPr>
              <a:xfrm>
                <a:off x="3950613" y="4713269"/>
                <a:ext cx="334116" cy="184115"/>
              </a:xfrm>
              <a:prstGeom prst="rect">
                <a:avLst/>
              </a:prstGeom>
            </p:spPr>
          </p:pic>
        </p:grpSp>
        <p:grpSp>
          <p:nvGrpSpPr>
            <p:cNvPr id="437" name="グループ化 436"/>
            <p:cNvGrpSpPr/>
            <p:nvPr/>
          </p:nvGrpSpPr>
          <p:grpSpPr>
            <a:xfrm>
              <a:off x="4233715" y="1653972"/>
              <a:ext cx="1021622" cy="294099"/>
              <a:chOff x="4135121" y="3417056"/>
              <a:chExt cx="1372395" cy="338701"/>
            </a:xfrm>
          </p:grpSpPr>
          <p:grpSp>
            <p:nvGrpSpPr>
              <p:cNvPr id="438" name="グループ化 437"/>
              <p:cNvGrpSpPr/>
              <p:nvPr/>
            </p:nvGrpSpPr>
            <p:grpSpPr>
              <a:xfrm>
                <a:off x="4135121" y="3423138"/>
                <a:ext cx="61741" cy="325105"/>
                <a:chOff x="4135121" y="3423138"/>
                <a:chExt cx="61741" cy="325105"/>
              </a:xfrm>
            </p:grpSpPr>
            <p:sp>
              <p:nvSpPr>
                <p:cNvPr id="463" name="円/楕円 462"/>
                <p:cNvSpPr/>
                <p:nvPr/>
              </p:nvSpPr>
              <p:spPr>
                <a:xfrm>
                  <a:off x="4135121" y="3423138"/>
                  <a:ext cx="61741" cy="61741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4" name="円/楕円 463"/>
                <p:cNvSpPr/>
                <p:nvPr/>
              </p:nvSpPr>
              <p:spPr>
                <a:xfrm>
                  <a:off x="4135121" y="3686502"/>
                  <a:ext cx="61741" cy="61741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465" name="直線コネクタ 464"/>
                <p:cNvCxnSpPr>
                  <a:stCxn id="463" idx="2"/>
                  <a:endCxn id="464" idx="2"/>
                </p:cNvCxnSpPr>
                <p:nvPr/>
              </p:nvCxnSpPr>
              <p:spPr>
                <a:xfrm>
                  <a:off x="4135121" y="3454009"/>
                  <a:ext cx="0" cy="263364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9" name="グループ化 438"/>
              <p:cNvGrpSpPr/>
              <p:nvPr/>
            </p:nvGrpSpPr>
            <p:grpSpPr>
              <a:xfrm>
                <a:off x="4473475" y="3423138"/>
                <a:ext cx="74713" cy="325105"/>
                <a:chOff x="4473474" y="3423138"/>
                <a:chExt cx="351081" cy="780010"/>
              </a:xfrm>
            </p:grpSpPr>
            <p:sp>
              <p:nvSpPr>
                <p:cNvPr id="460" name="正方形/長方形 459"/>
                <p:cNvSpPr/>
                <p:nvPr/>
              </p:nvSpPr>
              <p:spPr>
                <a:xfrm>
                  <a:off x="4473474" y="3423138"/>
                  <a:ext cx="346175" cy="77262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461" name="直線コネクタ 460"/>
                <p:cNvCxnSpPr/>
                <p:nvPr/>
              </p:nvCxnSpPr>
              <p:spPr>
                <a:xfrm>
                  <a:off x="4473474" y="3423138"/>
                  <a:ext cx="346175" cy="772625"/>
                </a:xfrm>
                <a:prstGeom prst="lin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462" name="直線コネクタ 461"/>
                <p:cNvCxnSpPr/>
                <p:nvPr/>
              </p:nvCxnSpPr>
              <p:spPr>
                <a:xfrm flipH="1">
                  <a:off x="4478380" y="3430523"/>
                  <a:ext cx="346175" cy="772625"/>
                </a:xfrm>
                <a:prstGeom prst="lin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  <p:grpSp>
            <p:nvGrpSpPr>
              <p:cNvPr id="440" name="グループ化 439"/>
              <p:cNvGrpSpPr/>
              <p:nvPr/>
            </p:nvGrpSpPr>
            <p:grpSpPr>
              <a:xfrm>
                <a:off x="4835568" y="3423138"/>
                <a:ext cx="74713" cy="325105"/>
                <a:chOff x="4473474" y="3423138"/>
                <a:chExt cx="351081" cy="780010"/>
              </a:xfrm>
            </p:grpSpPr>
            <p:sp>
              <p:nvSpPr>
                <p:cNvPr id="457" name="正方形/長方形 456"/>
                <p:cNvSpPr/>
                <p:nvPr/>
              </p:nvSpPr>
              <p:spPr>
                <a:xfrm>
                  <a:off x="4473474" y="3423138"/>
                  <a:ext cx="346175" cy="77262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458" name="直線コネクタ 457"/>
                <p:cNvCxnSpPr/>
                <p:nvPr/>
              </p:nvCxnSpPr>
              <p:spPr>
                <a:xfrm>
                  <a:off x="4473474" y="3423138"/>
                  <a:ext cx="346175" cy="772625"/>
                </a:xfrm>
                <a:prstGeom prst="lin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459" name="直線コネクタ 458"/>
                <p:cNvCxnSpPr/>
                <p:nvPr/>
              </p:nvCxnSpPr>
              <p:spPr>
                <a:xfrm flipH="1">
                  <a:off x="4478380" y="3430523"/>
                  <a:ext cx="346175" cy="772625"/>
                </a:xfrm>
                <a:prstGeom prst="lin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  <p:grpSp>
            <p:nvGrpSpPr>
              <p:cNvPr id="441" name="グループ化 440"/>
              <p:cNvGrpSpPr/>
              <p:nvPr/>
            </p:nvGrpSpPr>
            <p:grpSpPr>
              <a:xfrm>
                <a:off x="5120680" y="3423138"/>
                <a:ext cx="80700" cy="322027"/>
                <a:chOff x="5115917" y="3423138"/>
                <a:chExt cx="203796" cy="825996"/>
              </a:xfrm>
            </p:grpSpPr>
            <p:sp>
              <p:nvSpPr>
                <p:cNvPr id="450" name="正方形/長方形 449"/>
                <p:cNvSpPr/>
                <p:nvPr/>
              </p:nvSpPr>
              <p:spPr>
                <a:xfrm>
                  <a:off x="5174305" y="3423138"/>
                  <a:ext cx="145408" cy="82501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451" name="直線コネクタ 450"/>
                <p:cNvCxnSpPr/>
                <p:nvPr/>
              </p:nvCxnSpPr>
              <p:spPr>
                <a:xfrm>
                  <a:off x="5115917" y="3454008"/>
                  <a:ext cx="57344" cy="61741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2" name="直線コネクタ 451"/>
                <p:cNvCxnSpPr/>
                <p:nvPr/>
              </p:nvCxnSpPr>
              <p:spPr>
                <a:xfrm flipV="1">
                  <a:off x="5120674" y="3587356"/>
                  <a:ext cx="57344" cy="61741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3" name="直線コネクタ 452"/>
                <p:cNvCxnSpPr/>
                <p:nvPr/>
              </p:nvCxnSpPr>
              <p:spPr>
                <a:xfrm>
                  <a:off x="5115917" y="3736783"/>
                  <a:ext cx="57344" cy="61741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4" name="直線コネクタ 453"/>
                <p:cNvCxnSpPr/>
                <p:nvPr/>
              </p:nvCxnSpPr>
              <p:spPr>
                <a:xfrm flipV="1">
                  <a:off x="5120674" y="3870131"/>
                  <a:ext cx="57344" cy="61741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5" name="直線コネクタ 454"/>
                <p:cNvCxnSpPr/>
                <p:nvPr/>
              </p:nvCxnSpPr>
              <p:spPr>
                <a:xfrm>
                  <a:off x="5115917" y="4054045"/>
                  <a:ext cx="57344" cy="61741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直線コネクタ 455"/>
                <p:cNvCxnSpPr/>
                <p:nvPr/>
              </p:nvCxnSpPr>
              <p:spPr>
                <a:xfrm flipV="1">
                  <a:off x="5120674" y="4187393"/>
                  <a:ext cx="57344" cy="61741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2" name="グループ化 441"/>
              <p:cNvGrpSpPr/>
              <p:nvPr/>
            </p:nvGrpSpPr>
            <p:grpSpPr>
              <a:xfrm rot="-900000">
                <a:off x="5461797" y="3417056"/>
                <a:ext cx="45719" cy="338701"/>
                <a:chOff x="6054745" y="3423138"/>
                <a:chExt cx="166462" cy="792877"/>
              </a:xfrm>
            </p:grpSpPr>
            <p:sp>
              <p:nvSpPr>
                <p:cNvPr id="443" name="正方形/長方形 442"/>
                <p:cNvSpPr/>
                <p:nvPr/>
              </p:nvSpPr>
              <p:spPr>
                <a:xfrm>
                  <a:off x="6056132" y="3423138"/>
                  <a:ext cx="158112" cy="79073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444" name="直線コネクタ 443"/>
                <p:cNvCxnSpPr/>
                <p:nvPr/>
              </p:nvCxnSpPr>
              <p:spPr>
                <a:xfrm>
                  <a:off x="6054745" y="3449260"/>
                  <a:ext cx="166462" cy="103374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5" name="直線コネクタ 444"/>
                <p:cNvCxnSpPr/>
                <p:nvPr/>
              </p:nvCxnSpPr>
              <p:spPr>
                <a:xfrm flipV="1">
                  <a:off x="6055606" y="3559812"/>
                  <a:ext cx="157494" cy="10929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6" name="直線コネクタ 445"/>
                <p:cNvCxnSpPr>
                  <a:endCxn id="443" idx="3"/>
                </p:cNvCxnSpPr>
                <p:nvPr/>
              </p:nvCxnSpPr>
              <p:spPr>
                <a:xfrm>
                  <a:off x="6055606" y="3689831"/>
                  <a:ext cx="158638" cy="12867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7" name="直線コネクタ 446"/>
                <p:cNvCxnSpPr/>
                <p:nvPr/>
              </p:nvCxnSpPr>
              <p:spPr>
                <a:xfrm flipV="1">
                  <a:off x="6054997" y="3820479"/>
                  <a:ext cx="148973" cy="132962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8" name="直線コネクタ 447"/>
                <p:cNvCxnSpPr/>
                <p:nvPr/>
              </p:nvCxnSpPr>
              <p:spPr>
                <a:xfrm>
                  <a:off x="6055606" y="3952405"/>
                  <a:ext cx="158638" cy="12867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9" name="直線コネクタ 448"/>
                <p:cNvCxnSpPr/>
                <p:nvPr/>
              </p:nvCxnSpPr>
              <p:spPr>
                <a:xfrm flipV="1">
                  <a:off x="6054997" y="4083053"/>
                  <a:ext cx="148973" cy="132962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538" name="グループ化 537"/>
          <p:cNvGrpSpPr/>
          <p:nvPr/>
        </p:nvGrpSpPr>
        <p:grpSpPr>
          <a:xfrm>
            <a:off x="320435" y="3665853"/>
            <a:ext cx="3802129" cy="957078"/>
            <a:chOff x="1010389" y="4171470"/>
            <a:chExt cx="3802129" cy="957078"/>
          </a:xfrm>
        </p:grpSpPr>
        <p:sp>
          <p:nvSpPr>
            <p:cNvPr id="539" name="角丸四角形 76"/>
            <p:cNvSpPr>
              <a:spLocks noChangeArrowheads="1"/>
            </p:cNvSpPr>
            <p:nvPr/>
          </p:nvSpPr>
          <p:spPr bwMode="auto">
            <a:xfrm>
              <a:off x="1010389" y="4348854"/>
              <a:ext cx="3802129" cy="779694"/>
            </a:xfrm>
            <a:prstGeom prst="roundRect">
              <a:avLst>
                <a:gd name="adj" fmla="val 5241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0" name="正方形/長方形 539"/>
            <p:cNvSpPr/>
            <p:nvPr/>
          </p:nvSpPr>
          <p:spPr>
            <a:xfrm>
              <a:off x="1407384" y="4524782"/>
              <a:ext cx="371897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 smtClean="0"/>
                <a:t>フィルタ</a:t>
              </a:r>
              <a:endParaRPr lang="ja-JP" altLang="en-US" sz="900" dirty="0"/>
            </a:p>
          </p:txBody>
        </p:sp>
        <p:sp>
          <p:nvSpPr>
            <p:cNvPr id="541" name="正方形/長方形 540"/>
            <p:cNvSpPr/>
            <p:nvPr/>
          </p:nvSpPr>
          <p:spPr>
            <a:xfrm>
              <a:off x="1970172" y="4534485"/>
              <a:ext cx="530594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 smtClean="0"/>
                <a:t>冷却コイル</a:t>
              </a:r>
              <a:endParaRPr lang="ja-JP" altLang="en-US" sz="900" dirty="0"/>
            </a:p>
          </p:txBody>
        </p:sp>
        <p:grpSp>
          <p:nvGrpSpPr>
            <p:cNvPr id="542" name="グループ化 541"/>
            <p:cNvGrpSpPr/>
            <p:nvPr/>
          </p:nvGrpSpPr>
          <p:grpSpPr>
            <a:xfrm>
              <a:off x="1591548" y="4678717"/>
              <a:ext cx="61741" cy="325105"/>
              <a:chOff x="4135121" y="3423138"/>
              <a:chExt cx="61741" cy="325105"/>
            </a:xfrm>
          </p:grpSpPr>
          <p:sp>
            <p:nvSpPr>
              <p:cNvPr id="571" name="円/楕円 570"/>
              <p:cNvSpPr/>
              <p:nvPr/>
            </p:nvSpPr>
            <p:spPr>
              <a:xfrm>
                <a:off x="4135121" y="3423138"/>
                <a:ext cx="61741" cy="6174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2" name="円/楕円 571"/>
              <p:cNvSpPr/>
              <p:nvPr/>
            </p:nvSpPr>
            <p:spPr>
              <a:xfrm>
                <a:off x="4135121" y="3686502"/>
                <a:ext cx="61741" cy="6174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73" name="直線コネクタ 572"/>
              <p:cNvCxnSpPr>
                <a:stCxn id="571" idx="2"/>
                <a:endCxn id="572" idx="2"/>
              </p:cNvCxnSpPr>
              <p:nvPr/>
            </p:nvCxnSpPr>
            <p:spPr>
              <a:xfrm>
                <a:off x="4135121" y="3454009"/>
                <a:ext cx="0" cy="263364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3" name="グループ化 542"/>
            <p:cNvGrpSpPr/>
            <p:nvPr/>
          </p:nvGrpSpPr>
          <p:grpSpPr>
            <a:xfrm>
              <a:off x="2178818" y="4678717"/>
              <a:ext cx="74713" cy="325105"/>
              <a:chOff x="4473474" y="3423138"/>
              <a:chExt cx="351081" cy="780010"/>
            </a:xfrm>
          </p:grpSpPr>
          <p:sp>
            <p:nvSpPr>
              <p:cNvPr id="568" name="正方形/長方形 567"/>
              <p:cNvSpPr/>
              <p:nvPr/>
            </p:nvSpPr>
            <p:spPr>
              <a:xfrm>
                <a:off x="4473474" y="3423138"/>
                <a:ext cx="346175" cy="77262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69" name="直線コネクタ 568"/>
              <p:cNvCxnSpPr/>
              <p:nvPr/>
            </p:nvCxnSpPr>
            <p:spPr>
              <a:xfrm>
                <a:off x="4473474" y="3423138"/>
                <a:ext cx="346175" cy="772625"/>
              </a:xfrm>
              <a:prstGeom prst="lin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70" name="直線コネクタ 569"/>
              <p:cNvCxnSpPr/>
              <p:nvPr/>
            </p:nvCxnSpPr>
            <p:spPr>
              <a:xfrm flipH="1">
                <a:off x="4478380" y="3430523"/>
                <a:ext cx="346175" cy="772625"/>
              </a:xfrm>
              <a:prstGeom prst="lin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544" name="グループ化 543"/>
            <p:cNvGrpSpPr/>
            <p:nvPr/>
          </p:nvGrpSpPr>
          <p:grpSpPr>
            <a:xfrm>
              <a:off x="2804374" y="4678717"/>
              <a:ext cx="74713" cy="325105"/>
              <a:chOff x="4473474" y="3423138"/>
              <a:chExt cx="351081" cy="780010"/>
            </a:xfrm>
          </p:grpSpPr>
          <p:sp>
            <p:nvSpPr>
              <p:cNvPr id="565" name="正方形/長方形 564"/>
              <p:cNvSpPr/>
              <p:nvPr/>
            </p:nvSpPr>
            <p:spPr>
              <a:xfrm>
                <a:off x="4473474" y="3423138"/>
                <a:ext cx="346175" cy="77262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66" name="直線コネクタ 565"/>
              <p:cNvCxnSpPr/>
              <p:nvPr/>
            </p:nvCxnSpPr>
            <p:spPr>
              <a:xfrm>
                <a:off x="4473474" y="3423138"/>
                <a:ext cx="346175" cy="772625"/>
              </a:xfrm>
              <a:prstGeom prst="lin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67" name="直線コネクタ 566"/>
              <p:cNvCxnSpPr/>
              <p:nvPr/>
            </p:nvCxnSpPr>
            <p:spPr>
              <a:xfrm flipH="1">
                <a:off x="4478380" y="3430523"/>
                <a:ext cx="346175" cy="772625"/>
              </a:xfrm>
              <a:prstGeom prst="lin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545" name="グループ化 544"/>
            <p:cNvGrpSpPr/>
            <p:nvPr/>
          </p:nvGrpSpPr>
          <p:grpSpPr>
            <a:xfrm>
              <a:off x="3388958" y="4678717"/>
              <a:ext cx="80700" cy="322027"/>
              <a:chOff x="5115917" y="3423138"/>
              <a:chExt cx="203796" cy="825996"/>
            </a:xfrm>
          </p:grpSpPr>
          <p:sp>
            <p:nvSpPr>
              <p:cNvPr id="558" name="正方形/長方形 557"/>
              <p:cNvSpPr/>
              <p:nvPr/>
            </p:nvSpPr>
            <p:spPr>
              <a:xfrm>
                <a:off x="5174305" y="3423138"/>
                <a:ext cx="145408" cy="82501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59" name="直線コネクタ 558"/>
              <p:cNvCxnSpPr/>
              <p:nvPr/>
            </p:nvCxnSpPr>
            <p:spPr>
              <a:xfrm>
                <a:off x="5115917" y="3454008"/>
                <a:ext cx="57344" cy="6174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0" name="直線コネクタ 559"/>
              <p:cNvCxnSpPr/>
              <p:nvPr/>
            </p:nvCxnSpPr>
            <p:spPr>
              <a:xfrm flipV="1">
                <a:off x="5120674" y="3587356"/>
                <a:ext cx="57344" cy="6174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直線コネクタ 560"/>
              <p:cNvCxnSpPr/>
              <p:nvPr/>
            </p:nvCxnSpPr>
            <p:spPr>
              <a:xfrm>
                <a:off x="5115917" y="3736783"/>
                <a:ext cx="57344" cy="6174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2" name="直線コネクタ 561"/>
              <p:cNvCxnSpPr/>
              <p:nvPr/>
            </p:nvCxnSpPr>
            <p:spPr>
              <a:xfrm flipV="1">
                <a:off x="5120674" y="3870131"/>
                <a:ext cx="57344" cy="6174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3" name="直線コネクタ 562"/>
              <p:cNvCxnSpPr/>
              <p:nvPr/>
            </p:nvCxnSpPr>
            <p:spPr>
              <a:xfrm>
                <a:off x="5115917" y="4054045"/>
                <a:ext cx="57344" cy="6174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4" name="直線コネクタ 563"/>
              <p:cNvCxnSpPr/>
              <p:nvPr/>
            </p:nvCxnSpPr>
            <p:spPr>
              <a:xfrm flipV="1">
                <a:off x="5120674" y="4187393"/>
                <a:ext cx="57344" cy="6174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6" name="グループ化 545"/>
            <p:cNvGrpSpPr/>
            <p:nvPr/>
          </p:nvGrpSpPr>
          <p:grpSpPr>
            <a:xfrm rot="-900000">
              <a:off x="4078893" y="4672635"/>
              <a:ext cx="45719" cy="338701"/>
              <a:chOff x="6054745" y="3423138"/>
              <a:chExt cx="166462" cy="792877"/>
            </a:xfrm>
          </p:grpSpPr>
          <p:sp>
            <p:nvSpPr>
              <p:cNvPr id="551" name="正方形/長方形 550"/>
              <p:cNvSpPr/>
              <p:nvPr/>
            </p:nvSpPr>
            <p:spPr>
              <a:xfrm>
                <a:off x="6056132" y="3423138"/>
                <a:ext cx="158112" cy="79073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52" name="直線コネクタ 551"/>
              <p:cNvCxnSpPr/>
              <p:nvPr/>
            </p:nvCxnSpPr>
            <p:spPr>
              <a:xfrm>
                <a:off x="6054745" y="3449260"/>
                <a:ext cx="166462" cy="103374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3" name="直線コネクタ 552"/>
              <p:cNvCxnSpPr/>
              <p:nvPr/>
            </p:nvCxnSpPr>
            <p:spPr>
              <a:xfrm flipV="1">
                <a:off x="6055606" y="3559812"/>
                <a:ext cx="157494" cy="109295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4" name="直線コネクタ 553"/>
              <p:cNvCxnSpPr>
                <a:endCxn id="551" idx="3"/>
              </p:cNvCxnSpPr>
              <p:nvPr/>
            </p:nvCxnSpPr>
            <p:spPr>
              <a:xfrm>
                <a:off x="6055606" y="3689831"/>
                <a:ext cx="158638" cy="128673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5" name="直線コネクタ 554"/>
              <p:cNvCxnSpPr/>
              <p:nvPr/>
            </p:nvCxnSpPr>
            <p:spPr>
              <a:xfrm flipV="1">
                <a:off x="6054997" y="3820479"/>
                <a:ext cx="148973" cy="132962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6" name="直線コネクタ 555"/>
              <p:cNvCxnSpPr/>
              <p:nvPr/>
            </p:nvCxnSpPr>
            <p:spPr>
              <a:xfrm>
                <a:off x="6055606" y="3952405"/>
                <a:ext cx="158638" cy="128673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7" name="直線コネクタ 556"/>
              <p:cNvCxnSpPr/>
              <p:nvPr/>
            </p:nvCxnSpPr>
            <p:spPr>
              <a:xfrm flipV="1">
                <a:off x="6054997" y="4083053"/>
                <a:ext cx="148973" cy="132962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7" name="正方形/長方形 546"/>
            <p:cNvSpPr/>
            <p:nvPr/>
          </p:nvSpPr>
          <p:spPr>
            <a:xfrm>
              <a:off x="2602357" y="4534485"/>
              <a:ext cx="532197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 smtClean="0"/>
                <a:t>加熱コイル</a:t>
              </a:r>
              <a:endParaRPr lang="ja-JP" altLang="en-US" sz="900" dirty="0"/>
            </a:p>
          </p:txBody>
        </p:sp>
        <p:sp>
          <p:nvSpPr>
            <p:cNvPr id="548" name="正方形/長方形 547"/>
            <p:cNvSpPr/>
            <p:nvPr/>
          </p:nvSpPr>
          <p:spPr>
            <a:xfrm>
              <a:off x="3253679" y="4534485"/>
              <a:ext cx="346249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 smtClean="0"/>
                <a:t>加湿器</a:t>
              </a:r>
              <a:endParaRPr lang="ja-JP" altLang="en-US" sz="900" dirty="0"/>
            </a:p>
          </p:txBody>
        </p:sp>
        <p:sp>
          <p:nvSpPr>
            <p:cNvPr id="549" name="正方形/長方形 548"/>
            <p:cNvSpPr/>
            <p:nvPr/>
          </p:nvSpPr>
          <p:spPr>
            <a:xfrm>
              <a:off x="3807259" y="4534485"/>
              <a:ext cx="572273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 smtClean="0"/>
                <a:t>エリミネータ</a:t>
              </a:r>
              <a:endParaRPr lang="ja-JP" altLang="en-US" sz="900" dirty="0"/>
            </a:p>
          </p:txBody>
        </p:sp>
        <p:sp>
          <p:nvSpPr>
            <p:cNvPr id="550" name="正方形/長方形 549"/>
            <p:cNvSpPr/>
            <p:nvPr/>
          </p:nvSpPr>
          <p:spPr>
            <a:xfrm>
              <a:off x="1055360" y="4171470"/>
              <a:ext cx="346249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/>
                <a:t>空調機</a:t>
              </a:r>
            </a:p>
          </p:txBody>
        </p:sp>
      </p:grpSp>
      <p:cxnSp>
        <p:nvCxnSpPr>
          <p:cNvPr id="574" name="直線矢印コネクタ 573"/>
          <p:cNvCxnSpPr/>
          <p:nvPr/>
        </p:nvCxnSpPr>
        <p:spPr>
          <a:xfrm flipH="1" flipV="1">
            <a:off x="662107" y="4366506"/>
            <a:ext cx="1650" cy="494245"/>
          </a:xfrm>
          <a:prstGeom prst="straightConnector1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rgbClr val="00B050"/>
            </a:solidFill>
            <a:prstDash val="sysDash"/>
            <a:tailEnd type="oval"/>
          </a:ln>
        </p:spPr>
      </p:cxnSp>
      <p:sp>
        <p:nvSpPr>
          <p:cNvPr id="575" name="テキスト ボックス 574"/>
          <p:cNvSpPr txBox="1"/>
          <p:nvPr/>
        </p:nvSpPr>
        <p:spPr>
          <a:xfrm>
            <a:off x="1253134" y="2094226"/>
            <a:ext cx="501253" cy="504084"/>
          </a:xfrm>
          <a:prstGeom prst="rect">
            <a:avLst/>
          </a:prstGeom>
          <a:solidFill>
            <a:srgbClr val="FFC000">
              <a:alpha val="30000"/>
            </a:srgbClr>
          </a:solidFill>
          <a:ln>
            <a:solidFill>
              <a:schemeClr val="accent1"/>
            </a:solidFill>
            <a:prstDash val="sysDash"/>
          </a:ln>
        </p:spPr>
        <p:txBody>
          <a:bodyPr lIns="41065" tIns="41065" rIns="41065" bIns="41065">
            <a:spAutoFit/>
          </a:bodyPr>
          <a:lstStyle/>
          <a:p>
            <a:pPr>
              <a:lnSpc>
                <a:spcPts val="1141"/>
              </a:lnSpc>
              <a:defRPr/>
            </a:pPr>
            <a:r>
              <a:rPr lang="ja-JP" altLang="en-US" sz="1100" b="1" dirty="0">
                <a:solidFill>
                  <a:schemeClr val="accent1">
                    <a:lumMod val="75000"/>
                  </a:schemeClr>
                </a:solidFill>
                <a:latin typeface="+mj-ea"/>
              </a:rPr>
              <a:t>①</a:t>
            </a:r>
          </a:p>
          <a:p>
            <a:pPr>
              <a:lnSpc>
                <a:spcPts val="1141"/>
              </a:lnSpc>
              <a:defRPr/>
            </a:pPr>
            <a:r>
              <a:rPr lang="ja-JP" altLang="en-US" sz="1100" b="1" dirty="0">
                <a:solidFill>
                  <a:schemeClr val="accent1">
                    <a:lumMod val="75000"/>
                  </a:schemeClr>
                </a:solidFill>
                <a:latin typeface="+mj-ea"/>
              </a:rPr>
              <a:t>室内　 </a:t>
            </a:r>
            <a:endParaRPr lang="en-US" altLang="ja-JP" sz="1100" b="1" dirty="0">
              <a:solidFill>
                <a:schemeClr val="accent1">
                  <a:lumMod val="75000"/>
                </a:schemeClr>
              </a:solidFill>
              <a:latin typeface="+mj-ea"/>
            </a:endParaRPr>
          </a:p>
          <a:p>
            <a:pPr>
              <a:lnSpc>
                <a:spcPts val="1141"/>
              </a:lnSpc>
              <a:defRPr/>
            </a:pPr>
            <a:r>
              <a:rPr lang="en-US" altLang="ja-JP" sz="1100" dirty="0">
                <a:solidFill>
                  <a:schemeClr val="accent1">
                    <a:lumMod val="75000"/>
                  </a:schemeClr>
                </a:solidFill>
                <a:latin typeface="+mj-ea"/>
              </a:rPr>
              <a:t> </a:t>
            </a:r>
            <a:r>
              <a:rPr lang="ja-JP" altLang="en-US" sz="1100" dirty="0">
                <a:solidFill>
                  <a:schemeClr val="accent1">
                    <a:lumMod val="75000"/>
                  </a:schemeClr>
                </a:solidFill>
              </a:rPr>
              <a:t>ｔ</a:t>
            </a:r>
            <a:r>
              <a:rPr lang="ja-JP" altLang="en-US" sz="1100" baseline="-25000" dirty="0">
                <a:solidFill>
                  <a:schemeClr val="accent1">
                    <a:lumMod val="75000"/>
                  </a:schemeClr>
                </a:solidFill>
              </a:rPr>
              <a:t>ｒ</a:t>
            </a:r>
            <a:r>
              <a:rPr lang="ja-JP" altLang="en-US" sz="1100" dirty="0">
                <a:solidFill>
                  <a:schemeClr val="accent1">
                    <a:lumMod val="75000"/>
                  </a:schemeClr>
                </a:solidFill>
              </a:rPr>
              <a:t>，ｘ</a:t>
            </a:r>
            <a:r>
              <a:rPr lang="ja-JP" altLang="en-US" sz="1100" baseline="-25000" dirty="0">
                <a:solidFill>
                  <a:schemeClr val="accent1">
                    <a:lumMod val="75000"/>
                  </a:schemeClr>
                </a:solidFill>
              </a:rPr>
              <a:t>ｒ</a:t>
            </a:r>
            <a:r>
              <a:rPr lang="en-US" altLang="ja-JP" sz="1100" b="1" baseline="-25000" dirty="0">
                <a:solidFill>
                  <a:schemeClr val="accent1">
                    <a:lumMod val="75000"/>
                  </a:schemeClr>
                </a:solidFill>
              </a:rPr>
              <a:t>     </a:t>
            </a:r>
            <a:endParaRPr lang="ja-JP" altLang="en-US" sz="11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76" name="テキスト ボックス 575"/>
          <p:cNvSpPr txBox="1"/>
          <p:nvPr/>
        </p:nvSpPr>
        <p:spPr>
          <a:xfrm>
            <a:off x="5443051" y="2228856"/>
            <a:ext cx="501253" cy="504084"/>
          </a:xfrm>
          <a:prstGeom prst="rect">
            <a:avLst/>
          </a:prstGeom>
          <a:solidFill>
            <a:schemeClr val="accent6">
              <a:lumMod val="75000"/>
              <a:alpha val="30000"/>
            </a:schemeClr>
          </a:solidFill>
          <a:ln>
            <a:solidFill>
              <a:schemeClr val="accent1"/>
            </a:solidFill>
            <a:prstDash val="sysDash"/>
          </a:ln>
        </p:spPr>
        <p:txBody>
          <a:bodyPr lIns="41065" tIns="41065" rIns="41065" bIns="41065">
            <a:spAutoFit/>
          </a:bodyPr>
          <a:lstStyle/>
          <a:p>
            <a:pPr>
              <a:lnSpc>
                <a:spcPts val="1141"/>
              </a:lnSpc>
              <a:defRPr/>
            </a:pPr>
            <a:r>
              <a:rPr lang="ja-JP" altLang="en-US" sz="1100" b="1" dirty="0">
                <a:solidFill>
                  <a:schemeClr val="accent1">
                    <a:lumMod val="75000"/>
                  </a:schemeClr>
                </a:solidFill>
              </a:rPr>
              <a:t>②</a:t>
            </a:r>
          </a:p>
          <a:p>
            <a:pPr>
              <a:lnSpc>
                <a:spcPts val="1141"/>
              </a:lnSpc>
              <a:defRPr/>
            </a:pPr>
            <a:r>
              <a:rPr lang="ja-JP" altLang="en-US" sz="1100" b="1" dirty="0">
                <a:solidFill>
                  <a:schemeClr val="accent1">
                    <a:lumMod val="75000"/>
                  </a:schemeClr>
                </a:solidFill>
              </a:rPr>
              <a:t>外気</a:t>
            </a:r>
            <a:endParaRPr lang="en-US" altLang="ja-JP" sz="11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1141"/>
              </a:lnSpc>
              <a:defRPr/>
            </a:pPr>
            <a:r>
              <a:rPr lang="en-US" altLang="ja-JP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ja-JP" altLang="en-US" sz="1100" dirty="0">
                <a:solidFill>
                  <a:schemeClr val="accent1">
                    <a:lumMod val="75000"/>
                  </a:schemeClr>
                </a:solidFill>
              </a:rPr>
              <a:t>ｔ</a:t>
            </a:r>
            <a:r>
              <a:rPr lang="ja-JP" altLang="en-US" sz="1100" baseline="-25000" dirty="0">
                <a:solidFill>
                  <a:schemeClr val="accent1">
                    <a:lumMod val="75000"/>
                  </a:schemeClr>
                </a:solidFill>
              </a:rPr>
              <a:t>ｏ</a:t>
            </a:r>
            <a:r>
              <a:rPr lang="ja-JP" altLang="en-US" sz="1100" dirty="0">
                <a:solidFill>
                  <a:schemeClr val="accent1">
                    <a:lumMod val="75000"/>
                  </a:schemeClr>
                </a:solidFill>
              </a:rPr>
              <a:t>，ｘ</a:t>
            </a:r>
            <a:r>
              <a:rPr lang="ja-JP" altLang="en-US" sz="1100" baseline="-25000" dirty="0">
                <a:solidFill>
                  <a:schemeClr val="accent1">
                    <a:lumMod val="75000"/>
                  </a:schemeClr>
                </a:solidFill>
              </a:rPr>
              <a:t>ｏ</a:t>
            </a:r>
          </a:p>
        </p:txBody>
      </p:sp>
      <p:sp>
        <p:nvSpPr>
          <p:cNvPr id="577" name="テキスト ボックス 576"/>
          <p:cNvSpPr txBox="1"/>
          <p:nvPr/>
        </p:nvSpPr>
        <p:spPr>
          <a:xfrm>
            <a:off x="1144821" y="979542"/>
            <a:ext cx="417712" cy="467653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/>
            </a:solidFill>
            <a:prstDash val="sysDash"/>
          </a:ln>
        </p:spPr>
        <p:txBody>
          <a:bodyPr lIns="41065" tIns="41065" rIns="0" bIns="41065">
            <a:spAutoFit/>
          </a:bodyPr>
          <a:lstStyle/>
          <a:p>
            <a:pPr>
              <a:lnSpc>
                <a:spcPts val="1027"/>
              </a:lnSpc>
              <a:defRPr/>
            </a:pPr>
            <a:r>
              <a:rPr lang="ja-JP" altLang="en-US" sz="1100" b="1" dirty="0">
                <a:solidFill>
                  <a:schemeClr val="accent1">
                    <a:lumMod val="75000"/>
                  </a:schemeClr>
                </a:solidFill>
              </a:rPr>
              <a:t>⑤</a:t>
            </a:r>
          </a:p>
          <a:p>
            <a:pPr>
              <a:lnSpc>
                <a:spcPts val="1027"/>
              </a:lnSpc>
              <a:defRPr/>
            </a:pPr>
            <a:r>
              <a:rPr lang="ja-JP" altLang="en-US" sz="1100" b="1" dirty="0">
                <a:solidFill>
                  <a:schemeClr val="accent1">
                    <a:lumMod val="75000"/>
                  </a:schemeClr>
                </a:solidFill>
              </a:rPr>
              <a:t>吹出</a:t>
            </a:r>
            <a:endParaRPr lang="en-US" altLang="ja-JP" sz="11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1027"/>
              </a:lnSpc>
              <a:defRPr/>
            </a:pPr>
            <a:r>
              <a:rPr lang="ja-JP" altLang="en-US" sz="1100" dirty="0" err="1">
                <a:solidFill>
                  <a:schemeClr val="accent1">
                    <a:lumMod val="75000"/>
                  </a:schemeClr>
                </a:solidFill>
              </a:rPr>
              <a:t>ｔ</a:t>
            </a:r>
            <a:r>
              <a:rPr lang="en-US" altLang="ja-JP" sz="1100" baseline="-25000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ja-JP" altLang="en-US" sz="1100" dirty="0" err="1">
                <a:solidFill>
                  <a:schemeClr val="accent1">
                    <a:lumMod val="75000"/>
                  </a:schemeClr>
                </a:solidFill>
              </a:rPr>
              <a:t>，ｘ</a:t>
            </a:r>
            <a:r>
              <a:rPr lang="en-US" altLang="ja-JP" sz="1100" b="1" baseline="-25000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ja-JP" altLang="en-US" sz="11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78" name="直線矢印コネクタ 577"/>
          <p:cNvCxnSpPr/>
          <p:nvPr/>
        </p:nvCxnSpPr>
        <p:spPr>
          <a:xfrm flipH="1" flipV="1">
            <a:off x="1858877" y="4366506"/>
            <a:ext cx="1650" cy="494245"/>
          </a:xfrm>
          <a:prstGeom prst="straightConnector1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rgbClr val="00B050"/>
            </a:solidFill>
            <a:prstDash val="sysDash"/>
            <a:tailEnd type="oval"/>
          </a:ln>
        </p:spPr>
      </p:cxnSp>
      <p:sp>
        <p:nvSpPr>
          <p:cNvPr id="579" name="テキスト ボックス 578"/>
          <p:cNvSpPr txBox="1"/>
          <p:nvPr/>
        </p:nvSpPr>
        <p:spPr>
          <a:xfrm>
            <a:off x="400726" y="4897154"/>
            <a:ext cx="501253" cy="467653"/>
          </a:xfrm>
          <a:prstGeom prst="rect">
            <a:avLst/>
          </a:prstGeom>
          <a:solidFill>
            <a:schemeClr val="accent6">
              <a:lumMod val="75000"/>
              <a:alpha val="30000"/>
            </a:schemeClr>
          </a:solidFill>
          <a:ln>
            <a:solidFill>
              <a:schemeClr val="accent1"/>
            </a:solidFill>
            <a:prstDash val="sysDash"/>
          </a:ln>
        </p:spPr>
        <p:txBody>
          <a:bodyPr lIns="41065" tIns="41065" rIns="0" bIns="41065">
            <a:spAutoFit/>
          </a:bodyPr>
          <a:lstStyle/>
          <a:p>
            <a:pPr>
              <a:lnSpc>
                <a:spcPts val="1027"/>
              </a:lnSpc>
              <a:defRPr/>
            </a:pPr>
            <a:r>
              <a:rPr lang="ja-JP" altLang="en-US" sz="1100" b="1" dirty="0">
                <a:solidFill>
                  <a:schemeClr val="accent1">
                    <a:lumMod val="75000"/>
                  </a:schemeClr>
                </a:solidFill>
              </a:rPr>
              <a:t>③</a:t>
            </a:r>
          </a:p>
          <a:p>
            <a:pPr>
              <a:lnSpc>
                <a:spcPts val="1027"/>
              </a:lnSpc>
              <a:defRPr/>
            </a:pPr>
            <a:r>
              <a:rPr lang="ja-JP" altLang="en-US" sz="1100" b="1" dirty="0">
                <a:solidFill>
                  <a:schemeClr val="accent1">
                    <a:lumMod val="75000"/>
                  </a:schemeClr>
                </a:solidFill>
              </a:rPr>
              <a:t>混合</a:t>
            </a:r>
            <a:endParaRPr lang="en-US" altLang="ja-JP" sz="11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1027"/>
              </a:lnSpc>
              <a:defRPr/>
            </a:pPr>
            <a:r>
              <a:rPr lang="ja-JP" altLang="en-US" sz="1100" dirty="0" err="1">
                <a:solidFill>
                  <a:schemeClr val="accent1">
                    <a:lumMod val="75000"/>
                  </a:schemeClr>
                </a:solidFill>
              </a:rPr>
              <a:t>ｔ</a:t>
            </a:r>
            <a:r>
              <a:rPr lang="en-US" altLang="ja-JP" sz="1100" baseline="-25000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ja-JP" altLang="en-US" sz="1100" dirty="0" err="1">
                <a:solidFill>
                  <a:schemeClr val="accent1">
                    <a:lumMod val="75000"/>
                  </a:schemeClr>
                </a:solidFill>
              </a:rPr>
              <a:t>，ｘ</a:t>
            </a:r>
            <a:r>
              <a:rPr lang="en-US" altLang="ja-JP" sz="1100" baseline="-25000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ja-JP" altLang="en-US" sz="11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80" name="テキスト ボックス 579"/>
          <p:cNvSpPr txBox="1"/>
          <p:nvPr/>
        </p:nvSpPr>
        <p:spPr>
          <a:xfrm>
            <a:off x="1622549" y="4897154"/>
            <a:ext cx="417712" cy="467653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/>
            </a:solidFill>
            <a:prstDash val="sysDash"/>
          </a:ln>
        </p:spPr>
        <p:txBody>
          <a:bodyPr lIns="41065" tIns="41065" rIns="0" bIns="41065">
            <a:spAutoFit/>
          </a:bodyPr>
          <a:lstStyle/>
          <a:p>
            <a:pPr>
              <a:lnSpc>
                <a:spcPts val="1027"/>
              </a:lnSpc>
              <a:defRPr/>
            </a:pPr>
            <a:r>
              <a:rPr lang="ja-JP" altLang="en-US" sz="1100" b="1" dirty="0">
                <a:solidFill>
                  <a:schemeClr val="accent1">
                    <a:lumMod val="75000"/>
                  </a:schemeClr>
                </a:solidFill>
              </a:rPr>
              <a:t>④</a:t>
            </a:r>
          </a:p>
          <a:p>
            <a:pPr>
              <a:lnSpc>
                <a:spcPts val="1027"/>
              </a:lnSpc>
              <a:defRPr/>
            </a:pPr>
            <a:r>
              <a:rPr lang="ja-JP" altLang="en-US" sz="1100" b="1" dirty="0">
                <a:solidFill>
                  <a:schemeClr val="accent1">
                    <a:lumMod val="75000"/>
                  </a:schemeClr>
                </a:solidFill>
              </a:rPr>
              <a:t>冷却</a:t>
            </a:r>
            <a:endParaRPr lang="en-US" altLang="ja-JP" sz="11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1027"/>
              </a:lnSpc>
              <a:defRPr/>
            </a:pPr>
            <a:r>
              <a:rPr lang="ja-JP" altLang="en-US" sz="1100" dirty="0" err="1">
                <a:solidFill>
                  <a:schemeClr val="accent1">
                    <a:lumMod val="75000"/>
                  </a:schemeClr>
                </a:solidFill>
              </a:rPr>
              <a:t>ｔ</a:t>
            </a:r>
            <a:r>
              <a:rPr lang="en-US" altLang="ja-JP" sz="1100" baseline="-25000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ja-JP" altLang="en-US" sz="1100" dirty="0" err="1">
                <a:solidFill>
                  <a:schemeClr val="accent1">
                    <a:lumMod val="75000"/>
                  </a:schemeClr>
                </a:solidFill>
              </a:rPr>
              <a:t>，ｘ</a:t>
            </a:r>
            <a:r>
              <a:rPr lang="en-US" altLang="ja-JP" sz="1100" b="1" baseline="-25000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ja-JP" altLang="en-US" sz="11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3479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Line 25"/>
          <p:cNvSpPr>
            <a:spLocks noChangeShapeType="1"/>
          </p:cNvSpPr>
          <p:nvPr/>
        </p:nvSpPr>
        <p:spPr bwMode="auto">
          <a:xfrm flipH="1">
            <a:off x="2567531" y="3463830"/>
            <a:ext cx="1347814" cy="633606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4306" tIns="52153" rIns="104306" bIns="52153"/>
          <a:lstStyle/>
          <a:p>
            <a:endParaRPr lang="ja-JP" altLang="en-US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11558" y="6395852"/>
            <a:ext cx="3508772" cy="7876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104306" tIns="52153" rIns="104306" bIns="52153"/>
          <a:lstStyle/>
          <a:p>
            <a:pPr eaLnBrk="0" hangingPunct="0">
              <a:lnSpc>
                <a:spcPts val="1825"/>
              </a:lnSpc>
              <a:spcBef>
                <a:spcPts val="0"/>
              </a:spcBef>
              <a:defRPr/>
            </a:pPr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暖房、室内空気（</a:t>
            </a:r>
            <a:r>
              <a:rPr lang="en-US" altLang="ja-JP" sz="14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 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ｔ</a:t>
            </a:r>
            <a:r>
              <a:rPr lang="ja-JP" altLang="en-US" sz="1400" baseline="-250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ｒ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，ｘ</a:t>
            </a:r>
            <a:r>
              <a:rPr lang="ja-JP" altLang="en-US" sz="1400" baseline="-250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ｒ</a:t>
            </a:r>
            <a:r>
              <a:rPr lang="en-US" altLang="ja-JP" sz="1400" b="1" baseline="-250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 </a:t>
            </a:r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）、外気（</a:t>
            </a:r>
            <a:r>
              <a:rPr lang="en-US" altLang="ja-JP" sz="14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 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ｔ</a:t>
            </a:r>
            <a:r>
              <a:rPr lang="ja-JP" altLang="en-US" sz="1400" baseline="-250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ｏ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，ｘ</a:t>
            </a:r>
            <a:r>
              <a:rPr lang="ja-JP" altLang="en-US" sz="1400" baseline="-250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ｏ</a:t>
            </a:r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）空調負荷（顕熱ｑ</a:t>
            </a:r>
            <a:r>
              <a:rPr lang="ja-JP" altLang="en-US" sz="1400" b="1" baseline="-250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Ｓ</a:t>
            </a:r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、潜熱ｑ</a:t>
            </a:r>
            <a:r>
              <a:rPr lang="ja-JP" altLang="en-US" sz="1400" b="1" baseline="-250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Ｌ</a:t>
            </a:r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）および外気取り入れ率</a:t>
            </a:r>
            <a:r>
              <a:rPr lang="ja-JP" altLang="en-US" sz="1400" b="1" dirty="0" err="1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ｋ</a:t>
            </a:r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の場合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dirty="0"/>
              <a:t>暖房時の空調機内の空気状態</a:t>
            </a:r>
            <a:r>
              <a:rPr lang="ja-JP" altLang="en-US" sz="4000" dirty="0" smtClean="0"/>
              <a:t>変化</a:t>
            </a:r>
            <a:endParaRPr kumimoji="1" lang="ja-JP" altLang="en-US" sz="4000" dirty="0"/>
          </a:p>
        </p:txBody>
      </p:sp>
      <p:sp>
        <p:nvSpPr>
          <p:cNvPr id="116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D05FFE8A-F844-4F6A-9A03-13B3BB6D3A0C}" type="slidenum">
              <a:rPr/>
              <a:pPr>
                <a:defRPr/>
              </a:pPr>
              <a:t>3</a:t>
            </a:fld>
            <a:endParaRPr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3906540" y="2700511"/>
            <a:ext cx="6681518" cy="4757295"/>
            <a:chOff x="4000593" y="2795097"/>
            <a:chExt cx="6681518" cy="4757295"/>
          </a:xfrm>
        </p:grpSpPr>
        <p:pic>
          <p:nvPicPr>
            <p:cNvPr id="286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0593" y="2795097"/>
              <a:ext cx="6681518" cy="4757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正方形/長方形 28"/>
            <p:cNvSpPr/>
            <p:nvPr/>
          </p:nvSpPr>
          <p:spPr>
            <a:xfrm>
              <a:off x="4401786" y="2870363"/>
              <a:ext cx="1351336" cy="14212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7925220" y="5236754"/>
              <a:ext cx="918963" cy="504084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41065" tIns="41065" rIns="41065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吹出＝加湿</a:t>
              </a:r>
            </a:p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⑤　 </a:t>
              </a:r>
              <a:endParaRPr lang="en-US" altLang="ja-JP" sz="1100" b="1" dirty="0">
                <a:solidFill>
                  <a:schemeClr val="accent1">
                    <a:lumMod val="75000"/>
                  </a:schemeClr>
                </a:solidFill>
                <a:latin typeface="+mj-ea"/>
              </a:endParaRPr>
            </a:p>
            <a:p>
              <a:pPr>
                <a:lnSpc>
                  <a:spcPts val="1141"/>
                </a:lnSpc>
                <a:defRPr/>
              </a:pPr>
              <a:r>
                <a:rPr lang="en-US" altLang="ja-JP" sz="1100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7841677" y="6024387"/>
              <a:ext cx="501253" cy="362311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41065" tIns="41065" rIns="41065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　　④</a:t>
              </a:r>
            </a:p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　加熱</a:t>
              </a:r>
              <a:r>
                <a:rPr lang="en-US" altLang="ja-JP" sz="1100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6337917" y="5394281"/>
              <a:ext cx="751880" cy="362311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41065" tIns="41065" rIns="41065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室内空気</a:t>
              </a:r>
            </a:p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　　　①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5084786" y="6654491"/>
              <a:ext cx="501253" cy="504084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41065" tIns="41065" rIns="41065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　②</a:t>
              </a:r>
            </a:p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　外気　 </a:t>
              </a:r>
              <a:endParaRPr lang="en-US" altLang="ja-JP" sz="1100" b="1" dirty="0">
                <a:solidFill>
                  <a:schemeClr val="accent1">
                    <a:lumMod val="75000"/>
                  </a:schemeClr>
                </a:solidFill>
                <a:latin typeface="+mj-ea"/>
              </a:endParaRPr>
            </a:p>
            <a:p>
              <a:pPr>
                <a:lnSpc>
                  <a:spcPts val="1141"/>
                </a:lnSpc>
                <a:defRPr/>
              </a:pPr>
              <a:r>
                <a:rPr lang="en-US" altLang="ja-JP" sz="1100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6003749" y="5709334"/>
              <a:ext cx="501253" cy="362311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41065" tIns="41065" rIns="41065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混合　 </a:t>
              </a:r>
              <a:endParaRPr lang="en-US" altLang="ja-JP" sz="1100" b="1" dirty="0">
                <a:solidFill>
                  <a:schemeClr val="accent1">
                    <a:lumMod val="75000"/>
                  </a:schemeClr>
                </a:solidFill>
                <a:latin typeface="+mj-ea"/>
              </a:endParaRPr>
            </a:p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　③</a:t>
              </a: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endParaRPr lang="ja-JP" altLang="en-US" sz="1100" b="1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43" name="直線コネクタ 42"/>
            <p:cNvCxnSpPr>
              <a:stCxn id="34" idx="0"/>
            </p:cNvCxnSpPr>
            <p:nvPr/>
          </p:nvCxnSpPr>
          <p:spPr>
            <a:xfrm rot="5400000" flipH="1" flipV="1">
              <a:off x="5479841" y="5879956"/>
              <a:ext cx="630105" cy="918965"/>
            </a:xfrm>
            <a:prstGeom prst="line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 rot="16200000" flipV="1">
              <a:off x="7772472" y="5788097"/>
              <a:ext cx="472579" cy="0"/>
            </a:xfrm>
            <a:prstGeom prst="line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6337917" y="6024386"/>
              <a:ext cx="1670844" cy="1751"/>
            </a:xfrm>
            <a:prstGeom prst="line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 rot="10800000" flipV="1">
              <a:off x="6839171" y="5551807"/>
              <a:ext cx="1169591" cy="78764"/>
            </a:xfrm>
            <a:prstGeom prst="line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 rot="10800000" flipV="1">
              <a:off x="6254376" y="5709333"/>
              <a:ext cx="501253" cy="315053"/>
            </a:xfrm>
            <a:prstGeom prst="line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 rot="16200000" flipH="1">
              <a:off x="5743344" y="6614182"/>
              <a:ext cx="1023920" cy="18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>
            <a:xfrm rot="5400000">
              <a:off x="5217267" y="7008820"/>
              <a:ext cx="236290" cy="37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 rot="5400000">
              <a:off x="7474100" y="6559047"/>
              <a:ext cx="1071179" cy="18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/>
            <p:nvPr/>
          </p:nvCxnSpPr>
          <p:spPr>
            <a:xfrm rot="5400000">
              <a:off x="6091848" y="6379643"/>
              <a:ext cx="1496501" cy="18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>
            <a:xfrm>
              <a:off x="8092304" y="5551807"/>
              <a:ext cx="1336675" cy="17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/>
            <p:cNvCxnSpPr/>
            <p:nvPr/>
          </p:nvCxnSpPr>
          <p:spPr>
            <a:xfrm>
              <a:off x="8092304" y="6024386"/>
              <a:ext cx="1336675" cy="17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 rot="16200000" flipH="1">
              <a:off x="6343937" y="4364341"/>
              <a:ext cx="1575263" cy="15873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 rot="16200000" flipH="1">
              <a:off x="5317535" y="5097104"/>
              <a:ext cx="787632" cy="7518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テキスト ボックス 79"/>
            <p:cNvSpPr txBox="1"/>
            <p:nvPr/>
          </p:nvSpPr>
          <p:spPr>
            <a:xfrm>
              <a:off x="6505002" y="4291597"/>
              <a:ext cx="250627" cy="22228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solidFill>
                <a:schemeClr val="accent1"/>
              </a:solidFill>
              <a:prstDash val="sysDash"/>
            </a:ln>
          </p:spPr>
          <p:txBody>
            <a:bodyPr lIns="0" tIns="41065" rIns="0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r>
                <a:rPr lang="ja-JP" altLang="en-US" sz="1100" dirty="0" err="1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ｈ</a:t>
              </a:r>
              <a:r>
                <a:rPr lang="en-US" altLang="ja-JP" sz="1100" baseline="-25000" dirty="0">
                  <a:solidFill>
                    <a:schemeClr val="accent1">
                      <a:lumMod val="75000"/>
                    </a:schemeClr>
                  </a:solidFill>
                </a:rPr>
                <a:t>4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5168327" y="5236755"/>
              <a:ext cx="250627" cy="22228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solidFill>
                <a:schemeClr val="accent1"/>
              </a:solidFill>
              <a:prstDash val="sysDash"/>
            </a:ln>
          </p:spPr>
          <p:txBody>
            <a:bodyPr lIns="0" tIns="41065" rIns="0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r>
                <a:rPr lang="ja-JP" altLang="en-US" sz="1100" dirty="0" err="1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ｈ</a:t>
              </a:r>
              <a:r>
                <a:rPr lang="en-US" altLang="ja-JP" sz="1100" baseline="-25000" dirty="0">
                  <a:solidFill>
                    <a:schemeClr val="accent1">
                      <a:lumMod val="75000"/>
                    </a:schemeClr>
                  </a:solidFill>
                </a:rPr>
                <a:t>3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6170834" y="7127071"/>
              <a:ext cx="250627" cy="222288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0" tIns="41065" rIns="0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r>
                <a:rPr lang="ja-JP" altLang="en-US" sz="1100" b="1" dirty="0" err="1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ｔ</a:t>
              </a:r>
              <a:r>
                <a:rPr lang="en-US" altLang="ja-JP" sz="1100" baseline="-25000" dirty="0">
                  <a:solidFill>
                    <a:schemeClr val="accent1">
                      <a:lumMod val="75000"/>
                    </a:schemeClr>
                  </a:solidFill>
                </a:rPr>
                <a:t>3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6" name="テキスト ボックス 85"/>
            <p:cNvSpPr txBox="1"/>
            <p:nvPr/>
          </p:nvSpPr>
          <p:spPr>
            <a:xfrm>
              <a:off x="5251869" y="7127071"/>
              <a:ext cx="250626" cy="222288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0" tIns="41065" rIns="0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r>
                <a:rPr lang="ja-JP" altLang="en-US" sz="1100" b="1" dirty="0" err="1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ｔ</a:t>
              </a:r>
              <a:r>
                <a:rPr lang="en-US" altLang="ja-JP" sz="1100" baseline="-25000" dirty="0">
                  <a:solidFill>
                    <a:schemeClr val="accent1">
                      <a:lumMod val="75000"/>
                    </a:schemeClr>
                  </a:solidFill>
                </a:rPr>
                <a:t>4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7841676" y="7127071"/>
              <a:ext cx="417712" cy="222288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0" tIns="41065" rIns="0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 err="1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ｔ</a:t>
              </a:r>
              <a:r>
                <a:rPr lang="en-US" altLang="ja-JP" sz="1100" baseline="-25000" dirty="0">
                  <a:solidFill>
                    <a:schemeClr val="accent1">
                      <a:lumMod val="75000"/>
                    </a:schemeClr>
                  </a:solidFill>
                </a:rPr>
                <a:t>4</a:t>
              </a: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＝</a:t>
              </a:r>
              <a:r>
                <a:rPr lang="ja-JP" altLang="en-US" sz="1100" b="1" dirty="0" err="1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ｔ</a:t>
              </a:r>
              <a:r>
                <a:rPr lang="en-US" altLang="ja-JP" sz="1100" baseline="-25000" dirty="0">
                  <a:solidFill>
                    <a:schemeClr val="accent1">
                      <a:lumMod val="75000"/>
                    </a:schemeClr>
                  </a:solidFill>
                </a:rPr>
                <a:t>5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6755629" y="7062310"/>
              <a:ext cx="250626" cy="222287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0" tIns="41065" rIns="0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r>
                <a:rPr lang="ja-JP" altLang="en-US" sz="1100" b="1" dirty="0" err="1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ｔ</a:t>
              </a:r>
              <a:r>
                <a:rPr lang="en-US" altLang="ja-JP" sz="1100" baseline="-25000" dirty="0">
                  <a:solidFill>
                    <a:schemeClr val="accent1">
                      <a:lumMod val="75000"/>
                    </a:schemeClr>
                  </a:solidFill>
                </a:rPr>
                <a:t>1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8593557" y="6983547"/>
              <a:ext cx="250626" cy="222288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0" tIns="41065" rIns="0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9512521" y="5945623"/>
              <a:ext cx="501253" cy="362310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0" tIns="41065" rIns="0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r>
                <a:rPr lang="ja-JP" altLang="en-US" sz="1100" b="1" dirty="0" err="1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ｘ</a:t>
              </a:r>
              <a:r>
                <a:rPr lang="en-US" altLang="ja-JP" sz="1100" baseline="-25000" dirty="0">
                  <a:solidFill>
                    <a:schemeClr val="accent1">
                      <a:lumMod val="75000"/>
                    </a:schemeClr>
                  </a:solidFill>
                </a:rPr>
                <a:t>3</a:t>
              </a: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＝</a:t>
              </a:r>
              <a:r>
                <a:rPr lang="ja-JP" altLang="en-US" sz="1100" b="1" dirty="0" err="1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ｘ</a:t>
              </a:r>
              <a:r>
                <a:rPr lang="en-US" altLang="ja-JP" sz="1100" baseline="-25000" dirty="0">
                  <a:solidFill>
                    <a:schemeClr val="accent1">
                      <a:lumMod val="75000"/>
                    </a:schemeClr>
                  </a:solidFill>
                </a:rPr>
                <a:t>4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>
                <a:lnSpc>
                  <a:spcPts val="1141"/>
                </a:lnSpc>
                <a:defRPr/>
              </a:pP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9512521" y="5473044"/>
              <a:ext cx="250627" cy="222287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0" tIns="41065" rIns="0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r>
                <a:rPr lang="ja-JP" altLang="en-US" sz="1100" b="1" dirty="0" err="1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ｘ</a:t>
              </a:r>
              <a:r>
                <a:rPr lang="en-US" altLang="ja-JP" sz="1100" baseline="-25000" dirty="0">
                  <a:solidFill>
                    <a:schemeClr val="accent1">
                      <a:lumMod val="75000"/>
                    </a:schemeClr>
                  </a:solidFill>
                </a:rPr>
                <a:t>5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719" name="テキスト ボックス 27"/>
            <p:cNvSpPr txBox="1">
              <a:spLocks noChangeArrowheads="1"/>
            </p:cNvSpPr>
            <p:nvPr/>
          </p:nvSpPr>
          <p:spPr bwMode="auto">
            <a:xfrm rot="-2204334">
              <a:off x="6332349" y="5628918"/>
              <a:ext cx="375012" cy="274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4306" tIns="52153" rIns="104306" bIns="52153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ja-JP" altLang="en-US" sz="1100"/>
                <a:t>ｋ</a:t>
              </a:r>
            </a:p>
          </p:txBody>
        </p:sp>
        <p:sp>
          <p:nvSpPr>
            <p:cNvPr id="28720" name="テキスト ボックス 27"/>
            <p:cNvSpPr txBox="1">
              <a:spLocks noChangeArrowheads="1"/>
            </p:cNvSpPr>
            <p:nvPr/>
          </p:nvSpPr>
          <p:spPr bwMode="auto">
            <a:xfrm rot="-2190800">
              <a:off x="5372541" y="6138253"/>
              <a:ext cx="790866" cy="274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4306" tIns="52153" rIns="104306" bIns="52153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sz="1100"/>
                <a:t>100-</a:t>
              </a:r>
              <a:r>
                <a:rPr lang="ja-JP" altLang="en-US" sz="1100"/>
                <a:t>ｋ</a:t>
              </a:r>
            </a:p>
          </p:txBody>
        </p:sp>
        <p:cxnSp>
          <p:nvCxnSpPr>
            <p:cNvPr id="124" name="直線コネクタ 123"/>
            <p:cNvCxnSpPr/>
            <p:nvPr/>
          </p:nvCxnSpPr>
          <p:spPr>
            <a:xfrm rot="16200000" flipV="1">
              <a:off x="8023099" y="5621013"/>
              <a:ext cx="472579" cy="334169"/>
            </a:xfrm>
            <a:prstGeom prst="line">
              <a:avLst/>
            </a:prstGeom>
            <a:ln w="25400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コネクタ 125"/>
            <p:cNvCxnSpPr/>
            <p:nvPr/>
          </p:nvCxnSpPr>
          <p:spPr>
            <a:xfrm>
              <a:off x="8092304" y="6024386"/>
              <a:ext cx="334169" cy="1751"/>
            </a:xfrm>
            <a:prstGeom prst="line">
              <a:avLst/>
            </a:prstGeom>
            <a:ln w="25400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テキスト ボックス 127"/>
            <p:cNvSpPr txBox="1"/>
            <p:nvPr/>
          </p:nvSpPr>
          <p:spPr>
            <a:xfrm>
              <a:off x="8259389" y="6024387"/>
              <a:ext cx="751879" cy="362311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41065" tIns="41065" rIns="41065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　　④</a:t>
              </a: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″</a:t>
              </a:r>
              <a:endParaRPr lang="ja-JP" altLang="en-US" sz="1100" b="1" dirty="0">
                <a:solidFill>
                  <a:schemeClr val="accent1">
                    <a:lumMod val="75000"/>
                  </a:schemeClr>
                </a:solidFill>
                <a:latin typeface="+mj-ea"/>
              </a:endParaRPr>
            </a:p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　加熱</a:t>
              </a:r>
              <a:r>
                <a:rPr lang="en-US" altLang="ja-JP" sz="1100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30" name="直線コネクタ 129"/>
            <p:cNvCxnSpPr/>
            <p:nvPr/>
          </p:nvCxnSpPr>
          <p:spPr>
            <a:xfrm rot="5400000">
              <a:off x="7891812" y="6559047"/>
              <a:ext cx="1071179" cy="18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テキスト ボックス 130"/>
            <p:cNvSpPr txBox="1"/>
            <p:nvPr/>
          </p:nvSpPr>
          <p:spPr>
            <a:xfrm>
              <a:off x="8426473" y="7127071"/>
              <a:ext cx="751879" cy="222288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0" tIns="41065" rIns="0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 err="1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ｔ</a:t>
              </a:r>
              <a:r>
                <a:rPr lang="en-US" altLang="ja-JP" sz="1100" baseline="-25000" dirty="0">
                  <a:solidFill>
                    <a:schemeClr val="accent1">
                      <a:lumMod val="75000"/>
                    </a:schemeClr>
                  </a:solidFill>
                </a:rPr>
                <a:t>4</a:t>
              </a: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″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62" name="直線コネクタ 61"/>
            <p:cNvCxnSpPr/>
            <p:nvPr/>
          </p:nvCxnSpPr>
          <p:spPr>
            <a:xfrm rot="5400000">
              <a:off x="9147433" y="5079175"/>
              <a:ext cx="1734539" cy="18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ドーナツ 62"/>
            <p:cNvSpPr/>
            <p:nvPr/>
          </p:nvSpPr>
          <p:spPr>
            <a:xfrm>
              <a:off x="7340423" y="5236754"/>
              <a:ext cx="83543" cy="78764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65" name="直線コネクタ 64"/>
            <p:cNvCxnSpPr>
              <a:endCxn id="63" idx="6"/>
            </p:cNvCxnSpPr>
            <p:nvPr/>
          </p:nvCxnSpPr>
          <p:spPr>
            <a:xfrm rot="10800000" flipV="1">
              <a:off x="7423966" y="5079228"/>
              <a:ext cx="2589807" cy="197784"/>
            </a:xfrm>
            <a:prstGeom prst="line">
              <a:avLst/>
            </a:prstGeom>
            <a:ln w="3175"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テキスト ボックス 68"/>
            <p:cNvSpPr txBox="1"/>
            <p:nvPr/>
          </p:nvSpPr>
          <p:spPr>
            <a:xfrm>
              <a:off x="7089798" y="5014468"/>
              <a:ext cx="751879" cy="222287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41065" tIns="41065" rIns="41065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　</a:t>
              </a:r>
              <a:r>
                <a:rPr lang="ja-JP" altLang="en-US" sz="1000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基準点</a:t>
              </a:r>
              <a:r>
                <a:rPr lang="en-US" altLang="ja-JP" sz="1100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 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72" name="直線コネクタ 71"/>
            <p:cNvCxnSpPr>
              <a:stCxn id="31" idx="1"/>
            </p:cNvCxnSpPr>
            <p:nvPr/>
          </p:nvCxnSpPr>
          <p:spPr>
            <a:xfrm rot="10800000" flipV="1">
              <a:off x="7006255" y="5488796"/>
              <a:ext cx="918965" cy="63011"/>
            </a:xfrm>
            <a:prstGeom prst="line">
              <a:avLst/>
            </a:prstGeom>
            <a:ln w="15875"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テキスト ボックス 27"/>
            <p:cNvSpPr txBox="1">
              <a:spLocks noChangeArrowheads="1"/>
            </p:cNvSpPr>
            <p:nvPr/>
          </p:nvSpPr>
          <p:spPr bwMode="auto">
            <a:xfrm rot="21404173">
              <a:off x="8023613" y="4897806"/>
              <a:ext cx="787153" cy="24382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104306" tIns="52153" rIns="104306" bIns="52153">
              <a:spAutoFit/>
            </a:bodyPr>
            <a:lstStyle/>
            <a:p>
              <a:pPr>
                <a:defRPr/>
              </a:pPr>
              <a:r>
                <a:rPr lang="ja-JP" altLang="en-US" sz="900" dirty="0">
                  <a:solidFill>
                    <a:schemeClr val="accent1">
                      <a:lumMod val="50000"/>
                    </a:schemeClr>
                  </a:solidFill>
                </a:rPr>
                <a:t>平行</a:t>
              </a:r>
            </a:p>
          </p:txBody>
        </p:sp>
        <p:sp>
          <p:nvSpPr>
            <p:cNvPr id="84" name="テキスト ボックス 27"/>
            <p:cNvSpPr txBox="1">
              <a:spLocks noChangeArrowheads="1"/>
            </p:cNvSpPr>
            <p:nvPr/>
          </p:nvSpPr>
          <p:spPr bwMode="auto">
            <a:xfrm rot="16200000">
              <a:off x="9212495" y="4784400"/>
              <a:ext cx="1890316" cy="27460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104306" tIns="52153" rIns="104306" bIns="52153">
              <a:spAutoFit/>
            </a:bodyPr>
            <a:lstStyle/>
            <a:p>
              <a:pPr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顕熱比ＳＨＨ＝ｑ</a:t>
              </a:r>
              <a:r>
                <a:rPr lang="ja-JP" altLang="en-US" sz="1100" b="1" baseline="-25000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Ｓ</a:t>
              </a: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/</a:t>
              </a: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（ｑ</a:t>
              </a:r>
              <a:r>
                <a:rPr lang="ja-JP" altLang="en-US" sz="1100" b="1" baseline="-25000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Ｓ</a:t>
              </a:r>
              <a:r>
                <a:rPr lang="en-US" altLang="ja-JP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+</a:t>
              </a: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ｑ</a:t>
              </a:r>
              <a:r>
                <a:rPr lang="ja-JP" altLang="en-US" sz="1100" b="1" baseline="-25000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Ｌ</a:t>
              </a:r>
              <a:r>
                <a:rPr lang="en-US" altLang="ja-JP" sz="1100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  <a:ea typeface="+mj-ea"/>
                </a:rPr>
                <a:t>）</a:t>
              </a:r>
              <a:endParaRPr lang="ja-JP" altLang="en-US" sz="1100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  <p:cxnSp>
          <p:nvCxnSpPr>
            <p:cNvPr id="100" name="直線コネクタ 99"/>
            <p:cNvCxnSpPr/>
            <p:nvPr/>
          </p:nvCxnSpPr>
          <p:spPr>
            <a:xfrm rot="10800000" flipV="1">
              <a:off x="7841677" y="5094981"/>
              <a:ext cx="918965" cy="63011"/>
            </a:xfrm>
            <a:prstGeom prst="line">
              <a:avLst/>
            </a:prstGeom>
            <a:ln w="15875"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735" name="Picture 4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8327" y="3425203"/>
              <a:ext cx="1002506" cy="708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" name="テキスト ボックス 101"/>
            <p:cNvSpPr txBox="1"/>
            <p:nvPr/>
          </p:nvSpPr>
          <p:spPr>
            <a:xfrm>
              <a:off x="5335411" y="4055307"/>
              <a:ext cx="1086049" cy="222287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lIns="41065" tIns="41065" rIns="41065" bIns="41065">
              <a:spAutoFit/>
            </a:bodyPr>
            <a:lstStyle/>
            <a:p>
              <a:pPr>
                <a:lnSpc>
                  <a:spcPts val="1141"/>
                </a:lnSpc>
                <a:defRPr/>
              </a:pPr>
              <a:r>
                <a:rPr lang="ja-JP" altLang="en-US" sz="1100" b="1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　</a:t>
              </a:r>
              <a:r>
                <a:rPr lang="ja-JP" altLang="en-US" sz="1000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熱水分比ｕ</a:t>
              </a:r>
              <a:endParaRPr lang="ja-JP" altLang="en-US" sz="1100" baseline="-25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4" name="テキスト ボックス 27"/>
            <p:cNvSpPr txBox="1">
              <a:spLocks noChangeArrowheads="1"/>
            </p:cNvSpPr>
            <p:nvPr/>
          </p:nvSpPr>
          <p:spPr bwMode="auto">
            <a:xfrm rot="16799721">
              <a:off x="5603563" y="3588921"/>
              <a:ext cx="638856" cy="39543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104306" tIns="52153" rIns="104306" bIns="52153">
              <a:spAutoFit/>
            </a:bodyPr>
            <a:lstStyle/>
            <a:p>
              <a:pPr>
                <a:defRPr/>
              </a:pPr>
              <a:r>
                <a:rPr lang="ja-JP" altLang="en-US" sz="900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ｕ＝ｈ</a:t>
              </a:r>
              <a:r>
                <a:rPr lang="ja-JP" altLang="en-US" sz="900" baseline="-25000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ｖ</a:t>
              </a:r>
              <a:endParaRPr lang="ja-JP" altLang="en-US" sz="1000" baseline="-250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>
                <a:defRPr/>
              </a:pPr>
              <a:endParaRPr lang="ja-JP" alt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05" name="テキスト ボックス 27"/>
            <p:cNvSpPr txBox="1">
              <a:spLocks noChangeArrowheads="1"/>
            </p:cNvSpPr>
            <p:nvPr/>
          </p:nvSpPr>
          <p:spPr bwMode="auto">
            <a:xfrm rot="1651879">
              <a:off x="5138623" y="3783633"/>
              <a:ext cx="677621" cy="38232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104306" tIns="52153" rIns="104306" bIns="52153">
              <a:spAutoFit/>
            </a:bodyPr>
            <a:lstStyle/>
            <a:p>
              <a:pPr>
                <a:defRPr/>
              </a:pPr>
              <a:r>
                <a:rPr lang="ja-JP" altLang="en-US" sz="900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ｕ＝ｈ</a:t>
              </a:r>
              <a:r>
                <a:rPr lang="ja-JP" altLang="en-US" sz="900" baseline="-25000" dirty="0">
                  <a:solidFill>
                    <a:schemeClr val="accent1">
                      <a:lumMod val="75000"/>
                    </a:schemeClr>
                  </a:solidFill>
                  <a:latin typeface="+mj-ea"/>
                </a:rPr>
                <a:t>ｗ</a:t>
              </a:r>
              <a:endParaRPr lang="ja-JP" altLang="en-US" sz="1000" baseline="-250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>
                <a:defRPr/>
              </a:pPr>
              <a:endParaRPr lang="ja-JP" alt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40" name="テキスト ボックス 27"/>
            <p:cNvSpPr txBox="1">
              <a:spLocks noChangeArrowheads="1"/>
            </p:cNvSpPr>
            <p:nvPr/>
          </p:nvSpPr>
          <p:spPr bwMode="auto">
            <a:xfrm rot="19380000">
              <a:off x="4610578" y="4399917"/>
              <a:ext cx="2580643" cy="2000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square" t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ja-JP" altLang="en-US" sz="1300" b="1" dirty="0"/>
                <a:t>比エンタルピー </a:t>
              </a:r>
              <a:r>
                <a:rPr lang="en-US" altLang="ja-JP" sz="1300" b="1" dirty="0"/>
                <a:t>h</a:t>
              </a:r>
              <a:r>
                <a:rPr lang="ja-JP" altLang="en-US" sz="1300" b="1" dirty="0"/>
                <a:t>　ｋＪ</a:t>
              </a:r>
              <a:r>
                <a:rPr lang="en-US" altLang="ja-JP" sz="1300" b="1" dirty="0"/>
                <a:t>/</a:t>
              </a:r>
              <a:r>
                <a:rPr lang="ja-JP" altLang="en-US" sz="1300" b="1" dirty="0"/>
                <a:t>ｋｇ（ＤＡ）</a:t>
              </a:r>
            </a:p>
          </p:txBody>
        </p:sp>
      </p:grpSp>
      <p:grpSp>
        <p:nvGrpSpPr>
          <p:cNvPr id="66" name="グループ化 65"/>
          <p:cNvGrpSpPr/>
          <p:nvPr/>
        </p:nvGrpSpPr>
        <p:grpSpPr>
          <a:xfrm>
            <a:off x="234132" y="954518"/>
            <a:ext cx="5359114" cy="2587083"/>
            <a:chOff x="965683" y="330313"/>
            <a:chExt cx="5359114" cy="2587083"/>
          </a:xfrm>
        </p:grpSpPr>
        <p:sp>
          <p:nvSpPr>
            <p:cNvPr id="67" name="円/楕円 66"/>
            <p:cNvSpPr/>
            <p:nvPr/>
          </p:nvSpPr>
          <p:spPr>
            <a:xfrm>
              <a:off x="5481723" y="2221662"/>
              <a:ext cx="145919" cy="15273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5425937" y="2246645"/>
              <a:ext cx="127309" cy="1035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円/楕円 70"/>
            <p:cNvSpPr/>
            <p:nvPr/>
          </p:nvSpPr>
          <p:spPr>
            <a:xfrm>
              <a:off x="3551405" y="2392467"/>
              <a:ext cx="135662" cy="129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3630900" y="2393734"/>
              <a:ext cx="127309" cy="11947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3567158" y="1400938"/>
              <a:ext cx="127309" cy="11947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角丸四角形 76"/>
            <p:cNvSpPr>
              <a:spLocks noChangeArrowheads="1"/>
            </p:cNvSpPr>
            <p:nvPr/>
          </p:nvSpPr>
          <p:spPr bwMode="auto">
            <a:xfrm>
              <a:off x="4034889" y="1542543"/>
              <a:ext cx="1623446" cy="498475"/>
            </a:xfrm>
            <a:prstGeom prst="roundRect">
              <a:avLst>
                <a:gd name="adj" fmla="val 10675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円/楕円 77"/>
            <p:cNvSpPr/>
            <p:nvPr/>
          </p:nvSpPr>
          <p:spPr>
            <a:xfrm>
              <a:off x="5379812" y="1659540"/>
              <a:ext cx="184451" cy="178904"/>
            </a:xfrm>
            <a:prstGeom prst="ellipse">
              <a:avLst/>
            </a:prstGeom>
            <a:solidFill>
              <a:srgbClr val="66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角丸四角形 33"/>
            <p:cNvSpPr>
              <a:spLocks noChangeArrowheads="1"/>
            </p:cNvSpPr>
            <p:nvPr/>
          </p:nvSpPr>
          <p:spPr bwMode="auto">
            <a:xfrm>
              <a:off x="1980531" y="855156"/>
              <a:ext cx="276225" cy="173037"/>
            </a:xfrm>
            <a:prstGeom prst="roundRect">
              <a:avLst>
                <a:gd name="adj" fmla="val 29412"/>
              </a:avLst>
            </a:prstGeom>
            <a:solidFill>
              <a:srgbClr val="66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角丸四角形 36"/>
            <p:cNvSpPr>
              <a:spLocks noChangeArrowheads="1"/>
            </p:cNvSpPr>
            <p:nvPr/>
          </p:nvSpPr>
          <p:spPr bwMode="auto">
            <a:xfrm>
              <a:off x="2667484" y="891668"/>
              <a:ext cx="392112" cy="142875"/>
            </a:xfrm>
            <a:prstGeom prst="roundRect">
              <a:avLst>
                <a:gd name="adj" fmla="val 19074"/>
              </a:avLst>
            </a:prstGeom>
            <a:solidFill>
              <a:srgbClr val="66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角丸四角形 44"/>
            <p:cNvSpPr>
              <a:spLocks noChangeArrowheads="1"/>
            </p:cNvSpPr>
            <p:nvPr/>
          </p:nvSpPr>
          <p:spPr bwMode="auto">
            <a:xfrm>
              <a:off x="3072296" y="891668"/>
              <a:ext cx="438150" cy="142875"/>
            </a:xfrm>
            <a:prstGeom prst="roundRect">
              <a:avLst>
                <a:gd name="adj" fmla="val 19074"/>
              </a:avLst>
            </a:prstGeom>
            <a:solidFill>
              <a:srgbClr val="66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角丸四角形 45"/>
            <p:cNvSpPr>
              <a:spLocks noChangeArrowheads="1"/>
            </p:cNvSpPr>
            <p:nvPr/>
          </p:nvSpPr>
          <p:spPr bwMode="auto">
            <a:xfrm>
              <a:off x="3519971" y="891668"/>
              <a:ext cx="698500" cy="142875"/>
            </a:xfrm>
            <a:prstGeom prst="roundRect">
              <a:avLst>
                <a:gd name="adj" fmla="val 19074"/>
              </a:avLst>
            </a:prstGeom>
            <a:solidFill>
              <a:srgbClr val="66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角丸四角形 46"/>
            <p:cNvSpPr>
              <a:spLocks noChangeArrowheads="1"/>
            </p:cNvSpPr>
            <p:nvPr/>
          </p:nvSpPr>
          <p:spPr bwMode="auto">
            <a:xfrm>
              <a:off x="4229584" y="891668"/>
              <a:ext cx="450850" cy="142875"/>
            </a:xfrm>
            <a:prstGeom prst="roundRect">
              <a:avLst>
                <a:gd name="adj" fmla="val 19074"/>
              </a:avLst>
            </a:prstGeom>
            <a:solidFill>
              <a:srgbClr val="66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" name="角丸四角形 47"/>
            <p:cNvSpPr>
              <a:spLocks noChangeArrowheads="1"/>
            </p:cNvSpPr>
            <p:nvPr/>
          </p:nvSpPr>
          <p:spPr bwMode="auto">
            <a:xfrm>
              <a:off x="4693134" y="891668"/>
              <a:ext cx="571500" cy="142875"/>
            </a:xfrm>
            <a:prstGeom prst="roundRect">
              <a:avLst>
                <a:gd name="adj" fmla="val 19074"/>
              </a:avLst>
            </a:prstGeom>
            <a:solidFill>
              <a:srgbClr val="66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" name="角丸四角形 67"/>
            <p:cNvSpPr>
              <a:spLocks noChangeArrowheads="1"/>
            </p:cNvSpPr>
            <p:nvPr/>
          </p:nvSpPr>
          <p:spPr bwMode="auto">
            <a:xfrm>
              <a:off x="5385284" y="1261556"/>
              <a:ext cx="158750" cy="200025"/>
            </a:xfrm>
            <a:prstGeom prst="roundRect">
              <a:avLst>
                <a:gd name="adj" fmla="val 24352"/>
              </a:avLst>
            </a:prstGeom>
            <a:solidFill>
              <a:srgbClr val="66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" name="正方形/長方形 70"/>
            <p:cNvSpPr>
              <a:spLocks noChangeArrowheads="1"/>
            </p:cNvSpPr>
            <p:nvPr/>
          </p:nvSpPr>
          <p:spPr bwMode="auto">
            <a:xfrm>
              <a:off x="4956659" y="2268031"/>
              <a:ext cx="454025" cy="619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" name="正方形/長方形 71"/>
            <p:cNvSpPr>
              <a:spLocks noChangeArrowheads="1"/>
            </p:cNvSpPr>
            <p:nvPr/>
          </p:nvSpPr>
          <p:spPr bwMode="auto">
            <a:xfrm>
              <a:off x="4446037" y="2269618"/>
              <a:ext cx="496433" cy="6032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" name="正方形/長方形 73"/>
            <p:cNvSpPr>
              <a:spLocks noChangeArrowheads="1"/>
            </p:cNvSpPr>
            <p:nvPr/>
          </p:nvSpPr>
          <p:spPr bwMode="auto">
            <a:xfrm>
              <a:off x="5796974" y="2268031"/>
              <a:ext cx="50800" cy="5556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" name="正方形/長方形 74"/>
            <p:cNvSpPr>
              <a:spLocks noChangeArrowheads="1"/>
            </p:cNvSpPr>
            <p:nvPr/>
          </p:nvSpPr>
          <p:spPr bwMode="auto">
            <a:xfrm>
              <a:off x="5800603" y="2460645"/>
              <a:ext cx="45719" cy="5594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" name="直線コネクタ 16"/>
            <p:cNvSpPr>
              <a:spLocks noChangeShapeType="1"/>
            </p:cNvSpPr>
            <p:nvPr/>
          </p:nvSpPr>
          <p:spPr bwMode="auto">
            <a:xfrm>
              <a:off x="984733" y="491618"/>
              <a:ext cx="0" cy="809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" name="直線コネクタ 17"/>
            <p:cNvSpPr>
              <a:spLocks noChangeShapeType="1"/>
            </p:cNvSpPr>
            <p:nvPr/>
          </p:nvSpPr>
          <p:spPr bwMode="auto">
            <a:xfrm>
              <a:off x="986321" y="2317243"/>
              <a:ext cx="0" cy="60015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" name="角丸四角形 106"/>
            <p:cNvSpPr>
              <a:spLocks noChangeArrowheads="1"/>
            </p:cNvSpPr>
            <p:nvPr/>
          </p:nvSpPr>
          <p:spPr bwMode="auto">
            <a:xfrm>
              <a:off x="1148246" y="2218818"/>
              <a:ext cx="174625" cy="277813"/>
            </a:xfrm>
            <a:prstGeom prst="roundRect">
              <a:avLst>
                <a:gd name="adj" fmla="val 2332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角丸四角形 22"/>
            <p:cNvSpPr>
              <a:spLocks noChangeArrowheads="1"/>
            </p:cNvSpPr>
            <p:nvPr/>
          </p:nvSpPr>
          <p:spPr bwMode="auto">
            <a:xfrm>
              <a:off x="3169434" y="1107568"/>
              <a:ext cx="2538112" cy="1447800"/>
            </a:xfrm>
            <a:prstGeom prst="roundRect">
              <a:avLst>
                <a:gd name="adj" fmla="val 4548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" name="正方形/長方形 107"/>
            <p:cNvSpPr>
              <a:spLocks noChangeArrowheads="1"/>
            </p:cNvSpPr>
            <p:nvPr/>
          </p:nvSpPr>
          <p:spPr bwMode="auto">
            <a:xfrm>
              <a:off x="1173646" y="2190243"/>
              <a:ext cx="130175" cy="50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直線コネクタ 108"/>
            <p:cNvSpPr>
              <a:spLocks noChangeShapeType="1"/>
            </p:cNvSpPr>
            <p:nvPr/>
          </p:nvSpPr>
          <p:spPr bwMode="auto">
            <a:xfrm rot="18900000" flipH="1">
              <a:off x="1146659" y="2190243"/>
              <a:ext cx="635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" name="直線コネクタ 109"/>
            <p:cNvSpPr>
              <a:spLocks noChangeShapeType="1"/>
            </p:cNvSpPr>
            <p:nvPr/>
          </p:nvSpPr>
          <p:spPr bwMode="auto">
            <a:xfrm rot="18900000" flipH="1">
              <a:off x="1177614" y="2189450"/>
              <a:ext cx="619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直線コネクタ 110"/>
            <p:cNvSpPr>
              <a:spLocks noChangeShapeType="1"/>
            </p:cNvSpPr>
            <p:nvPr/>
          </p:nvSpPr>
          <p:spPr bwMode="auto">
            <a:xfrm rot="18900000" flipH="1">
              <a:off x="1203015" y="2187862"/>
              <a:ext cx="619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" name="直線コネクタ 111"/>
            <p:cNvSpPr>
              <a:spLocks noChangeShapeType="1"/>
            </p:cNvSpPr>
            <p:nvPr/>
          </p:nvSpPr>
          <p:spPr bwMode="auto">
            <a:xfrm rot="18900000" flipH="1">
              <a:off x="1231590" y="2187862"/>
              <a:ext cx="619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直線コネクタ 113"/>
            <p:cNvSpPr>
              <a:spLocks noChangeShapeType="1"/>
            </p:cNvSpPr>
            <p:nvPr/>
          </p:nvSpPr>
          <p:spPr bwMode="auto">
            <a:xfrm>
              <a:off x="1165709" y="2317243"/>
              <a:ext cx="1333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直線コネクタ 114"/>
            <p:cNvSpPr>
              <a:spLocks noChangeShapeType="1"/>
            </p:cNvSpPr>
            <p:nvPr/>
          </p:nvSpPr>
          <p:spPr bwMode="auto">
            <a:xfrm>
              <a:off x="1183171" y="2277556"/>
              <a:ext cx="0" cy="825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直線コネクタ 115"/>
            <p:cNvSpPr>
              <a:spLocks noChangeShapeType="1"/>
            </p:cNvSpPr>
            <p:nvPr/>
          </p:nvSpPr>
          <p:spPr bwMode="auto">
            <a:xfrm>
              <a:off x="1208571" y="2279143"/>
              <a:ext cx="0" cy="809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" name="直線コネクタ 116"/>
            <p:cNvSpPr>
              <a:spLocks noChangeShapeType="1"/>
            </p:cNvSpPr>
            <p:nvPr/>
          </p:nvSpPr>
          <p:spPr bwMode="auto">
            <a:xfrm>
              <a:off x="1233971" y="2277556"/>
              <a:ext cx="0" cy="809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" name="直線コネクタ 117"/>
            <p:cNvSpPr>
              <a:spLocks noChangeShapeType="1"/>
            </p:cNvSpPr>
            <p:nvPr/>
          </p:nvSpPr>
          <p:spPr bwMode="auto">
            <a:xfrm>
              <a:off x="1259371" y="2279143"/>
              <a:ext cx="0" cy="809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" name="直線コネクタ 118"/>
            <p:cNvSpPr>
              <a:spLocks noChangeShapeType="1"/>
            </p:cNvSpPr>
            <p:nvPr/>
          </p:nvSpPr>
          <p:spPr bwMode="auto">
            <a:xfrm>
              <a:off x="1283184" y="2279143"/>
              <a:ext cx="0" cy="809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" name="直線コネクタ 12"/>
            <p:cNvSpPr>
              <a:spLocks noChangeShapeType="1"/>
            </p:cNvSpPr>
            <p:nvPr/>
          </p:nvSpPr>
          <p:spPr bwMode="auto">
            <a:xfrm>
              <a:off x="5902616" y="330313"/>
              <a:ext cx="0" cy="258708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" name="角丸四角形 21"/>
            <p:cNvSpPr>
              <a:spLocks noChangeArrowheads="1"/>
            </p:cNvSpPr>
            <p:nvPr/>
          </p:nvSpPr>
          <p:spPr bwMode="auto">
            <a:xfrm>
              <a:off x="1027597" y="1098043"/>
              <a:ext cx="2060080" cy="1457325"/>
            </a:xfrm>
            <a:prstGeom prst="roundRect">
              <a:avLst>
                <a:gd name="adj" fmla="val 7171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29" name="Group 303"/>
            <p:cNvGrpSpPr>
              <a:grpSpLocks/>
            </p:cNvGrpSpPr>
            <p:nvPr/>
          </p:nvGrpSpPr>
          <p:grpSpPr bwMode="auto">
            <a:xfrm>
              <a:off x="5873174" y="2417256"/>
              <a:ext cx="93663" cy="179387"/>
              <a:chOff x="9891" y="8007"/>
              <a:chExt cx="148" cy="283"/>
            </a:xfrm>
          </p:grpSpPr>
          <p:sp>
            <p:nvSpPr>
              <p:cNvPr id="286" name="直線コネクタ 130"/>
              <p:cNvSpPr>
                <a:spLocks noChangeShapeType="1"/>
              </p:cNvSpPr>
              <p:nvPr/>
            </p:nvSpPr>
            <p:spPr bwMode="auto">
              <a:xfrm>
                <a:off x="9896" y="8007"/>
                <a:ext cx="0" cy="28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7" name="直線コネクタ 131"/>
              <p:cNvSpPr>
                <a:spLocks noChangeShapeType="1"/>
              </p:cNvSpPr>
              <p:nvPr/>
            </p:nvSpPr>
            <p:spPr bwMode="auto">
              <a:xfrm>
                <a:off x="9891" y="8019"/>
                <a:ext cx="14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8" name="直線コネクタ 132"/>
              <p:cNvSpPr>
                <a:spLocks noChangeShapeType="1"/>
              </p:cNvSpPr>
              <p:nvPr/>
            </p:nvSpPr>
            <p:spPr bwMode="auto">
              <a:xfrm>
                <a:off x="9892" y="8283"/>
                <a:ext cx="14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9" name="直線コネクタ 133"/>
              <p:cNvSpPr>
                <a:spLocks noChangeShapeType="1"/>
              </p:cNvSpPr>
              <p:nvPr/>
            </p:nvSpPr>
            <p:spPr bwMode="auto">
              <a:xfrm rot="10800000" flipH="1" flipV="1">
                <a:off x="9947" y="8046"/>
                <a:ext cx="90" cy="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0" name="直線コネクタ 134"/>
              <p:cNvSpPr>
                <a:spLocks noChangeShapeType="1"/>
              </p:cNvSpPr>
              <p:nvPr/>
            </p:nvSpPr>
            <p:spPr bwMode="auto">
              <a:xfrm rot="10800000" flipH="1" flipV="1">
                <a:off x="9946" y="8109"/>
                <a:ext cx="89" cy="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1" name="直線コネクタ 135"/>
              <p:cNvSpPr>
                <a:spLocks noChangeShapeType="1"/>
              </p:cNvSpPr>
              <p:nvPr/>
            </p:nvSpPr>
            <p:spPr bwMode="auto">
              <a:xfrm rot="10800000" flipH="1" flipV="1">
                <a:off x="9949" y="8167"/>
                <a:ext cx="89" cy="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2" name="直線コネクタ 136"/>
              <p:cNvSpPr>
                <a:spLocks noChangeShapeType="1"/>
              </p:cNvSpPr>
              <p:nvPr/>
            </p:nvSpPr>
            <p:spPr bwMode="auto">
              <a:xfrm rot="10800000" flipH="1" flipV="1">
                <a:off x="9949" y="8234"/>
                <a:ext cx="90" cy="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2" name="Group 295"/>
            <p:cNvGrpSpPr>
              <a:grpSpLocks/>
            </p:cNvGrpSpPr>
            <p:nvPr/>
          </p:nvGrpSpPr>
          <p:grpSpPr bwMode="auto">
            <a:xfrm>
              <a:off x="5869999" y="2207706"/>
              <a:ext cx="96838" cy="179387"/>
              <a:chOff x="9886" y="7678"/>
              <a:chExt cx="153" cy="283"/>
            </a:xfrm>
          </p:grpSpPr>
          <p:sp>
            <p:nvSpPr>
              <p:cNvPr id="279" name="直線コネクタ 151"/>
              <p:cNvSpPr>
                <a:spLocks noChangeShapeType="1"/>
              </p:cNvSpPr>
              <p:nvPr/>
            </p:nvSpPr>
            <p:spPr bwMode="auto">
              <a:xfrm>
                <a:off x="9894" y="7678"/>
                <a:ext cx="0" cy="28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0" name="直線コネクタ 152"/>
              <p:cNvSpPr>
                <a:spLocks noChangeShapeType="1"/>
              </p:cNvSpPr>
              <p:nvPr/>
            </p:nvSpPr>
            <p:spPr bwMode="auto">
              <a:xfrm>
                <a:off x="9886" y="7689"/>
                <a:ext cx="14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1" name="直線コネクタ 153"/>
              <p:cNvSpPr>
                <a:spLocks noChangeShapeType="1"/>
              </p:cNvSpPr>
              <p:nvPr/>
            </p:nvSpPr>
            <p:spPr bwMode="auto">
              <a:xfrm>
                <a:off x="9887" y="7953"/>
                <a:ext cx="14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2" name="直線コネクタ 154"/>
              <p:cNvSpPr>
                <a:spLocks noChangeShapeType="1"/>
              </p:cNvSpPr>
              <p:nvPr/>
            </p:nvSpPr>
            <p:spPr bwMode="auto">
              <a:xfrm rot="10800000" flipH="1" flipV="1">
                <a:off x="9946" y="7716"/>
                <a:ext cx="90" cy="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3" name="直線コネクタ 155"/>
              <p:cNvSpPr>
                <a:spLocks noChangeShapeType="1"/>
              </p:cNvSpPr>
              <p:nvPr/>
            </p:nvSpPr>
            <p:spPr bwMode="auto">
              <a:xfrm rot="10800000" flipH="1" flipV="1">
                <a:off x="9946" y="7779"/>
                <a:ext cx="89" cy="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4" name="直線コネクタ 156"/>
              <p:cNvSpPr>
                <a:spLocks noChangeShapeType="1"/>
              </p:cNvSpPr>
              <p:nvPr/>
            </p:nvSpPr>
            <p:spPr bwMode="auto">
              <a:xfrm rot="10800000" flipH="1" flipV="1">
                <a:off x="9949" y="7837"/>
                <a:ext cx="89" cy="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5" name="直線コネクタ 157"/>
              <p:cNvSpPr>
                <a:spLocks noChangeShapeType="1"/>
              </p:cNvSpPr>
              <p:nvPr/>
            </p:nvSpPr>
            <p:spPr bwMode="auto">
              <a:xfrm rot="10800000" flipH="1" flipV="1">
                <a:off x="9949" y="7904"/>
                <a:ext cx="90" cy="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34" name="正方形/長方形 68"/>
            <p:cNvSpPr>
              <a:spLocks noChangeArrowheads="1"/>
            </p:cNvSpPr>
            <p:nvPr/>
          </p:nvSpPr>
          <p:spPr bwMode="auto">
            <a:xfrm>
              <a:off x="4956659" y="2457377"/>
              <a:ext cx="828675" cy="5840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" name="正方形/長方形 72"/>
            <p:cNvSpPr>
              <a:spLocks noChangeArrowheads="1"/>
            </p:cNvSpPr>
            <p:nvPr/>
          </p:nvSpPr>
          <p:spPr bwMode="auto">
            <a:xfrm>
              <a:off x="5644046" y="2269618"/>
              <a:ext cx="136525" cy="5556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" name="正方形/長方形 65"/>
            <p:cNvSpPr>
              <a:spLocks noChangeArrowheads="1"/>
            </p:cNvSpPr>
            <p:nvPr/>
          </p:nvSpPr>
          <p:spPr bwMode="auto">
            <a:xfrm flipH="1">
              <a:off x="1182766" y="2507743"/>
              <a:ext cx="45719" cy="146050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7" name="正方形/長方形 105"/>
            <p:cNvSpPr>
              <a:spLocks noChangeArrowheads="1"/>
            </p:cNvSpPr>
            <p:nvPr/>
          </p:nvSpPr>
          <p:spPr bwMode="auto">
            <a:xfrm>
              <a:off x="1249846" y="2507743"/>
              <a:ext cx="36513" cy="714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" name="正方形/長方形 140"/>
            <p:cNvSpPr>
              <a:spLocks noChangeArrowheads="1"/>
            </p:cNvSpPr>
            <p:nvPr/>
          </p:nvSpPr>
          <p:spPr bwMode="auto">
            <a:xfrm>
              <a:off x="1980531" y="1107568"/>
              <a:ext cx="271463" cy="254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" name="正方形/長方形 141"/>
            <p:cNvSpPr>
              <a:spLocks noChangeArrowheads="1"/>
            </p:cNvSpPr>
            <p:nvPr/>
          </p:nvSpPr>
          <p:spPr bwMode="auto">
            <a:xfrm>
              <a:off x="1993231" y="1069468"/>
              <a:ext cx="246063" cy="2381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1" name="正方形/長方形 142"/>
            <p:cNvSpPr>
              <a:spLocks noChangeArrowheads="1"/>
            </p:cNvSpPr>
            <p:nvPr/>
          </p:nvSpPr>
          <p:spPr bwMode="auto">
            <a:xfrm>
              <a:off x="2024981" y="1028193"/>
              <a:ext cx="184150" cy="41275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42" name="グループ化 175"/>
            <p:cNvGrpSpPr>
              <a:grpSpLocks/>
            </p:cNvGrpSpPr>
            <p:nvPr/>
          </p:nvGrpSpPr>
          <p:grpSpPr bwMode="auto">
            <a:xfrm>
              <a:off x="2482965" y="1148843"/>
              <a:ext cx="190500" cy="46038"/>
              <a:chOff x="0" y="0"/>
              <a:chExt cx="189554" cy="46446"/>
            </a:xfrm>
          </p:grpSpPr>
          <p:sp>
            <p:nvSpPr>
              <p:cNvPr id="274" name="直線コネクタ 166"/>
              <p:cNvSpPr>
                <a:spLocks noChangeShapeType="1"/>
              </p:cNvSpPr>
              <p:nvPr/>
            </p:nvSpPr>
            <p:spPr bwMode="auto">
              <a:xfrm>
                <a:off x="185057" y="0"/>
                <a:ext cx="0" cy="25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5" name="直線コネクタ 148"/>
              <p:cNvSpPr>
                <a:spLocks noChangeShapeType="1"/>
              </p:cNvSpPr>
              <p:nvPr/>
            </p:nvSpPr>
            <p:spPr bwMode="auto">
              <a:xfrm>
                <a:off x="3628" y="7257"/>
                <a:ext cx="1859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6" name="直線コネクタ 165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25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7" name="円/楕円 167"/>
              <p:cNvSpPr>
                <a:spLocks noChangeArrowheads="1"/>
              </p:cNvSpPr>
              <p:nvPr/>
            </p:nvSpPr>
            <p:spPr bwMode="auto">
              <a:xfrm>
                <a:off x="36286" y="10886"/>
                <a:ext cx="35560" cy="355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8" name="円/楕円 168"/>
              <p:cNvSpPr>
                <a:spLocks noChangeArrowheads="1"/>
              </p:cNvSpPr>
              <p:nvPr/>
            </p:nvSpPr>
            <p:spPr bwMode="auto">
              <a:xfrm>
                <a:off x="116114" y="10886"/>
                <a:ext cx="35560" cy="355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3" name="グループ化 176"/>
            <p:cNvGrpSpPr>
              <a:grpSpLocks/>
            </p:cNvGrpSpPr>
            <p:nvPr/>
          </p:nvGrpSpPr>
          <p:grpSpPr bwMode="auto">
            <a:xfrm>
              <a:off x="1209361" y="1150431"/>
              <a:ext cx="190500" cy="46037"/>
              <a:chOff x="0" y="0"/>
              <a:chExt cx="189554" cy="46446"/>
            </a:xfrm>
          </p:grpSpPr>
          <p:sp>
            <p:nvSpPr>
              <p:cNvPr id="269" name="直線コネクタ 177"/>
              <p:cNvSpPr>
                <a:spLocks noChangeShapeType="1"/>
              </p:cNvSpPr>
              <p:nvPr/>
            </p:nvSpPr>
            <p:spPr bwMode="auto">
              <a:xfrm>
                <a:off x="185057" y="0"/>
                <a:ext cx="0" cy="25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0" name="直線コネクタ 178"/>
              <p:cNvSpPr>
                <a:spLocks noChangeShapeType="1"/>
              </p:cNvSpPr>
              <p:nvPr/>
            </p:nvSpPr>
            <p:spPr bwMode="auto">
              <a:xfrm>
                <a:off x="3628" y="7257"/>
                <a:ext cx="1859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1" name="直線コネクタ 179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25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2" name="円/楕円 180"/>
              <p:cNvSpPr>
                <a:spLocks noChangeArrowheads="1"/>
              </p:cNvSpPr>
              <p:nvPr/>
            </p:nvSpPr>
            <p:spPr bwMode="auto">
              <a:xfrm>
                <a:off x="36286" y="10886"/>
                <a:ext cx="35560" cy="355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3" name="円/楕円 181"/>
              <p:cNvSpPr>
                <a:spLocks noChangeArrowheads="1"/>
              </p:cNvSpPr>
              <p:nvPr/>
            </p:nvSpPr>
            <p:spPr bwMode="auto">
              <a:xfrm>
                <a:off x="116114" y="10886"/>
                <a:ext cx="35560" cy="355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44" name="Rectangle 231"/>
            <p:cNvSpPr>
              <a:spLocks noChangeArrowheads="1"/>
            </p:cNvSpPr>
            <p:nvPr/>
          </p:nvSpPr>
          <p:spPr bwMode="auto">
            <a:xfrm>
              <a:off x="3896651" y="1894968"/>
              <a:ext cx="138873" cy="5535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5" name="Rectangle 225"/>
            <p:cNvSpPr>
              <a:spLocks noChangeArrowheads="1"/>
            </p:cNvSpPr>
            <p:nvPr/>
          </p:nvSpPr>
          <p:spPr bwMode="auto">
            <a:xfrm>
              <a:off x="3748906" y="1736131"/>
              <a:ext cx="131212" cy="551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" name="Rectangle 214"/>
            <p:cNvSpPr>
              <a:spLocks noChangeArrowheads="1"/>
            </p:cNvSpPr>
            <p:nvPr/>
          </p:nvSpPr>
          <p:spPr bwMode="auto">
            <a:xfrm flipH="1">
              <a:off x="3568325" y="1693356"/>
              <a:ext cx="47625" cy="381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7" name="Rectangle 213"/>
            <p:cNvSpPr>
              <a:spLocks noChangeArrowheads="1"/>
            </p:cNvSpPr>
            <p:nvPr/>
          </p:nvSpPr>
          <p:spPr bwMode="auto">
            <a:xfrm flipH="1">
              <a:off x="3568324" y="2096581"/>
              <a:ext cx="45719" cy="27781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8" name="AutoShape 212"/>
            <p:cNvSpPr>
              <a:spLocks noChangeArrowheads="1"/>
            </p:cNvSpPr>
            <p:nvPr/>
          </p:nvSpPr>
          <p:spPr bwMode="auto">
            <a:xfrm>
              <a:off x="3554037" y="1542543"/>
              <a:ext cx="136525" cy="136525"/>
            </a:xfrm>
            <a:prstGeom prst="roundRect">
              <a:avLst>
                <a:gd name="adj" fmla="val 23255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9" name="AutoShape 211"/>
            <p:cNvSpPr>
              <a:spLocks noChangeArrowheads="1"/>
            </p:cNvSpPr>
            <p:nvPr/>
          </p:nvSpPr>
          <p:spPr bwMode="auto">
            <a:xfrm>
              <a:off x="3177800" y="1342518"/>
              <a:ext cx="333375" cy="111125"/>
            </a:xfrm>
            <a:prstGeom prst="roundRect">
              <a:avLst>
                <a:gd name="adj" fmla="val 2897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0" name="Rectangle 210"/>
            <p:cNvSpPr>
              <a:spLocks noChangeArrowheads="1"/>
            </p:cNvSpPr>
            <p:nvPr/>
          </p:nvSpPr>
          <p:spPr bwMode="auto">
            <a:xfrm flipH="1">
              <a:off x="3783465" y="2056858"/>
              <a:ext cx="50570" cy="14608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1" name="角丸四角形 48"/>
            <p:cNvSpPr>
              <a:spLocks noChangeArrowheads="1"/>
            </p:cNvSpPr>
            <p:nvPr/>
          </p:nvSpPr>
          <p:spPr bwMode="auto">
            <a:xfrm>
              <a:off x="5385284" y="1091693"/>
              <a:ext cx="158750" cy="158750"/>
            </a:xfrm>
            <a:prstGeom prst="roundRect">
              <a:avLst>
                <a:gd name="adj" fmla="val 24352"/>
              </a:avLst>
            </a:prstGeom>
            <a:solidFill>
              <a:srgbClr val="66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2" name="正方形/長方形 40"/>
            <p:cNvSpPr>
              <a:spLocks noChangeArrowheads="1"/>
            </p:cNvSpPr>
            <p:nvPr/>
          </p:nvSpPr>
          <p:spPr bwMode="auto">
            <a:xfrm>
              <a:off x="965683" y="2210881"/>
              <a:ext cx="72752" cy="11462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3" name="正方形/長方形 39"/>
            <p:cNvSpPr>
              <a:spLocks noChangeArrowheads="1"/>
            </p:cNvSpPr>
            <p:nvPr/>
          </p:nvSpPr>
          <p:spPr bwMode="auto">
            <a:xfrm>
              <a:off x="965683" y="1306006"/>
              <a:ext cx="72752" cy="10393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54" name="Group 37"/>
            <p:cNvGrpSpPr>
              <a:grpSpLocks/>
            </p:cNvGrpSpPr>
            <p:nvPr/>
          </p:nvGrpSpPr>
          <p:grpSpPr bwMode="auto">
            <a:xfrm>
              <a:off x="5375125" y="1664351"/>
              <a:ext cx="179387" cy="174951"/>
              <a:chOff x="8442" y="6800"/>
              <a:chExt cx="283" cy="276"/>
            </a:xfrm>
          </p:grpSpPr>
          <p:sp>
            <p:nvSpPr>
              <p:cNvPr id="264" name="Arc 42"/>
              <p:cNvSpPr>
                <a:spLocks/>
              </p:cNvSpPr>
              <p:nvPr/>
            </p:nvSpPr>
            <p:spPr bwMode="auto">
              <a:xfrm rot="520772">
                <a:off x="8442" y="6838"/>
                <a:ext cx="283" cy="238"/>
              </a:xfrm>
              <a:custGeom>
                <a:avLst/>
                <a:gdLst>
                  <a:gd name="G0" fmla="+- 21600 0 0"/>
                  <a:gd name="G1" fmla="+- 14661 0 0"/>
                  <a:gd name="G2" fmla="+- 21600 0 0"/>
                  <a:gd name="T0" fmla="*/ 37462 w 43200"/>
                  <a:gd name="T1" fmla="*/ 0 h 36261"/>
                  <a:gd name="T2" fmla="*/ 2987 w 43200"/>
                  <a:gd name="T3" fmla="*/ 3701 h 36261"/>
                  <a:gd name="T4" fmla="*/ 21600 w 43200"/>
                  <a:gd name="T5" fmla="*/ 14661 h 36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6261" fill="none" extrusionOk="0">
                    <a:moveTo>
                      <a:pt x="37462" y="-1"/>
                    </a:moveTo>
                    <a:cubicBezTo>
                      <a:pt x="41151" y="3990"/>
                      <a:pt x="43200" y="9226"/>
                      <a:pt x="43200" y="14661"/>
                    </a:cubicBezTo>
                    <a:cubicBezTo>
                      <a:pt x="43200" y="26590"/>
                      <a:pt x="33529" y="36261"/>
                      <a:pt x="21600" y="36261"/>
                    </a:cubicBezTo>
                    <a:cubicBezTo>
                      <a:pt x="9670" y="36261"/>
                      <a:pt x="0" y="26590"/>
                      <a:pt x="0" y="14661"/>
                    </a:cubicBezTo>
                    <a:cubicBezTo>
                      <a:pt x="0" y="10806"/>
                      <a:pt x="1031" y="7022"/>
                      <a:pt x="2987" y="3701"/>
                    </a:cubicBezTo>
                  </a:path>
                  <a:path w="43200" h="36261" stroke="0" extrusionOk="0">
                    <a:moveTo>
                      <a:pt x="37462" y="-1"/>
                    </a:moveTo>
                    <a:cubicBezTo>
                      <a:pt x="41151" y="3990"/>
                      <a:pt x="43200" y="9226"/>
                      <a:pt x="43200" y="14661"/>
                    </a:cubicBezTo>
                    <a:cubicBezTo>
                      <a:pt x="43200" y="26590"/>
                      <a:pt x="33529" y="36261"/>
                      <a:pt x="21600" y="36261"/>
                    </a:cubicBezTo>
                    <a:cubicBezTo>
                      <a:pt x="9670" y="36261"/>
                      <a:pt x="0" y="26590"/>
                      <a:pt x="0" y="14661"/>
                    </a:cubicBezTo>
                    <a:cubicBezTo>
                      <a:pt x="0" y="10806"/>
                      <a:pt x="1031" y="7022"/>
                      <a:pt x="2987" y="3701"/>
                    </a:cubicBezTo>
                    <a:lnTo>
                      <a:pt x="21600" y="14661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5" name="AutoShape 40"/>
              <p:cNvSpPr>
                <a:spLocks noChangeShapeType="1"/>
              </p:cNvSpPr>
              <p:nvPr/>
            </p:nvSpPr>
            <p:spPr bwMode="auto">
              <a:xfrm flipV="1">
                <a:off x="8480" y="6800"/>
                <a:ext cx="0" cy="5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6" name="AutoShape 39"/>
              <p:cNvSpPr>
                <a:spLocks noChangeShapeType="1"/>
              </p:cNvSpPr>
              <p:nvPr/>
            </p:nvSpPr>
            <p:spPr bwMode="auto">
              <a:xfrm flipV="1">
                <a:off x="8704" y="6805"/>
                <a:ext cx="0" cy="5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7" name="AutoShape 38"/>
              <p:cNvSpPr>
                <a:spLocks noChangeShapeType="1"/>
              </p:cNvSpPr>
              <p:nvPr/>
            </p:nvSpPr>
            <p:spPr bwMode="auto">
              <a:xfrm>
                <a:off x="8485" y="6800"/>
                <a:ext cx="21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8" name="Oval 41"/>
              <p:cNvSpPr>
                <a:spLocks noChangeArrowheads="1"/>
              </p:cNvSpPr>
              <p:nvPr/>
            </p:nvSpPr>
            <p:spPr bwMode="auto">
              <a:xfrm>
                <a:off x="8504" y="6855"/>
                <a:ext cx="170" cy="1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55" name="Group 31"/>
            <p:cNvGrpSpPr>
              <a:grpSpLocks/>
            </p:cNvGrpSpPr>
            <p:nvPr/>
          </p:nvGrpSpPr>
          <p:grpSpPr bwMode="auto">
            <a:xfrm>
              <a:off x="3546100" y="2382331"/>
              <a:ext cx="211137" cy="150812"/>
              <a:chOff x="6829" y="7953"/>
              <a:chExt cx="333" cy="237"/>
            </a:xfrm>
          </p:grpSpPr>
          <p:sp>
            <p:nvSpPr>
              <p:cNvPr id="259" name="Oval 36"/>
              <p:cNvSpPr>
                <a:spLocks noChangeArrowheads="1"/>
              </p:cNvSpPr>
              <p:nvPr/>
            </p:nvSpPr>
            <p:spPr bwMode="auto">
              <a:xfrm rot="5400000">
                <a:off x="6882" y="7984"/>
                <a:ext cx="170" cy="1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0" name="AutoShape 35"/>
              <p:cNvSpPr>
                <a:spLocks noChangeShapeType="1"/>
              </p:cNvSpPr>
              <p:nvPr/>
            </p:nvSpPr>
            <p:spPr bwMode="auto">
              <a:xfrm rot="5400000" flipV="1">
                <a:off x="7114" y="7933"/>
                <a:ext cx="0" cy="9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1" name="AutoShape 34"/>
              <p:cNvSpPr>
                <a:spLocks noChangeShapeType="1"/>
              </p:cNvSpPr>
              <p:nvPr/>
            </p:nvSpPr>
            <p:spPr bwMode="auto">
              <a:xfrm rot="5400000" flipV="1">
                <a:off x="7111" y="8125"/>
                <a:ext cx="0" cy="9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2" name="AutoShape 33"/>
              <p:cNvSpPr>
                <a:spLocks noChangeShapeType="1"/>
              </p:cNvSpPr>
              <p:nvPr/>
            </p:nvSpPr>
            <p:spPr bwMode="auto">
              <a:xfrm rot="5400000">
                <a:off x="7065" y="8076"/>
                <a:ext cx="193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3" name="Arc 32"/>
              <p:cNvSpPr>
                <a:spLocks/>
              </p:cNvSpPr>
              <p:nvPr/>
            </p:nvSpPr>
            <p:spPr bwMode="auto">
              <a:xfrm flipH="1">
                <a:off x="6829" y="7953"/>
                <a:ext cx="240" cy="237"/>
              </a:xfrm>
              <a:custGeom>
                <a:avLst/>
                <a:gdLst>
                  <a:gd name="G0" fmla="+- 12972 0 0"/>
                  <a:gd name="G1" fmla="+- 21600 0 0"/>
                  <a:gd name="G2" fmla="+- 21600 0 0"/>
                  <a:gd name="T0" fmla="*/ 0 w 34572"/>
                  <a:gd name="T1" fmla="*/ 4329 h 43200"/>
                  <a:gd name="T2" fmla="*/ 2001 w 34572"/>
                  <a:gd name="T3" fmla="*/ 40206 h 43200"/>
                  <a:gd name="T4" fmla="*/ 12972 w 34572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572" h="43200" fill="none" extrusionOk="0">
                    <a:moveTo>
                      <a:pt x="0" y="4329"/>
                    </a:moveTo>
                    <a:cubicBezTo>
                      <a:pt x="3741" y="1519"/>
                      <a:pt x="8293" y="0"/>
                      <a:pt x="12972" y="0"/>
                    </a:cubicBezTo>
                    <a:cubicBezTo>
                      <a:pt x="24901" y="0"/>
                      <a:pt x="34572" y="9670"/>
                      <a:pt x="34572" y="21600"/>
                    </a:cubicBezTo>
                    <a:cubicBezTo>
                      <a:pt x="34572" y="33529"/>
                      <a:pt x="24901" y="43200"/>
                      <a:pt x="12972" y="43200"/>
                    </a:cubicBezTo>
                    <a:cubicBezTo>
                      <a:pt x="9113" y="43200"/>
                      <a:pt x="5324" y="42166"/>
                      <a:pt x="2000" y="40206"/>
                    </a:cubicBezTo>
                  </a:path>
                  <a:path w="34572" h="43200" stroke="0" extrusionOk="0">
                    <a:moveTo>
                      <a:pt x="0" y="4329"/>
                    </a:moveTo>
                    <a:cubicBezTo>
                      <a:pt x="3741" y="1519"/>
                      <a:pt x="8293" y="0"/>
                      <a:pt x="12972" y="0"/>
                    </a:cubicBezTo>
                    <a:cubicBezTo>
                      <a:pt x="24901" y="0"/>
                      <a:pt x="34572" y="9670"/>
                      <a:pt x="34572" y="21600"/>
                    </a:cubicBezTo>
                    <a:cubicBezTo>
                      <a:pt x="34572" y="33529"/>
                      <a:pt x="24901" y="43200"/>
                      <a:pt x="12972" y="43200"/>
                    </a:cubicBezTo>
                    <a:cubicBezTo>
                      <a:pt x="9113" y="43200"/>
                      <a:pt x="5324" y="42166"/>
                      <a:pt x="2000" y="40206"/>
                    </a:cubicBezTo>
                    <a:lnTo>
                      <a:pt x="12972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56" name="Group 25"/>
            <p:cNvGrpSpPr>
              <a:grpSpLocks/>
            </p:cNvGrpSpPr>
            <p:nvPr/>
          </p:nvGrpSpPr>
          <p:grpSpPr bwMode="auto">
            <a:xfrm rot="10800000">
              <a:off x="5421796" y="2223581"/>
              <a:ext cx="211138" cy="150812"/>
              <a:chOff x="6829" y="7953"/>
              <a:chExt cx="333" cy="237"/>
            </a:xfrm>
          </p:grpSpPr>
          <p:sp>
            <p:nvSpPr>
              <p:cNvPr id="254" name="AutoShape 29"/>
              <p:cNvSpPr>
                <a:spLocks noChangeShapeType="1"/>
              </p:cNvSpPr>
              <p:nvPr/>
            </p:nvSpPr>
            <p:spPr bwMode="auto">
              <a:xfrm rot="5400000" flipV="1">
                <a:off x="7114" y="7933"/>
                <a:ext cx="0" cy="9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5" name="AutoShape 28"/>
              <p:cNvSpPr>
                <a:spLocks noChangeShapeType="1"/>
              </p:cNvSpPr>
              <p:nvPr/>
            </p:nvSpPr>
            <p:spPr bwMode="auto">
              <a:xfrm rot="5400000" flipV="1">
                <a:off x="7111" y="8125"/>
                <a:ext cx="0" cy="9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6" name="AutoShape 27"/>
              <p:cNvSpPr>
                <a:spLocks noChangeShapeType="1"/>
              </p:cNvSpPr>
              <p:nvPr/>
            </p:nvSpPr>
            <p:spPr bwMode="auto">
              <a:xfrm rot="5400000">
                <a:off x="7065" y="8076"/>
                <a:ext cx="193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7" name="Arc 26"/>
              <p:cNvSpPr>
                <a:spLocks/>
              </p:cNvSpPr>
              <p:nvPr/>
            </p:nvSpPr>
            <p:spPr bwMode="auto">
              <a:xfrm flipH="1">
                <a:off x="6829" y="7953"/>
                <a:ext cx="240" cy="237"/>
              </a:xfrm>
              <a:custGeom>
                <a:avLst/>
                <a:gdLst>
                  <a:gd name="G0" fmla="+- 12972 0 0"/>
                  <a:gd name="G1" fmla="+- 21600 0 0"/>
                  <a:gd name="G2" fmla="+- 21600 0 0"/>
                  <a:gd name="T0" fmla="*/ 0 w 34572"/>
                  <a:gd name="T1" fmla="*/ 4329 h 43200"/>
                  <a:gd name="T2" fmla="*/ 2001 w 34572"/>
                  <a:gd name="T3" fmla="*/ 40206 h 43200"/>
                  <a:gd name="T4" fmla="*/ 12972 w 34572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572" h="43200" fill="none" extrusionOk="0">
                    <a:moveTo>
                      <a:pt x="0" y="4329"/>
                    </a:moveTo>
                    <a:cubicBezTo>
                      <a:pt x="3741" y="1519"/>
                      <a:pt x="8293" y="0"/>
                      <a:pt x="12972" y="0"/>
                    </a:cubicBezTo>
                    <a:cubicBezTo>
                      <a:pt x="24901" y="0"/>
                      <a:pt x="34572" y="9670"/>
                      <a:pt x="34572" y="21600"/>
                    </a:cubicBezTo>
                    <a:cubicBezTo>
                      <a:pt x="34572" y="33529"/>
                      <a:pt x="24901" y="43200"/>
                      <a:pt x="12972" y="43200"/>
                    </a:cubicBezTo>
                    <a:cubicBezTo>
                      <a:pt x="9113" y="43200"/>
                      <a:pt x="5324" y="42166"/>
                      <a:pt x="2000" y="40206"/>
                    </a:cubicBezTo>
                  </a:path>
                  <a:path w="34572" h="43200" stroke="0" extrusionOk="0">
                    <a:moveTo>
                      <a:pt x="0" y="4329"/>
                    </a:moveTo>
                    <a:cubicBezTo>
                      <a:pt x="3741" y="1519"/>
                      <a:pt x="8293" y="0"/>
                      <a:pt x="12972" y="0"/>
                    </a:cubicBezTo>
                    <a:cubicBezTo>
                      <a:pt x="24901" y="0"/>
                      <a:pt x="34572" y="9670"/>
                      <a:pt x="34572" y="21600"/>
                    </a:cubicBezTo>
                    <a:cubicBezTo>
                      <a:pt x="34572" y="33529"/>
                      <a:pt x="24901" y="43200"/>
                      <a:pt x="12972" y="43200"/>
                    </a:cubicBezTo>
                    <a:cubicBezTo>
                      <a:pt x="9113" y="43200"/>
                      <a:pt x="5324" y="42166"/>
                      <a:pt x="2000" y="40206"/>
                    </a:cubicBezTo>
                    <a:lnTo>
                      <a:pt x="12972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8" name="Oval 30"/>
              <p:cNvSpPr>
                <a:spLocks noChangeArrowheads="1"/>
              </p:cNvSpPr>
              <p:nvPr/>
            </p:nvSpPr>
            <p:spPr bwMode="auto">
              <a:xfrm rot="5400000">
                <a:off x="6882" y="7984"/>
                <a:ext cx="170" cy="17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57" name="Group 19"/>
            <p:cNvGrpSpPr>
              <a:grpSpLocks/>
            </p:cNvGrpSpPr>
            <p:nvPr/>
          </p:nvGrpSpPr>
          <p:grpSpPr bwMode="auto">
            <a:xfrm>
              <a:off x="3531812" y="1332993"/>
              <a:ext cx="168275" cy="193675"/>
              <a:chOff x="6806" y="6300"/>
              <a:chExt cx="265" cy="305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49" name="Arc 24"/>
              <p:cNvSpPr>
                <a:spLocks/>
              </p:cNvSpPr>
              <p:nvPr/>
            </p:nvSpPr>
            <p:spPr bwMode="auto">
              <a:xfrm rot="11320772">
                <a:off x="6806" y="6300"/>
                <a:ext cx="265" cy="230"/>
              </a:xfrm>
              <a:custGeom>
                <a:avLst/>
                <a:gdLst>
                  <a:gd name="G0" fmla="+- 21236 0 0"/>
                  <a:gd name="G1" fmla="+- 17109 0 0"/>
                  <a:gd name="G2" fmla="+- 21600 0 0"/>
                  <a:gd name="T0" fmla="*/ 34420 w 42836"/>
                  <a:gd name="T1" fmla="*/ 0 h 38709"/>
                  <a:gd name="T2" fmla="*/ 0 w 42836"/>
                  <a:gd name="T3" fmla="*/ 21056 h 38709"/>
                  <a:gd name="T4" fmla="*/ 21236 w 42836"/>
                  <a:gd name="T5" fmla="*/ 17109 h 38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836" h="38709" fill="none" extrusionOk="0">
                    <a:moveTo>
                      <a:pt x="34420" y="-1"/>
                    </a:moveTo>
                    <a:cubicBezTo>
                      <a:pt x="39727" y="4088"/>
                      <a:pt x="42836" y="10409"/>
                      <a:pt x="42836" y="17109"/>
                    </a:cubicBezTo>
                    <a:cubicBezTo>
                      <a:pt x="42836" y="29038"/>
                      <a:pt x="33165" y="38709"/>
                      <a:pt x="21236" y="38709"/>
                    </a:cubicBezTo>
                    <a:cubicBezTo>
                      <a:pt x="10828" y="38709"/>
                      <a:pt x="1901" y="31287"/>
                      <a:pt x="-1" y="21056"/>
                    </a:cubicBezTo>
                  </a:path>
                  <a:path w="42836" h="38709" stroke="0" extrusionOk="0">
                    <a:moveTo>
                      <a:pt x="34420" y="-1"/>
                    </a:moveTo>
                    <a:cubicBezTo>
                      <a:pt x="39727" y="4088"/>
                      <a:pt x="42836" y="10409"/>
                      <a:pt x="42836" y="17109"/>
                    </a:cubicBezTo>
                    <a:cubicBezTo>
                      <a:pt x="42836" y="29038"/>
                      <a:pt x="33165" y="38709"/>
                      <a:pt x="21236" y="38709"/>
                    </a:cubicBezTo>
                    <a:cubicBezTo>
                      <a:pt x="10828" y="38709"/>
                      <a:pt x="1901" y="31287"/>
                      <a:pt x="-1" y="21056"/>
                    </a:cubicBezTo>
                    <a:lnTo>
                      <a:pt x="21236" y="17109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0" name="Oval 23"/>
              <p:cNvSpPr>
                <a:spLocks noChangeArrowheads="1"/>
              </p:cNvSpPr>
              <p:nvPr/>
            </p:nvSpPr>
            <p:spPr bwMode="auto">
              <a:xfrm rot="10800000">
                <a:off x="6854" y="6349"/>
                <a:ext cx="170" cy="1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1" name="AutoShape 22"/>
              <p:cNvSpPr>
                <a:spLocks noChangeShapeType="1"/>
              </p:cNvSpPr>
              <p:nvPr/>
            </p:nvSpPr>
            <p:spPr bwMode="auto">
              <a:xfrm rot="10800000" flipV="1">
                <a:off x="7069" y="6407"/>
                <a:ext cx="0" cy="198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2" name="AutoShape 21"/>
              <p:cNvSpPr>
                <a:spLocks noChangeShapeType="1"/>
              </p:cNvSpPr>
              <p:nvPr/>
            </p:nvSpPr>
            <p:spPr bwMode="auto">
              <a:xfrm rot="10800000" flipV="1">
                <a:off x="6845" y="6520"/>
                <a:ext cx="0" cy="85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3" name="AutoShape 20"/>
              <p:cNvSpPr>
                <a:spLocks noChangeShapeType="1"/>
              </p:cNvSpPr>
              <p:nvPr/>
            </p:nvSpPr>
            <p:spPr bwMode="auto">
              <a:xfrm rot="10800000">
                <a:off x="6846" y="6604"/>
                <a:ext cx="218" cy="0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58" name="Group 13"/>
            <p:cNvGrpSpPr>
              <a:grpSpLocks/>
            </p:cNvGrpSpPr>
            <p:nvPr/>
          </p:nvGrpSpPr>
          <p:grpSpPr bwMode="auto">
            <a:xfrm rot="10800000">
              <a:off x="1218096" y="2402968"/>
              <a:ext cx="74613" cy="77788"/>
              <a:chOff x="6806" y="6300"/>
              <a:chExt cx="265" cy="305"/>
            </a:xfrm>
          </p:grpSpPr>
          <p:sp>
            <p:nvSpPr>
              <p:cNvPr id="244" name="Arc 18"/>
              <p:cNvSpPr>
                <a:spLocks/>
              </p:cNvSpPr>
              <p:nvPr/>
            </p:nvSpPr>
            <p:spPr bwMode="auto">
              <a:xfrm rot="11320772">
                <a:off x="6806" y="6300"/>
                <a:ext cx="265" cy="230"/>
              </a:xfrm>
              <a:custGeom>
                <a:avLst/>
                <a:gdLst>
                  <a:gd name="G0" fmla="+- 21236 0 0"/>
                  <a:gd name="G1" fmla="+- 17109 0 0"/>
                  <a:gd name="G2" fmla="+- 21600 0 0"/>
                  <a:gd name="T0" fmla="*/ 34420 w 42836"/>
                  <a:gd name="T1" fmla="*/ 0 h 38709"/>
                  <a:gd name="T2" fmla="*/ 0 w 42836"/>
                  <a:gd name="T3" fmla="*/ 21056 h 38709"/>
                  <a:gd name="T4" fmla="*/ 21236 w 42836"/>
                  <a:gd name="T5" fmla="*/ 17109 h 38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836" h="38709" fill="none" extrusionOk="0">
                    <a:moveTo>
                      <a:pt x="34420" y="-1"/>
                    </a:moveTo>
                    <a:cubicBezTo>
                      <a:pt x="39727" y="4088"/>
                      <a:pt x="42836" y="10409"/>
                      <a:pt x="42836" y="17109"/>
                    </a:cubicBezTo>
                    <a:cubicBezTo>
                      <a:pt x="42836" y="29038"/>
                      <a:pt x="33165" y="38709"/>
                      <a:pt x="21236" y="38709"/>
                    </a:cubicBezTo>
                    <a:cubicBezTo>
                      <a:pt x="10828" y="38709"/>
                      <a:pt x="1901" y="31287"/>
                      <a:pt x="-1" y="21056"/>
                    </a:cubicBezTo>
                  </a:path>
                  <a:path w="42836" h="38709" stroke="0" extrusionOk="0">
                    <a:moveTo>
                      <a:pt x="34420" y="-1"/>
                    </a:moveTo>
                    <a:cubicBezTo>
                      <a:pt x="39727" y="4088"/>
                      <a:pt x="42836" y="10409"/>
                      <a:pt x="42836" y="17109"/>
                    </a:cubicBezTo>
                    <a:cubicBezTo>
                      <a:pt x="42836" y="29038"/>
                      <a:pt x="33165" y="38709"/>
                      <a:pt x="21236" y="38709"/>
                    </a:cubicBezTo>
                    <a:cubicBezTo>
                      <a:pt x="10828" y="38709"/>
                      <a:pt x="1901" y="31287"/>
                      <a:pt x="-1" y="21056"/>
                    </a:cubicBezTo>
                    <a:lnTo>
                      <a:pt x="21236" y="17109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5" name="Oval 17"/>
              <p:cNvSpPr>
                <a:spLocks noChangeArrowheads="1"/>
              </p:cNvSpPr>
              <p:nvPr/>
            </p:nvSpPr>
            <p:spPr bwMode="auto">
              <a:xfrm rot="10800000">
                <a:off x="6854" y="6349"/>
                <a:ext cx="170" cy="17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6" name="AutoShape 16"/>
              <p:cNvSpPr>
                <a:spLocks noChangeShapeType="1"/>
              </p:cNvSpPr>
              <p:nvPr/>
            </p:nvSpPr>
            <p:spPr bwMode="auto">
              <a:xfrm rot="10800000" flipV="1">
                <a:off x="7069" y="6407"/>
                <a:ext cx="0" cy="19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7" name="AutoShape 15"/>
              <p:cNvSpPr>
                <a:spLocks noChangeShapeType="1"/>
              </p:cNvSpPr>
              <p:nvPr/>
            </p:nvSpPr>
            <p:spPr bwMode="auto">
              <a:xfrm rot="10800000" flipV="1">
                <a:off x="6845" y="6520"/>
                <a:ext cx="0" cy="8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8" name="AutoShape 14"/>
              <p:cNvSpPr>
                <a:spLocks noChangeShapeType="1"/>
              </p:cNvSpPr>
              <p:nvPr/>
            </p:nvSpPr>
            <p:spPr bwMode="auto">
              <a:xfrm rot="10800000">
                <a:off x="6846" y="6604"/>
                <a:ext cx="21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59" name="Group 9"/>
            <p:cNvGrpSpPr>
              <a:grpSpLocks/>
            </p:cNvGrpSpPr>
            <p:nvPr/>
          </p:nvGrpSpPr>
          <p:grpSpPr bwMode="auto">
            <a:xfrm>
              <a:off x="5270984" y="888493"/>
              <a:ext cx="269875" cy="225425"/>
              <a:chOff x="8279" y="5600"/>
              <a:chExt cx="424" cy="356"/>
            </a:xfrm>
          </p:grpSpPr>
          <p:sp>
            <p:nvSpPr>
              <p:cNvPr id="241" name="AutoShape 12"/>
              <p:cNvSpPr>
                <a:spLocks noChangeArrowheads="1"/>
              </p:cNvSpPr>
              <p:nvPr/>
            </p:nvSpPr>
            <p:spPr bwMode="auto">
              <a:xfrm>
                <a:off x="8291" y="5600"/>
                <a:ext cx="412" cy="295"/>
              </a:xfrm>
              <a:prstGeom prst="roundRect">
                <a:avLst>
                  <a:gd name="adj" fmla="val 19074"/>
                </a:avLst>
              </a:prstGeom>
              <a:solidFill>
                <a:srgbClr val="66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2" name="Rectangle 11"/>
              <p:cNvSpPr>
                <a:spLocks noChangeArrowheads="1"/>
              </p:cNvSpPr>
              <p:nvPr/>
            </p:nvSpPr>
            <p:spPr bwMode="auto">
              <a:xfrm>
                <a:off x="8279" y="5827"/>
                <a:ext cx="164" cy="8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3" name="Arc 10"/>
              <p:cNvSpPr>
                <a:spLocks/>
              </p:cNvSpPr>
              <p:nvPr/>
            </p:nvSpPr>
            <p:spPr bwMode="auto">
              <a:xfrm>
                <a:off x="8294" y="5819"/>
                <a:ext cx="148" cy="13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8821"/>
                  <a:gd name="T1" fmla="*/ 0 h 21600"/>
                  <a:gd name="T2" fmla="*/ 18821 w 18821"/>
                  <a:gd name="T3" fmla="*/ 11001 h 21600"/>
                  <a:gd name="T4" fmla="*/ 0 w 1882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821" h="21600" fill="none" extrusionOk="0">
                    <a:moveTo>
                      <a:pt x="-1" y="0"/>
                    </a:moveTo>
                    <a:cubicBezTo>
                      <a:pt x="7799" y="0"/>
                      <a:pt x="14993" y="4204"/>
                      <a:pt x="18820" y="11001"/>
                    </a:cubicBezTo>
                  </a:path>
                  <a:path w="18821" h="21600" stroke="0" extrusionOk="0">
                    <a:moveTo>
                      <a:pt x="-1" y="0"/>
                    </a:moveTo>
                    <a:cubicBezTo>
                      <a:pt x="7799" y="0"/>
                      <a:pt x="14993" y="4204"/>
                      <a:pt x="18820" y="1100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60" name="AutoShape 8"/>
            <p:cNvSpPr>
              <a:spLocks noChangeArrowheads="1"/>
            </p:cNvSpPr>
            <p:nvPr/>
          </p:nvSpPr>
          <p:spPr bwMode="auto">
            <a:xfrm>
              <a:off x="1908461" y="1201005"/>
              <a:ext cx="430885" cy="139700"/>
            </a:xfrm>
            <a:prstGeom prst="downArrow">
              <a:avLst>
                <a:gd name="adj1" fmla="val 41602"/>
                <a:gd name="adj2" fmla="val 67436"/>
              </a:avLst>
            </a:prstGeom>
            <a:solidFill>
              <a:srgbClr val="66FFFF"/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xtLst/>
          </p:spPr>
          <p:txBody>
            <a:bodyPr vert="eaVert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1" name="AutoShape 7"/>
            <p:cNvSpPr>
              <a:spLocks noChangeArrowheads="1"/>
            </p:cNvSpPr>
            <p:nvPr/>
          </p:nvSpPr>
          <p:spPr bwMode="auto">
            <a:xfrm rot="601887">
              <a:off x="1230978" y="1912996"/>
              <a:ext cx="145510" cy="228855"/>
            </a:xfrm>
            <a:prstGeom prst="upArrow">
              <a:avLst>
                <a:gd name="adj1" fmla="val 40537"/>
                <a:gd name="adj2" fmla="val 57273"/>
              </a:avLst>
            </a:prstGeom>
            <a:solidFill>
              <a:srgbClr val="66FFFF"/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xtLst/>
          </p:spPr>
          <p:txBody>
            <a:bodyPr vert="eaVert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2" name="AutoShape 6"/>
            <p:cNvSpPr>
              <a:spLocks noChangeArrowheads="1"/>
            </p:cNvSpPr>
            <p:nvPr/>
          </p:nvSpPr>
          <p:spPr bwMode="auto">
            <a:xfrm>
              <a:off x="2786581" y="1334130"/>
              <a:ext cx="209004" cy="148386"/>
            </a:xfrm>
            <a:prstGeom prst="rightArrow">
              <a:avLst>
                <a:gd name="adj1" fmla="val 31528"/>
                <a:gd name="adj2" fmla="val 60799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3" name="AutoShape 5"/>
            <p:cNvSpPr>
              <a:spLocks noChangeArrowheads="1"/>
            </p:cNvSpPr>
            <p:nvPr/>
          </p:nvSpPr>
          <p:spPr bwMode="auto">
            <a:xfrm>
              <a:off x="6005532" y="2445831"/>
              <a:ext cx="174625" cy="119062"/>
            </a:xfrm>
            <a:prstGeom prst="rightArrow">
              <a:avLst>
                <a:gd name="adj1" fmla="val 34759"/>
                <a:gd name="adj2" fmla="val 51198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4" name="AutoShape 4"/>
            <p:cNvSpPr>
              <a:spLocks noChangeArrowheads="1"/>
            </p:cNvSpPr>
            <p:nvPr/>
          </p:nvSpPr>
          <p:spPr bwMode="auto">
            <a:xfrm rot="10800000">
              <a:off x="6005532" y="2244218"/>
              <a:ext cx="174625" cy="119063"/>
            </a:xfrm>
            <a:prstGeom prst="rightArrow">
              <a:avLst>
                <a:gd name="adj1" fmla="val 34759"/>
                <a:gd name="adj2" fmla="val 5119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5" name="正方形/長方形 164"/>
            <p:cNvSpPr/>
            <p:nvPr/>
          </p:nvSpPr>
          <p:spPr>
            <a:xfrm>
              <a:off x="3081523" y="1260554"/>
              <a:ext cx="45719" cy="259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66" name="グループ化 165"/>
            <p:cNvGrpSpPr/>
            <p:nvPr/>
          </p:nvGrpSpPr>
          <p:grpSpPr>
            <a:xfrm>
              <a:off x="3082121" y="1272668"/>
              <a:ext cx="93662" cy="236538"/>
              <a:chOff x="5977351" y="2670794"/>
              <a:chExt cx="93662" cy="236538"/>
            </a:xfrm>
          </p:grpSpPr>
          <p:sp>
            <p:nvSpPr>
              <p:cNvPr id="233" name="直線コネクタ 77"/>
              <p:cNvSpPr>
                <a:spLocks noChangeShapeType="1"/>
              </p:cNvSpPr>
              <p:nvPr/>
            </p:nvSpPr>
            <p:spPr bwMode="auto">
              <a:xfrm>
                <a:off x="6066251" y="2670794"/>
                <a:ext cx="0" cy="23653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4" name="直線コネクタ 112"/>
              <p:cNvSpPr>
                <a:spLocks noChangeShapeType="1"/>
              </p:cNvSpPr>
              <p:nvPr/>
            </p:nvSpPr>
            <p:spPr bwMode="auto">
              <a:xfrm>
                <a:off x="5977351" y="2675557"/>
                <a:ext cx="9366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5" name="直線コネクタ 119"/>
              <p:cNvSpPr>
                <a:spLocks noChangeShapeType="1"/>
              </p:cNvSpPr>
              <p:nvPr/>
            </p:nvSpPr>
            <p:spPr bwMode="auto">
              <a:xfrm>
                <a:off x="5978938" y="2900982"/>
                <a:ext cx="9207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6" name="直線コネクタ 125"/>
              <p:cNvSpPr>
                <a:spLocks noChangeShapeType="1"/>
              </p:cNvSpPr>
              <p:nvPr/>
            </p:nvSpPr>
            <p:spPr bwMode="auto">
              <a:xfrm rot="18900000" flipH="1" flipV="1">
                <a:off x="5983701" y="2712069"/>
                <a:ext cx="69850" cy="111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7" name="直線コネクタ 126"/>
              <p:cNvSpPr>
                <a:spLocks noChangeShapeType="1"/>
              </p:cNvSpPr>
              <p:nvPr/>
            </p:nvSpPr>
            <p:spPr bwMode="auto">
              <a:xfrm rot="18900000" flipH="1" flipV="1">
                <a:off x="5983701" y="2751757"/>
                <a:ext cx="69850" cy="111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8" name="直線コネクタ 127"/>
              <p:cNvSpPr>
                <a:spLocks noChangeShapeType="1"/>
              </p:cNvSpPr>
              <p:nvPr/>
            </p:nvSpPr>
            <p:spPr bwMode="auto">
              <a:xfrm rot="18900000" flipH="1" flipV="1">
                <a:off x="5985288" y="2788269"/>
                <a:ext cx="69850" cy="111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9" name="直線コネクタ 128"/>
              <p:cNvSpPr>
                <a:spLocks noChangeShapeType="1"/>
              </p:cNvSpPr>
              <p:nvPr/>
            </p:nvSpPr>
            <p:spPr bwMode="auto">
              <a:xfrm rot="18900000" flipH="1" flipV="1">
                <a:off x="5985288" y="2831132"/>
                <a:ext cx="69850" cy="111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0" name="直線コネクタ 129"/>
              <p:cNvSpPr>
                <a:spLocks noChangeShapeType="1"/>
              </p:cNvSpPr>
              <p:nvPr/>
            </p:nvSpPr>
            <p:spPr bwMode="auto">
              <a:xfrm rot="18900000" flipH="1" flipV="1">
                <a:off x="5982113" y="2872407"/>
                <a:ext cx="71438" cy="111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67" name="角丸四角形 36"/>
            <p:cNvSpPr>
              <a:spLocks noChangeArrowheads="1"/>
            </p:cNvSpPr>
            <p:nvPr/>
          </p:nvSpPr>
          <p:spPr bwMode="auto">
            <a:xfrm>
              <a:off x="2265847" y="891668"/>
              <a:ext cx="392112" cy="142875"/>
            </a:xfrm>
            <a:prstGeom prst="roundRect">
              <a:avLst>
                <a:gd name="adj" fmla="val 19074"/>
              </a:avLst>
            </a:prstGeom>
            <a:solidFill>
              <a:srgbClr val="66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8" name="角丸四角形 67"/>
            <p:cNvSpPr>
              <a:spLocks noChangeArrowheads="1"/>
            </p:cNvSpPr>
            <p:nvPr/>
          </p:nvSpPr>
          <p:spPr bwMode="auto">
            <a:xfrm>
              <a:off x="5385284" y="1455856"/>
              <a:ext cx="158750" cy="200025"/>
            </a:xfrm>
            <a:prstGeom prst="roundRect">
              <a:avLst>
                <a:gd name="adj" fmla="val 24352"/>
              </a:avLst>
            </a:prstGeom>
            <a:solidFill>
              <a:srgbClr val="66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9" name="正方形/長方形 71"/>
            <p:cNvSpPr>
              <a:spLocks noChangeArrowheads="1"/>
            </p:cNvSpPr>
            <p:nvPr/>
          </p:nvSpPr>
          <p:spPr bwMode="auto">
            <a:xfrm>
              <a:off x="4446037" y="2456775"/>
              <a:ext cx="496433" cy="6032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0" name="正方形/長方形 71"/>
            <p:cNvSpPr>
              <a:spLocks noChangeArrowheads="1"/>
            </p:cNvSpPr>
            <p:nvPr/>
          </p:nvSpPr>
          <p:spPr bwMode="auto">
            <a:xfrm>
              <a:off x="4102391" y="2269618"/>
              <a:ext cx="327429" cy="6032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1" name="正方形/長方形 71"/>
            <p:cNvSpPr>
              <a:spLocks noChangeArrowheads="1"/>
            </p:cNvSpPr>
            <p:nvPr/>
          </p:nvSpPr>
          <p:spPr bwMode="auto">
            <a:xfrm>
              <a:off x="4106614" y="2456775"/>
              <a:ext cx="323206" cy="6554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72" name="Group 215"/>
            <p:cNvGrpSpPr>
              <a:grpSpLocks/>
            </p:cNvGrpSpPr>
            <p:nvPr/>
          </p:nvGrpSpPr>
          <p:grpSpPr bwMode="auto">
            <a:xfrm>
              <a:off x="4001871" y="2202943"/>
              <a:ext cx="122238" cy="352425"/>
              <a:chOff x="7590" y="7660"/>
              <a:chExt cx="193" cy="556"/>
            </a:xfrm>
          </p:grpSpPr>
          <p:sp>
            <p:nvSpPr>
              <p:cNvPr id="224" name="Rectangle 224"/>
              <p:cNvSpPr>
                <a:spLocks noChangeArrowheads="1"/>
              </p:cNvSpPr>
              <p:nvPr/>
            </p:nvSpPr>
            <p:spPr bwMode="auto">
              <a:xfrm>
                <a:off x="7633" y="7660"/>
                <a:ext cx="105" cy="55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5" name="AutoShape 223"/>
              <p:cNvSpPr>
                <a:spLocks noChangeShapeType="1"/>
              </p:cNvSpPr>
              <p:nvPr/>
            </p:nvSpPr>
            <p:spPr bwMode="auto">
              <a:xfrm>
                <a:off x="7633" y="7890"/>
                <a:ext cx="10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6" name="AutoShape 222"/>
              <p:cNvSpPr>
                <a:spLocks noChangeShapeType="1"/>
              </p:cNvSpPr>
              <p:nvPr/>
            </p:nvSpPr>
            <p:spPr bwMode="auto">
              <a:xfrm>
                <a:off x="7633" y="8020"/>
                <a:ext cx="10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7" name="AutoShape 221"/>
              <p:cNvSpPr>
                <a:spLocks noChangeShapeType="1"/>
              </p:cNvSpPr>
              <p:nvPr/>
            </p:nvSpPr>
            <p:spPr bwMode="auto">
              <a:xfrm>
                <a:off x="7633" y="8170"/>
                <a:ext cx="10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8" name="AutoShape 220"/>
              <p:cNvSpPr>
                <a:spLocks noChangeShapeType="1"/>
              </p:cNvSpPr>
              <p:nvPr/>
            </p:nvSpPr>
            <p:spPr bwMode="auto">
              <a:xfrm>
                <a:off x="7635" y="8104"/>
                <a:ext cx="10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9" name="AutoShape 219"/>
              <p:cNvSpPr>
                <a:spLocks noChangeShapeType="1"/>
              </p:cNvSpPr>
              <p:nvPr/>
            </p:nvSpPr>
            <p:spPr bwMode="auto">
              <a:xfrm>
                <a:off x="7632" y="7792"/>
                <a:ext cx="10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0" name="AutoShape 218"/>
              <p:cNvSpPr>
                <a:spLocks noChangeShapeType="1"/>
              </p:cNvSpPr>
              <p:nvPr/>
            </p:nvSpPr>
            <p:spPr bwMode="auto">
              <a:xfrm>
                <a:off x="7635" y="7730"/>
                <a:ext cx="10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1" name="AutoShape 217"/>
              <p:cNvSpPr>
                <a:spLocks noChangeShapeType="1"/>
              </p:cNvSpPr>
              <p:nvPr/>
            </p:nvSpPr>
            <p:spPr bwMode="auto">
              <a:xfrm>
                <a:off x="7590" y="7961"/>
                <a:ext cx="4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2" name="AutoShape 216"/>
              <p:cNvSpPr>
                <a:spLocks noChangeShapeType="1"/>
              </p:cNvSpPr>
              <p:nvPr/>
            </p:nvSpPr>
            <p:spPr bwMode="auto">
              <a:xfrm>
                <a:off x="7743" y="7959"/>
                <a:ext cx="4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73" name="正方形/長方形 71"/>
            <p:cNvSpPr>
              <a:spLocks noChangeArrowheads="1"/>
            </p:cNvSpPr>
            <p:nvPr/>
          </p:nvSpPr>
          <p:spPr bwMode="auto">
            <a:xfrm>
              <a:off x="3894521" y="2269618"/>
              <a:ext cx="126366" cy="4762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4" name="正方形/長方形 71"/>
            <p:cNvSpPr>
              <a:spLocks noChangeArrowheads="1"/>
            </p:cNvSpPr>
            <p:nvPr/>
          </p:nvSpPr>
          <p:spPr bwMode="auto">
            <a:xfrm>
              <a:off x="3777001" y="2456775"/>
              <a:ext cx="237154" cy="5755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5" name="L 字 174"/>
            <p:cNvSpPr/>
            <p:nvPr/>
          </p:nvSpPr>
          <p:spPr>
            <a:xfrm>
              <a:off x="3633648" y="1687006"/>
              <a:ext cx="100046" cy="104291"/>
            </a:xfrm>
            <a:prstGeom prst="corner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6" name="Rectangle 225"/>
            <p:cNvSpPr>
              <a:spLocks noChangeArrowheads="1"/>
            </p:cNvSpPr>
            <p:nvPr/>
          </p:nvSpPr>
          <p:spPr bwMode="auto">
            <a:xfrm>
              <a:off x="3894623" y="1736131"/>
              <a:ext cx="131212" cy="551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7" name="L 字 176"/>
            <p:cNvSpPr/>
            <p:nvPr/>
          </p:nvSpPr>
          <p:spPr>
            <a:xfrm>
              <a:off x="3784012" y="2215885"/>
              <a:ext cx="100046" cy="104291"/>
            </a:xfrm>
            <a:prstGeom prst="corner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8" name="L 字 177"/>
            <p:cNvSpPr/>
            <p:nvPr/>
          </p:nvSpPr>
          <p:spPr>
            <a:xfrm rot="5400000">
              <a:off x="3766412" y="1918044"/>
              <a:ext cx="140099" cy="105852"/>
            </a:xfrm>
            <a:prstGeom prst="corner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9" name="正方形/長方形 178"/>
            <p:cNvSpPr/>
            <p:nvPr/>
          </p:nvSpPr>
          <p:spPr>
            <a:xfrm>
              <a:off x="3574432" y="738304"/>
              <a:ext cx="504946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/>
                <a:t>給気ダクト</a:t>
              </a:r>
            </a:p>
          </p:txBody>
        </p:sp>
        <p:sp>
          <p:nvSpPr>
            <p:cNvPr id="180" name="正方形/長方形 179"/>
            <p:cNvSpPr/>
            <p:nvPr/>
          </p:nvSpPr>
          <p:spPr>
            <a:xfrm>
              <a:off x="4046955" y="1388126"/>
              <a:ext cx="346249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/>
                <a:t>空調機</a:t>
              </a:r>
            </a:p>
          </p:txBody>
        </p:sp>
        <p:sp>
          <p:nvSpPr>
            <p:cNvPr id="181" name="正方形/長方形 180"/>
            <p:cNvSpPr/>
            <p:nvPr/>
          </p:nvSpPr>
          <p:spPr>
            <a:xfrm>
              <a:off x="4078197" y="2325181"/>
              <a:ext cx="577081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 smtClean="0"/>
                <a:t>全熱交換器</a:t>
              </a:r>
              <a:endParaRPr lang="ja-JP" altLang="en-US" sz="900" dirty="0"/>
            </a:p>
          </p:txBody>
        </p:sp>
        <p:sp>
          <p:nvSpPr>
            <p:cNvPr id="182" name="正方形/長方形 181"/>
            <p:cNvSpPr/>
            <p:nvPr/>
          </p:nvSpPr>
          <p:spPr>
            <a:xfrm>
              <a:off x="5211276" y="2604794"/>
              <a:ext cx="504946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 smtClean="0"/>
                <a:t>排気ダクト</a:t>
              </a:r>
              <a:endParaRPr lang="ja-JP" altLang="en-US" sz="900" dirty="0"/>
            </a:p>
          </p:txBody>
        </p:sp>
        <p:sp>
          <p:nvSpPr>
            <p:cNvPr id="183" name="正方形/長方形 182"/>
            <p:cNvSpPr/>
            <p:nvPr/>
          </p:nvSpPr>
          <p:spPr>
            <a:xfrm>
              <a:off x="6093965" y="2587763"/>
              <a:ext cx="230832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 smtClean="0"/>
                <a:t>排気</a:t>
              </a:r>
              <a:endParaRPr lang="ja-JP" altLang="en-US" sz="900" dirty="0"/>
            </a:p>
          </p:txBody>
        </p:sp>
        <p:sp>
          <p:nvSpPr>
            <p:cNvPr id="184" name="正方形/長方形 183"/>
            <p:cNvSpPr/>
            <p:nvPr/>
          </p:nvSpPr>
          <p:spPr>
            <a:xfrm>
              <a:off x="3663985" y="1137737"/>
              <a:ext cx="577081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 smtClean="0"/>
                <a:t>空調機械室</a:t>
              </a:r>
              <a:endParaRPr lang="ja-JP" altLang="en-US" sz="900" dirty="0"/>
            </a:p>
          </p:txBody>
        </p:sp>
        <p:sp>
          <p:nvSpPr>
            <p:cNvPr id="185" name="正方形/長方形 184"/>
            <p:cNvSpPr/>
            <p:nvPr/>
          </p:nvSpPr>
          <p:spPr>
            <a:xfrm>
              <a:off x="5128323" y="2100599"/>
              <a:ext cx="511358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 smtClean="0"/>
                <a:t>外気ファン</a:t>
              </a:r>
              <a:endParaRPr lang="ja-JP" altLang="en-US" sz="900" dirty="0"/>
            </a:p>
          </p:txBody>
        </p:sp>
        <p:sp>
          <p:nvSpPr>
            <p:cNvPr id="186" name="正方形/長方形 185"/>
            <p:cNvSpPr/>
            <p:nvPr/>
          </p:nvSpPr>
          <p:spPr>
            <a:xfrm>
              <a:off x="5332414" y="1864220"/>
              <a:ext cx="280526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 smtClean="0"/>
                <a:t>ファン</a:t>
              </a:r>
              <a:endParaRPr lang="ja-JP" altLang="en-US" sz="900" dirty="0"/>
            </a:p>
          </p:txBody>
        </p:sp>
        <p:sp>
          <p:nvSpPr>
            <p:cNvPr id="187" name="正方形/長方形 186"/>
            <p:cNvSpPr/>
            <p:nvPr/>
          </p:nvSpPr>
          <p:spPr>
            <a:xfrm>
              <a:off x="3345841" y="2604794"/>
              <a:ext cx="511358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 smtClean="0"/>
                <a:t>排気ファン</a:t>
              </a:r>
              <a:endParaRPr lang="ja-JP" altLang="en-US" sz="900" dirty="0"/>
            </a:p>
          </p:txBody>
        </p:sp>
        <p:sp>
          <p:nvSpPr>
            <p:cNvPr id="188" name="正方形/長方形 187"/>
            <p:cNvSpPr/>
            <p:nvPr/>
          </p:nvSpPr>
          <p:spPr>
            <a:xfrm>
              <a:off x="3208999" y="1461263"/>
              <a:ext cx="274114" cy="2769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/>
                <a:t>還</a:t>
              </a:r>
              <a:r>
                <a:rPr lang="ja-JP" altLang="en-US" sz="900" dirty="0" smtClean="0"/>
                <a:t>気</a:t>
              </a:r>
              <a:endParaRPr lang="en-US" altLang="ja-JP" sz="900" dirty="0" smtClean="0"/>
            </a:p>
            <a:p>
              <a:r>
                <a:rPr lang="ja-JP" altLang="en-US" sz="900" dirty="0" smtClean="0"/>
                <a:t>ダクト</a:t>
              </a:r>
              <a:endParaRPr lang="ja-JP" altLang="en-US" sz="900" dirty="0"/>
            </a:p>
          </p:txBody>
        </p:sp>
        <p:sp>
          <p:nvSpPr>
            <p:cNvPr id="189" name="正方形/長方形 188"/>
            <p:cNvSpPr/>
            <p:nvPr/>
          </p:nvSpPr>
          <p:spPr>
            <a:xfrm>
              <a:off x="1365073" y="2344557"/>
              <a:ext cx="187552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900" dirty="0" err="1" smtClean="0"/>
                <a:t>FCU</a:t>
              </a:r>
              <a:endParaRPr lang="ja-JP" altLang="en-US" sz="900" dirty="0"/>
            </a:p>
          </p:txBody>
        </p:sp>
        <p:sp>
          <p:nvSpPr>
            <p:cNvPr id="190" name="正方形/長方形 189"/>
            <p:cNvSpPr/>
            <p:nvPr/>
          </p:nvSpPr>
          <p:spPr>
            <a:xfrm>
              <a:off x="1591313" y="1127314"/>
              <a:ext cx="346249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 smtClean="0"/>
                <a:t>吹出口</a:t>
              </a:r>
              <a:endParaRPr lang="ja-JP" altLang="en-US" sz="900" dirty="0"/>
            </a:p>
          </p:txBody>
        </p:sp>
        <p:grpSp>
          <p:nvGrpSpPr>
            <p:cNvPr id="191" name="グループ化 190"/>
            <p:cNvGrpSpPr/>
            <p:nvPr/>
          </p:nvGrpSpPr>
          <p:grpSpPr>
            <a:xfrm>
              <a:off x="1627861" y="1945163"/>
              <a:ext cx="704748" cy="576845"/>
              <a:chOff x="3950613" y="4682093"/>
              <a:chExt cx="704748" cy="576845"/>
            </a:xfrm>
          </p:grpSpPr>
          <p:pic>
            <p:nvPicPr>
              <p:cNvPr id="221" name="図 22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7077"/>
              <a:stretch/>
            </p:blipFill>
            <p:spPr>
              <a:xfrm>
                <a:off x="3959719" y="4682093"/>
                <a:ext cx="695642" cy="576845"/>
              </a:xfrm>
              <a:prstGeom prst="rect">
                <a:avLst/>
              </a:prstGeom>
            </p:spPr>
          </p:pic>
          <p:sp>
            <p:nvSpPr>
              <p:cNvPr id="222" name="正方形/長方形 221"/>
              <p:cNvSpPr/>
              <p:nvPr/>
            </p:nvSpPr>
            <p:spPr>
              <a:xfrm>
                <a:off x="4000341" y="4987636"/>
                <a:ext cx="131760" cy="25088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223" name="図 2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948" t="16514" r="19471" b="24333"/>
              <a:stretch/>
            </p:blipFill>
            <p:spPr>
              <a:xfrm>
                <a:off x="3950613" y="4713269"/>
                <a:ext cx="334116" cy="184115"/>
              </a:xfrm>
              <a:prstGeom prst="rect">
                <a:avLst/>
              </a:prstGeom>
            </p:spPr>
          </p:pic>
        </p:grpSp>
        <p:grpSp>
          <p:nvGrpSpPr>
            <p:cNvPr id="192" name="グループ化 191"/>
            <p:cNvGrpSpPr/>
            <p:nvPr/>
          </p:nvGrpSpPr>
          <p:grpSpPr>
            <a:xfrm>
              <a:off x="4233715" y="1653972"/>
              <a:ext cx="1021622" cy="294099"/>
              <a:chOff x="4135121" y="3417056"/>
              <a:chExt cx="1372395" cy="338701"/>
            </a:xfrm>
          </p:grpSpPr>
          <p:grpSp>
            <p:nvGrpSpPr>
              <p:cNvPr id="193" name="グループ化 192"/>
              <p:cNvGrpSpPr/>
              <p:nvPr/>
            </p:nvGrpSpPr>
            <p:grpSpPr>
              <a:xfrm>
                <a:off x="4135121" y="3423138"/>
                <a:ext cx="61741" cy="325105"/>
                <a:chOff x="4135121" y="3423138"/>
                <a:chExt cx="61741" cy="325105"/>
              </a:xfrm>
            </p:grpSpPr>
            <p:sp>
              <p:nvSpPr>
                <p:cNvPr id="218" name="円/楕円 217"/>
                <p:cNvSpPr/>
                <p:nvPr/>
              </p:nvSpPr>
              <p:spPr>
                <a:xfrm>
                  <a:off x="4135121" y="3423138"/>
                  <a:ext cx="61741" cy="61741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9" name="円/楕円 218"/>
                <p:cNvSpPr/>
                <p:nvPr/>
              </p:nvSpPr>
              <p:spPr>
                <a:xfrm>
                  <a:off x="4135121" y="3686502"/>
                  <a:ext cx="61741" cy="61741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220" name="直線コネクタ 219"/>
                <p:cNvCxnSpPr>
                  <a:stCxn id="218" idx="2"/>
                  <a:endCxn id="219" idx="2"/>
                </p:cNvCxnSpPr>
                <p:nvPr/>
              </p:nvCxnSpPr>
              <p:spPr>
                <a:xfrm>
                  <a:off x="4135121" y="3454009"/>
                  <a:ext cx="0" cy="263364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4" name="グループ化 193"/>
              <p:cNvGrpSpPr/>
              <p:nvPr/>
            </p:nvGrpSpPr>
            <p:grpSpPr>
              <a:xfrm>
                <a:off x="4473475" y="3423138"/>
                <a:ext cx="74713" cy="325105"/>
                <a:chOff x="4473474" y="3423138"/>
                <a:chExt cx="351081" cy="780010"/>
              </a:xfrm>
            </p:grpSpPr>
            <p:sp>
              <p:nvSpPr>
                <p:cNvPr id="215" name="正方形/長方形 214"/>
                <p:cNvSpPr/>
                <p:nvPr/>
              </p:nvSpPr>
              <p:spPr>
                <a:xfrm>
                  <a:off x="4473474" y="3423138"/>
                  <a:ext cx="346175" cy="77262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216" name="直線コネクタ 215"/>
                <p:cNvCxnSpPr/>
                <p:nvPr/>
              </p:nvCxnSpPr>
              <p:spPr>
                <a:xfrm>
                  <a:off x="4473474" y="3423138"/>
                  <a:ext cx="346175" cy="772625"/>
                </a:xfrm>
                <a:prstGeom prst="lin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7" name="直線コネクタ 216"/>
                <p:cNvCxnSpPr/>
                <p:nvPr/>
              </p:nvCxnSpPr>
              <p:spPr>
                <a:xfrm flipH="1">
                  <a:off x="4478380" y="3430523"/>
                  <a:ext cx="346175" cy="772625"/>
                </a:xfrm>
                <a:prstGeom prst="lin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  <p:grpSp>
            <p:nvGrpSpPr>
              <p:cNvPr id="195" name="グループ化 194"/>
              <p:cNvGrpSpPr/>
              <p:nvPr/>
            </p:nvGrpSpPr>
            <p:grpSpPr>
              <a:xfrm>
                <a:off x="4835568" y="3423138"/>
                <a:ext cx="74713" cy="325105"/>
                <a:chOff x="4473474" y="3423138"/>
                <a:chExt cx="351081" cy="780010"/>
              </a:xfrm>
            </p:grpSpPr>
            <p:sp>
              <p:nvSpPr>
                <p:cNvPr id="212" name="正方形/長方形 211"/>
                <p:cNvSpPr/>
                <p:nvPr/>
              </p:nvSpPr>
              <p:spPr>
                <a:xfrm>
                  <a:off x="4473474" y="3423138"/>
                  <a:ext cx="346175" cy="77262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213" name="直線コネクタ 212"/>
                <p:cNvCxnSpPr/>
                <p:nvPr/>
              </p:nvCxnSpPr>
              <p:spPr>
                <a:xfrm>
                  <a:off x="4473474" y="3423138"/>
                  <a:ext cx="346175" cy="772625"/>
                </a:xfrm>
                <a:prstGeom prst="lin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14" name="直線コネクタ 213"/>
                <p:cNvCxnSpPr/>
                <p:nvPr/>
              </p:nvCxnSpPr>
              <p:spPr>
                <a:xfrm flipH="1">
                  <a:off x="4478380" y="3430523"/>
                  <a:ext cx="346175" cy="772625"/>
                </a:xfrm>
                <a:prstGeom prst="lin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  <p:grpSp>
            <p:nvGrpSpPr>
              <p:cNvPr id="196" name="グループ化 195"/>
              <p:cNvGrpSpPr/>
              <p:nvPr/>
            </p:nvGrpSpPr>
            <p:grpSpPr>
              <a:xfrm>
                <a:off x="5120680" y="3423138"/>
                <a:ext cx="80700" cy="322027"/>
                <a:chOff x="5115917" y="3423138"/>
                <a:chExt cx="203796" cy="825996"/>
              </a:xfrm>
            </p:grpSpPr>
            <p:sp>
              <p:nvSpPr>
                <p:cNvPr id="205" name="正方形/長方形 204"/>
                <p:cNvSpPr/>
                <p:nvPr/>
              </p:nvSpPr>
              <p:spPr>
                <a:xfrm>
                  <a:off x="5174305" y="3423138"/>
                  <a:ext cx="145408" cy="82501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206" name="直線コネクタ 205"/>
                <p:cNvCxnSpPr/>
                <p:nvPr/>
              </p:nvCxnSpPr>
              <p:spPr>
                <a:xfrm>
                  <a:off x="5115917" y="3454008"/>
                  <a:ext cx="57344" cy="61741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直線コネクタ 206"/>
                <p:cNvCxnSpPr/>
                <p:nvPr/>
              </p:nvCxnSpPr>
              <p:spPr>
                <a:xfrm flipV="1">
                  <a:off x="5120674" y="3587356"/>
                  <a:ext cx="57344" cy="61741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直線コネクタ 207"/>
                <p:cNvCxnSpPr/>
                <p:nvPr/>
              </p:nvCxnSpPr>
              <p:spPr>
                <a:xfrm>
                  <a:off x="5115917" y="3736783"/>
                  <a:ext cx="57344" cy="61741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直線コネクタ 208"/>
                <p:cNvCxnSpPr/>
                <p:nvPr/>
              </p:nvCxnSpPr>
              <p:spPr>
                <a:xfrm flipV="1">
                  <a:off x="5120674" y="3870131"/>
                  <a:ext cx="57344" cy="61741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直線コネクタ 209"/>
                <p:cNvCxnSpPr/>
                <p:nvPr/>
              </p:nvCxnSpPr>
              <p:spPr>
                <a:xfrm>
                  <a:off x="5115917" y="4054045"/>
                  <a:ext cx="57344" cy="61741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直線コネクタ 210"/>
                <p:cNvCxnSpPr/>
                <p:nvPr/>
              </p:nvCxnSpPr>
              <p:spPr>
                <a:xfrm flipV="1">
                  <a:off x="5120674" y="4187393"/>
                  <a:ext cx="57344" cy="61741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7" name="グループ化 196"/>
              <p:cNvGrpSpPr/>
              <p:nvPr/>
            </p:nvGrpSpPr>
            <p:grpSpPr>
              <a:xfrm rot="-900000">
                <a:off x="5461797" y="3417056"/>
                <a:ext cx="45719" cy="338701"/>
                <a:chOff x="6054745" y="3423138"/>
                <a:chExt cx="166462" cy="792877"/>
              </a:xfrm>
            </p:grpSpPr>
            <p:sp>
              <p:nvSpPr>
                <p:cNvPr id="198" name="正方形/長方形 197"/>
                <p:cNvSpPr/>
                <p:nvPr/>
              </p:nvSpPr>
              <p:spPr>
                <a:xfrm>
                  <a:off x="6056132" y="3423138"/>
                  <a:ext cx="158112" cy="79073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99" name="直線コネクタ 198"/>
                <p:cNvCxnSpPr/>
                <p:nvPr/>
              </p:nvCxnSpPr>
              <p:spPr>
                <a:xfrm>
                  <a:off x="6054745" y="3449260"/>
                  <a:ext cx="166462" cy="103374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直線コネクタ 199"/>
                <p:cNvCxnSpPr/>
                <p:nvPr/>
              </p:nvCxnSpPr>
              <p:spPr>
                <a:xfrm flipV="1">
                  <a:off x="6055606" y="3559812"/>
                  <a:ext cx="157494" cy="10929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直線コネクタ 200"/>
                <p:cNvCxnSpPr>
                  <a:endCxn id="198" idx="3"/>
                </p:cNvCxnSpPr>
                <p:nvPr/>
              </p:nvCxnSpPr>
              <p:spPr>
                <a:xfrm>
                  <a:off x="6055606" y="3689831"/>
                  <a:ext cx="158638" cy="12867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直線コネクタ 201"/>
                <p:cNvCxnSpPr/>
                <p:nvPr/>
              </p:nvCxnSpPr>
              <p:spPr>
                <a:xfrm flipV="1">
                  <a:off x="6054997" y="3820479"/>
                  <a:ext cx="148973" cy="132962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直線コネクタ 202"/>
                <p:cNvCxnSpPr/>
                <p:nvPr/>
              </p:nvCxnSpPr>
              <p:spPr>
                <a:xfrm>
                  <a:off x="6055606" y="3952405"/>
                  <a:ext cx="158638" cy="12867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直線コネクタ 203"/>
                <p:cNvCxnSpPr/>
                <p:nvPr/>
              </p:nvCxnSpPr>
              <p:spPr>
                <a:xfrm flipV="1">
                  <a:off x="6054997" y="4083053"/>
                  <a:ext cx="148973" cy="132962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93" name="グループ化 292"/>
          <p:cNvGrpSpPr/>
          <p:nvPr/>
        </p:nvGrpSpPr>
        <p:grpSpPr>
          <a:xfrm>
            <a:off x="320435" y="3665853"/>
            <a:ext cx="3802129" cy="957078"/>
            <a:chOff x="1010389" y="4171470"/>
            <a:chExt cx="3802129" cy="957078"/>
          </a:xfrm>
        </p:grpSpPr>
        <p:sp>
          <p:nvSpPr>
            <p:cNvPr id="294" name="角丸四角形 76"/>
            <p:cNvSpPr>
              <a:spLocks noChangeArrowheads="1"/>
            </p:cNvSpPr>
            <p:nvPr/>
          </p:nvSpPr>
          <p:spPr bwMode="auto">
            <a:xfrm>
              <a:off x="1010389" y="4348854"/>
              <a:ext cx="3802129" cy="779694"/>
            </a:xfrm>
            <a:prstGeom prst="roundRect">
              <a:avLst>
                <a:gd name="adj" fmla="val 5241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5" name="正方形/長方形 294"/>
            <p:cNvSpPr/>
            <p:nvPr/>
          </p:nvSpPr>
          <p:spPr>
            <a:xfrm>
              <a:off x="1407384" y="4524782"/>
              <a:ext cx="371897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 smtClean="0"/>
                <a:t>フィルタ</a:t>
              </a:r>
              <a:endParaRPr lang="ja-JP" altLang="en-US" sz="900" dirty="0"/>
            </a:p>
          </p:txBody>
        </p:sp>
        <p:sp>
          <p:nvSpPr>
            <p:cNvPr id="296" name="正方形/長方形 295"/>
            <p:cNvSpPr/>
            <p:nvPr/>
          </p:nvSpPr>
          <p:spPr>
            <a:xfrm>
              <a:off x="1970172" y="4534485"/>
              <a:ext cx="530594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 smtClean="0"/>
                <a:t>冷却コイル</a:t>
              </a:r>
              <a:endParaRPr lang="ja-JP" altLang="en-US" sz="900" dirty="0"/>
            </a:p>
          </p:txBody>
        </p:sp>
        <p:grpSp>
          <p:nvGrpSpPr>
            <p:cNvPr id="297" name="グループ化 296"/>
            <p:cNvGrpSpPr/>
            <p:nvPr/>
          </p:nvGrpSpPr>
          <p:grpSpPr>
            <a:xfrm>
              <a:off x="1591548" y="4678717"/>
              <a:ext cx="61741" cy="325105"/>
              <a:chOff x="4135121" y="3423138"/>
              <a:chExt cx="61741" cy="325105"/>
            </a:xfrm>
          </p:grpSpPr>
          <p:sp>
            <p:nvSpPr>
              <p:cNvPr id="326" name="円/楕円 325"/>
              <p:cNvSpPr/>
              <p:nvPr/>
            </p:nvSpPr>
            <p:spPr>
              <a:xfrm>
                <a:off x="4135121" y="3423138"/>
                <a:ext cx="61741" cy="6174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7" name="円/楕円 326"/>
              <p:cNvSpPr/>
              <p:nvPr/>
            </p:nvSpPr>
            <p:spPr>
              <a:xfrm>
                <a:off x="4135121" y="3686502"/>
                <a:ext cx="61741" cy="6174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28" name="直線コネクタ 327"/>
              <p:cNvCxnSpPr>
                <a:stCxn id="326" idx="2"/>
                <a:endCxn id="327" idx="2"/>
              </p:cNvCxnSpPr>
              <p:nvPr/>
            </p:nvCxnSpPr>
            <p:spPr>
              <a:xfrm>
                <a:off x="4135121" y="3454009"/>
                <a:ext cx="0" cy="263364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8" name="グループ化 297"/>
            <p:cNvGrpSpPr/>
            <p:nvPr/>
          </p:nvGrpSpPr>
          <p:grpSpPr>
            <a:xfrm>
              <a:off x="2178818" y="4678717"/>
              <a:ext cx="74713" cy="325105"/>
              <a:chOff x="4473474" y="3423138"/>
              <a:chExt cx="351081" cy="780010"/>
            </a:xfrm>
          </p:grpSpPr>
          <p:sp>
            <p:nvSpPr>
              <p:cNvPr id="323" name="正方形/長方形 322"/>
              <p:cNvSpPr/>
              <p:nvPr/>
            </p:nvSpPr>
            <p:spPr>
              <a:xfrm>
                <a:off x="4473474" y="3423138"/>
                <a:ext cx="346175" cy="77262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24" name="直線コネクタ 323"/>
              <p:cNvCxnSpPr/>
              <p:nvPr/>
            </p:nvCxnSpPr>
            <p:spPr>
              <a:xfrm>
                <a:off x="4473474" y="3423138"/>
                <a:ext cx="346175" cy="772625"/>
              </a:xfrm>
              <a:prstGeom prst="lin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25" name="直線コネクタ 324"/>
              <p:cNvCxnSpPr/>
              <p:nvPr/>
            </p:nvCxnSpPr>
            <p:spPr>
              <a:xfrm flipH="1">
                <a:off x="4478380" y="3430523"/>
                <a:ext cx="346175" cy="772625"/>
              </a:xfrm>
              <a:prstGeom prst="lin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99" name="グループ化 298"/>
            <p:cNvGrpSpPr/>
            <p:nvPr/>
          </p:nvGrpSpPr>
          <p:grpSpPr>
            <a:xfrm>
              <a:off x="2804374" y="4678717"/>
              <a:ext cx="74713" cy="325105"/>
              <a:chOff x="4473474" y="3423138"/>
              <a:chExt cx="351081" cy="780010"/>
            </a:xfrm>
          </p:grpSpPr>
          <p:sp>
            <p:nvSpPr>
              <p:cNvPr id="320" name="正方形/長方形 319"/>
              <p:cNvSpPr/>
              <p:nvPr/>
            </p:nvSpPr>
            <p:spPr>
              <a:xfrm>
                <a:off x="4473474" y="3423138"/>
                <a:ext cx="346175" cy="77262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21" name="直線コネクタ 320"/>
              <p:cNvCxnSpPr/>
              <p:nvPr/>
            </p:nvCxnSpPr>
            <p:spPr>
              <a:xfrm>
                <a:off x="4473474" y="3423138"/>
                <a:ext cx="346175" cy="772625"/>
              </a:xfrm>
              <a:prstGeom prst="lin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22" name="直線コネクタ 321"/>
              <p:cNvCxnSpPr/>
              <p:nvPr/>
            </p:nvCxnSpPr>
            <p:spPr>
              <a:xfrm flipH="1">
                <a:off x="4478380" y="3430523"/>
                <a:ext cx="346175" cy="772625"/>
              </a:xfrm>
              <a:prstGeom prst="lin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300" name="グループ化 299"/>
            <p:cNvGrpSpPr/>
            <p:nvPr/>
          </p:nvGrpSpPr>
          <p:grpSpPr>
            <a:xfrm>
              <a:off x="3388958" y="4678717"/>
              <a:ext cx="80700" cy="322027"/>
              <a:chOff x="5115917" y="3423138"/>
              <a:chExt cx="203796" cy="825996"/>
            </a:xfrm>
          </p:grpSpPr>
          <p:sp>
            <p:nvSpPr>
              <p:cNvPr id="313" name="正方形/長方形 312"/>
              <p:cNvSpPr/>
              <p:nvPr/>
            </p:nvSpPr>
            <p:spPr>
              <a:xfrm>
                <a:off x="5174305" y="3423138"/>
                <a:ext cx="145408" cy="82501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14" name="直線コネクタ 313"/>
              <p:cNvCxnSpPr/>
              <p:nvPr/>
            </p:nvCxnSpPr>
            <p:spPr>
              <a:xfrm>
                <a:off x="5115917" y="3454008"/>
                <a:ext cx="57344" cy="6174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直線コネクタ 314"/>
              <p:cNvCxnSpPr/>
              <p:nvPr/>
            </p:nvCxnSpPr>
            <p:spPr>
              <a:xfrm flipV="1">
                <a:off x="5120674" y="3587356"/>
                <a:ext cx="57344" cy="6174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直線コネクタ 315"/>
              <p:cNvCxnSpPr/>
              <p:nvPr/>
            </p:nvCxnSpPr>
            <p:spPr>
              <a:xfrm>
                <a:off x="5115917" y="3736783"/>
                <a:ext cx="57344" cy="6174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直線コネクタ 316"/>
              <p:cNvCxnSpPr/>
              <p:nvPr/>
            </p:nvCxnSpPr>
            <p:spPr>
              <a:xfrm flipV="1">
                <a:off x="5120674" y="3870131"/>
                <a:ext cx="57344" cy="6174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直線コネクタ 317"/>
              <p:cNvCxnSpPr/>
              <p:nvPr/>
            </p:nvCxnSpPr>
            <p:spPr>
              <a:xfrm>
                <a:off x="5115917" y="4054045"/>
                <a:ext cx="57344" cy="6174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直線コネクタ 318"/>
              <p:cNvCxnSpPr/>
              <p:nvPr/>
            </p:nvCxnSpPr>
            <p:spPr>
              <a:xfrm flipV="1">
                <a:off x="5120674" y="4187393"/>
                <a:ext cx="57344" cy="6174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1" name="グループ化 300"/>
            <p:cNvGrpSpPr/>
            <p:nvPr/>
          </p:nvGrpSpPr>
          <p:grpSpPr>
            <a:xfrm rot="-900000">
              <a:off x="4078893" y="4672635"/>
              <a:ext cx="45719" cy="338701"/>
              <a:chOff x="6054745" y="3423138"/>
              <a:chExt cx="166462" cy="792877"/>
            </a:xfrm>
          </p:grpSpPr>
          <p:sp>
            <p:nvSpPr>
              <p:cNvPr id="306" name="正方形/長方形 305"/>
              <p:cNvSpPr/>
              <p:nvPr/>
            </p:nvSpPr>
            <p:spPr>
              <a:xfrm>
                <a:off x="6056132" y="3423138"/>
                <a:ext cx="158112" cy="79073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07" name="直線コネクタ 306"/>
              <p:cNvCxnSpPr/>
              <p:nvPr/>
            </p:nvCxnSpPr>
            <p:spPr>
              <a:xfrm>
                <a:off x="6054745" y="3449260"/>
                <a:ext cx="166462" cy="103374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直線コネクタ 307"/>
              <p:cNvCxnSpPr/>
              <p:nvPr/>
            </p:nvCxnSpPr>
            <p:spPr>
              <a:xfrm flipV="1">
                <a:off x="6055606" y="3559812"/>
                <a:ext cx="157494" cy="109295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直線コネクタ 308"/>
              <p:cNvCxnSpPr>
                <a:endCxn id="306" idx="3"/>
              </p:cNvCxnSpPr>
              <p:nvPr/>
            </p:nvCxnSpPr>
            <p:spPr>
              <a:xfrm>
                <a:off x="6055606" y="3689831"/>
                <a:ext cx="158638" cy="128673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直線コネクタ 309"/>
              <p:cNvCxnSpPr/>
              <p:nvPr/>
            </p:nvCxnSpPr>
            <p:spPr>
              <a:xfrm flipV="1">
                <a:off x="6054997" y="3820479"/>
                <a:ext cx="148973" cy="132962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直線コネクタ 310"/>
              <p:cNvCxnSpPr/>
              <p:nvPr/>
            </p:nvCxnSpPr>
            <p:spPr>
              <a:xfrm>
                <a:off x="6055606" y="3952405"/>
                <a:ext cx="158638" cy="128673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直線コネクタ 311"/>
              <p:cNvCxnSpPr/>
              <p:nvPr/>
            </p:nvCxnSpPr>
            <p:spPr>
              <a:xfrm flipV="1">
                <a:off x="6054997" y="4083053"/>
                <a:ext cx="148973" cy="132962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2" name="正方形/長方形 301"/>
            <p:cNvSpPr/>
            <p:nvPr/>
          </p:nvSpPr>
          <p:spPr>
            <a:xfrm>
              <a:off x="2602357" y="4534485"/>
              <a:ext cx="532197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 smtClean="0"/>
                <a:t>加熱コイル</a:t>
              </a:r>
              <a:endParaRPr lang="ja-JP" altLang="en-US" sz="900" dirty="0"/>
            </a:p>
          </p:txBody>
        </p:sp>
        <p:sp>
          <p:nvSpPr>
            <p:cNvPr id="303" name="正方形/長方形 302"/>
            <p:cNvSpPr/>
            <p:nvPr/>
          </p:nvSpPr>
          <p:spPr>
            <a:xfrm>
              <a:off x="3253679" y="4534485"/>
              <a:ext cx="346249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 smtClean="0"/>
                <a:t>加湿器</a:t>
              </a:r>
              <a:endParaRPr lang="ja-JP" altLang="en-US" sz="900" dirty="0"/>
            </a:p>
          </p:txBody>
        </p:sp>
        <p:sp>
          <p:nvSpPr>
            <p:cNvPr id="304" name="正方形/長方形 303"/>
            <p:cNvSpPr/>
            <p:nvPr/>
          </p:nvSpPr>
          <p:spPr>
            <a:xfrm>
              <a:off x="3807259" y="4534485"/>
              <a:ext cx="572273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 smtClean="0"/>
                <a:t>エリミネータ</a:t>
              </a:r>
              <a:endParaRPr lang="ja-JP" altLang="en-US" sz="900" dirty="0"/>
            </a:p>
          </p:txBody>
        </p:sp>
        <p:sp>
          <p:nvSpPr>
            <p:cNvPr id="305" name="正方形/長方形 304"/>
            <p:cNvSpPr/>
            <p:nvPr/>
          </p:nvSpPr>
          <p:spPr>
            <a:xfrm>
              <a:off x="1055360" y="4171470"/>
              <a:ext cx="346249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900" dirty="0"/>
                <a:t>空調機</a:t>
              </a:r>
            </a:p>
          </p:txBody>
        </p:sp>
      </p:grpSp>
      <p:cxnSp>
        <p:nvCxnSpPr>
          <p:cNvPr id="329" name="直線矢印コネクタ 328"/>
          <p:cNvCxnSpPr/>
          <p:nvPr/>
        </p:nvCxnSpPr>
        <p:spPr>
          <a:xfrm flipH="1" flipV="1">
            <a:off x="3136845" y="4366506"/>
            <a:ext cx="1650" cy="494245"/>
          </a:xfrm>
          <a:prstGeom prst="straightConnector1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rgbClr val="00B050"/>
            </a:solidFill>
            <a:prstDash val="sysDash"/>
            <a:tailEnd type="oval"/>
          </a:ln>
        </p:spPr>
      </p:cxnSp>
      <p:cxnSp>
        <p:nvCxnSpPr>
          <p:cNvPr id="330" name="直線矢印コネクタ 329"/>
          <p:cNvCxnSpPr/>
          <p:nvPr/>
        </p:nvCxnSpPr>
        <p:spPr>
          <a:xfrm flipH="1" flipV="1">
            <a:off x="2461388" y="4366506"/>
            <a:ext cx="1650" cy="494245"/>
          </a:xfrm>
          <a:prstGeom prst="straightConnector1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rgbClr val="00B050"/>
            </a:solidFill>
            <a:prstDash val="sysDash"/>
            <a:tailEnd type="oval"/>
          </a:ln>
        </p:spPr>
      </p:cxnSp>
      <p:sp>
        <p:nvSpPr>
          <p:cNvPr id="331" name="テキスト ボックス 330"/>
          <p:cNvSpPr txBox="1"/>
          <p:nvPr/>
        </p:nvSpPr>
        <p:spPr>
          <a:xfrm>
            <a:off x="1221978" y="2054738"/>
            <a:ext cx="501253" cy="504084"/>
          </a:xfrm>
          <a:prstGeom prst="rect">
            <a:avLst/>
          </a:prstGeom>
          <a:solidFill>
            <a:srgbClr val="FFC000">
              <a:alpha val="30000"/>
            </a:srgbClr>
          </a:solidFill>
          <a:ln>
            <a:solidFill>
              <a:schemeClr val="accent1"/>
            </a:solidFill>
            <a:prstDash val="sysDash"/>
          </a:ln>
        </p:spPr>
        <p:txBody>
          <a:bodyPr lIns="41065" tIns="41065" rIns="41065" bIns="41065">
            <a:spAutoFit/>
          </a:bodyPr>
          <a:lstStyle/>
          <a:p>
            <a:pPr>
              <a:lnSpc>
                <a:spcPts val="1141"/>
              </a:lnSpc>
              <a:defRPr/>
            </a:pPr>
            <a:r>
              <a:rPr lang="ja-JP" altLang="en-US" sz="1100" b="1" dirty="0">
                <a:solidFill>
                  <a:schemeClr val="accent1">
                    <a:lumMod val="75000"/>
                  </a:schemeClr>
                </a:solidFill>
                <a:latin typeface="+mj-ea"/>
              </a:rPr>
              <a:t>①</a:t>
            </a:r>
          </a:p>
          <a:p>
            <a:pPr>
              <a:lnSpc>
                <a:spcPts val="1141"/>
              </a:lnSpc>
              <a:defRPr/>
            </a:pPr>
            <a:r>
              <a:rPr lang="ja-JP" altLang="en-US" sz="1100" b="1" dirty="0">
                <a:solidFill>
                  <a:schemeClr val="accent1">
                    <a:lumMod val="75000"/>
                  </a:schemeClr>
                </a:solidFill>
                <a:latin typeface="+mj-ea"/>
              </a:rPr>
              <a:t>室内 </a:t>
            </a:r>
            <a:endParaRPr lang="en-US" altLang="ja-JP" sz="1100" b="1" dirty="0">
              <a:solidFill>
                <a:schemeClr val="accent1">
                  <a:lumMod val="75000"/>
                </a:schemeClr>
              </a:solidFill>
              <a:latin typeface="+mj-ea"/>
            </a:endParaRPr>
          </a:p>
          <a:p>
            <a:pPr>
              <a:lnSpc>
                <a:spcPts val="1141"/>
              </a:lnSpc>
              <a:defRPr/>
            </a:pPr>
            <a:r>
              <a:rPr lang="en-US" altLang="ja-JP" sz="1100" dirty="0">
                <a:solidFill>
                  <a:schemeClr val="accent1">
                    <a:lumMod val="75000"/>
                  </a:schemeClr>
                </a:solidFill>
                <a:latin typeface="+mj-ea"/>
              </a:rPr>
              <a:t> </a:t>
            </a:r>
            <a:r>
              <a:rPr lang="ja-JP" altLang="en-US" sz="1100" dirty="0">
                <a:solidFill>
                  <a:schemeClr val="accent1">
                    <a:lumMod val="75000"/>
                  </a:schemeClr>
                </a:solidFill>
              </a:rPr>
              <a:t>ｔ</a:t>
            </a:r>
            <a:r>
              <a:rPr lang="ja-JP" altLang="en-US" sz="1100" baseline="-25000" dirty="0">
                <a:solidFill>
                  <a:schemeClr val="accent1">
                    <a:lumMod val="75000"/>
                  </a:schemeClr>
                </a:solidFill>
              </a:rPr>
              <a:t>ｒ</a:t>
            </a:r>
            <a:r>
              <a:rPr lang="ja-JP" altLang="en-US" sz="1100" dirty="0">
                <a:solidFill>
                  <a:schemeClr val="accent1">
                    <a:lumMod val="75000"/>
                  </a:schemeClr>
                </a:solidFill>
              </a:rPr>
              <a:t>，ｘ</a:t>
            </a:r>
            <a:r>
              <a:rPr lang="ja-JP" altLang="en-US" sz="1100" baseline="-25000" dirty="0">
                <a:solidFill>
                  <a:schemeClr val="accent1">
                    <a:lumMod val="75000"/>
                  </a:schemeClr>
                </a:solidFill>
              </a:rPr>
              <a:t>ｒ</a:t>
            </a:r>
            <a:r>
              <a:rPr lang="en-US" altLang="ja-JP" sz="1100" b="1" baseline="-25000" dirty="0">
                <a:solidFill>
                  <a:schemeClr val="accent1">
                    <a:lumMod val="75000"/>
                  </a:schemeClr>
                </a:solidFill>
              </a:rPr>
              <a:t>     </a:t>
            </a:r>
            <a:endParaRPr lang="ja-JP" altLang="en-US" sz="11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2" name="テキスト ボックス 331"/>
          <p:cNvSpPr txBox="1"/>
          <p:nvPr/>
        </p:nvSpPr>
        <p:spPr>
          <a:xfrm>
            <a:off x="1141725" y="1072169"/>
            <a:ext cx="501253" cy="339413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chemeClr val="accent1"/>
            </a:solidFill>
            <a:prstDash val="sysDash"/>
          </a:ln>
        </p:spPr>
        <p:txBody>
          <a:bodyPr lIns="41065" tIns="41065" rIns="0" bIns="41065">
            <a:spAutoFit/>
          </a:bodyPr>
          <a:lstStyle/>
          <a:p>
            <a:pPr>
              <a:lnSpc>
                <a:spcPts val="1027"/>
              </a:lnSpc>
              <a:defRPr/>
            </a:pPr>
            <a:r>
              <a:rPr lang="ja-JP" altLang="en-US" sz="1100" b="1" dirty="0">
                <a:solidFill>
                  <a:schemeClr val="accent1">
                    <a:lumMod val="75000"/>
                  </a:schemeClr>
                </a:solidFill>
              </a:rPr>
              <a:t>⑤吹出</a:t>
            </a:r>
            <a:endParaRPr lang="en-US" altLang="ja-JP" sz="11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1027"/>
              </a:lnSpc>
              <a:defRPr/>
            </a:pPr>
            <a:r>
              <a:rPr lang="ja-JP" altLang="en-US" sz="1100" dirty="0" err="1">
                <a:solidFill>
                  <a:schemeClr val="accent1">
                    <a:lumMod val="75000"/>
                  </a:schemeClr>
                </a:solidFill>
              </a:rPr>
              <a:t>ｔ</a:t>
            </a:r>
            <a:r>
              <a:rPr lang="en-US" altLang="ja-JP" sz="1100" baseline="-25000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ja-JP" altLang="en-US" sz="1100" dirty="0" err="1">
                <a:solidFill>
                  <a:schemeClr val="accent1">
                    <a:lumMod val="75000"/>
                  </a:schemeClr>
                </a:solidFill>
              </a:rPr>
              <a:t>，ｘ</a:t>
            </a:r>
            <a:r>
              <a:rPr lang="en-US" altLang="ja-JP" sz="1100" b="1" baseline="-25000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ja-JP" altLang="en-US" sz="11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33" name="直線矢印コネクタ 332"/>
          <p:cNvCxnSpPr/>
          <p:nvPr/>
        </p:nvCxnSpPr>
        <p:spPr>
          <a:xfrm flipH="1" flipV="1">
            <a:off x="553158" y="4366506"/>
            <a:ext cx="1650" cy="494245"/>
          </a:xfrm>
          <a:prstGeom prst="straightConnector1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rgbClr val="00B050"/>
            </a:solidFill>
            <a:prstDash val="sysDash"/>
            <a:tailEnd type="oval"/>
          </a:ln>
        </p:spPr>
      </p:cxnSp>
      <p:sp>
        <p:nvSpPr>
          <p:cNvPr id="334" name="テキスト ボックス 333"/>
          <p:cNvSpPr txBox="1"/>
          <p:nvPr/>
        </p:nvSpPr>
        <p:spPr>
          <a:xfrm>
            <a:off x="355206" y="4863608"/>
            <a:ext cx="501253" cy="467653"/>
          </a:xfrm>
          <a:prstGeom prst="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solidFill>
              <a:schemeClr val="accent1"/>
            </a:solidFill>
            <a:prstDash val="sysDash"/>
          </a:ln>
        </p:spPr>
        <p:txBody>
          <a:bodyPr lIns="41065" tIns="41065" rIns="0" bIns="41065">
            <a:spAutoFit/>
          </a:bodyPr>
          <a:lstStyle/>
          <a:p>
            <a:pPr>
              <a:lnSpc>
                <a:spcPts val="1027"/>
              </a:lnSpc>
              <a:defRPr/>
            </a:pPr>
            <a:r>
              <a:rPr lang="ja-JP" altLang="en-US" sz="1100" b="1" dirty="0">
                <a:solidFill>
                  <a:schemeClr val="accent1">
                    <a:lumMod val="75000"/>
                  </a:schemeClr>
                </a:solidFill>
              </a:rPr>
              <a:t>③</a:t>
            </a:r>
          </a:p>
          <a:p>
            <a:pPr>
              <a:lnSpc>
                <a:spcPts val="1027"/>
              </a:lnSpc>
              <a:defRPr/>
            </a:pPr>
            <a:r>
              <a:rPr lang="ja-JP" altLang="en-US" sz="1100" b="1" dirty="0">
                <a:solidFill>
                  <a:schemeClr val="accent1">
                    <a:lumMod val="75000"/>
                  </a:schemeClr>
                </a:solidFill>
              </a:rPr>
              <a:t>混合</a:t>
            </a:r>
            <a:endParaRPr lang="en-US" altLang="ja-JP" sz="11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1027"/>
              </a:lnSpc>
              <a:defRPr/>
            </a:pPr>
            <a:r>
              <a:rPr lang="ja-JP" altLang="en-US" sz="1100" dirty="0" err="1">
                <a:solidFill>
                  <a:schemeClr val="accent1">
                    <a:lumMod val="75000"/>
                  </a:schemeClr>
                </a:solidFill>
              </a:rPr>
              <a:t>ｔ</a:t>
            </a:r>
            <a:r>
              <a:rPr lang="en-US" altLang="ja-JP" sz="1100" baseline="-25000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ja-JP" altLang="en-US" sz="1100" dirty="0" err="1">
                <a:solidFill>
                  <a:schemeClr val="accent1">
                    <a:lumMod val="75000"/>
                  </a:schemeClr>
                </a:solidFill>
              </a:rPr>
              <a:t>，ｘ</a:t>
            </a:r>
            <a:r>
              <a:rPr lang="en-US" altLang="ja-JP" sz="1100" baseline="-25000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ja-JP" altLang="en-US" sz="11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5" name="テキスト ボックス 334"/>
          <p:cNvSpPr txBox="1"/>
          <p:nvPr/>
        </p:nvSpPr>
        <p:spPr>
          <a:xfrm>
            <a:off x="2265492" y="4863608"/>
            <a:ext cx="417710" cy="467653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chemeClr val="accent1"/>
            </a:solidFill>
            <a:prstDash val="sysDash"/>
          </a:ln>
        </p:spPr>
        <p:txBody>
          <a:bodyPr lIns="41065" tIns="41065" rIns="0" bIns="41065">
            <a:spAutoFit/>
          </a:bodyPr>
          <a:lstStyle/>
          <a:p>
            <a:pPr>
              <a:lnSpc>
                <a:spcPts val="1027"/>
              </a:lnSpc>
              <a:defRPr/>
            </a:pPr>
            <a:r>
              <a:rPr lang="ja-JP" altLang="en-US" sz="1100" b="1" dirty="0">
                <a:solidFill>
                  <a:schemeClr val="accent1">
                    <a:lumMod val="75000"/>
                  </a:schemeClr>
                </a:solidFill>
              </a:rPr>
              <a:t>④</a:t>
            </a:r>
          </a:p>
          <a:p>
            <a:pPr>
              <a:lnSpc>
                <a:spcPts val="1027"/>
              </a:lnSpc>
              <a:defRPr/>
            </a:pPr>
            <a:r>
              <a:rPr lang="ja-JP" altLang="en-US" sz="1100" b="1" dirty="0">
                <a:solidFill>
                  <a:schemeClr val="accent1">
                    <a:lumMod val="75000"/>
                  </a:schemeClr>
                </a:solidFill>
              </a:rPr>
              <a:t>加熱</a:t>
            </a:r>
            <a:endParaRPr lang="en-US" altLang="ja-JP" sz="11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1027"/>
              </a:lnSpc>
              <a:defRPr/>
            </a:pPr>
            <a:r>
              <a:rPr lang="ja-JP" altLang="en-US" sz="1100" dirty="0" err="1">
                <a:solidFill>
                  <a:schemeClr val="accent1">
                    <a:lumMod val="75000"/>
                  </a:schemeClr>
                </a:solidFill>
              </a:rPr>
              <a:t>ｔ</a:t>
            </a:r>
            <a:r>
              <a:rPr lang="en-US" altLang="ja-JP" sz="1100" baseline="-25000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ja-JP" altLang="en-US" sz="1100" dirty="0" err="1">
                <a:solidFill>
                  <a:schemeClr val="accent1">
                    <a:lumMod val="75000"/>
                  </a:schemeClr>
                </a:solidFill>
              </a:rPr>
              <a:t>，ｘ</a:t>
            </a:r>
            <a:r>
              <a:rPr lang="en-US" altLang="ja-JP" sz="1100" b="1" baseline="-25000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ja-JP" altLang="en-US" sz="11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6" name="テキスト ボックス 335"/>
          <p:cNvSpPr txBox="1"/>
          <p:nvPr/>
        </p:nvSpPr>
        <p:spPr>
          <a:xfrm>
            <a:off x="2948813" y="4863608"/>
            <a:ext cx="417710" cy="467653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solidFill>
              <a:schemeClr val="accent1"/>
            </a:solidFill>
            <a:prstDash val="sysDash"/>
          </a:ln>
        </p:spPr>
        <p:txBody>
          <a:bodyPr lIns="41065" tIns="41065" rIns="0" bIns="41065">
            <a:spAutoFit/>
          </a:bodyPr>
          <a:lstStyle/>
          <a:p>
            <a:pPr>
              <a:lnSpc>
                <a:spcPts val="1027"/>
              </a:lnSpc>
              <a:defRPr/>
            </a:pPr>
            <a:r>
              <a:rPr lang="ja-JP" altLang="en-US" sz="1100" b="1" dirty="0">
                <a:solidFill>
                  <a:schemeClr val="accent1">
                    <a:lumMod val="75000"/>
                  </a:schemeClr>
                </a:solidFill>
              </a:rPr>
              <a:t>⑤</a:t>
            </a:r>
          </a:p>
          <a:p>
            <a:pPr>
              <a:lnSpc>
                <a:spcPts val="1027"/>
              </a:lnSpc>
              <a:defRPr/>
            </a:pPr>
            <a:r>
              <a:rPr lang="ja-JP" altLang="en-US" sz="1100" b="1" dirty="0">
                <a:solidFill>
                  <a:schemeClr val="accent1">
                    <a:lumMod val="75000"/>
                  </a:schemeClr>
                </a:solidFill>
              </a:rPr>
              <a:t>加湿</a:t>
            </a:r>
            <a:endParaRPr lang="en-US" altLang="ja-JP" sz="11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1027"/>
              </a:lnSpc>
              <a:defRPr/>
            </a:pPr>
            <a:r>
              <a:rPr lang="ja-JP" altLang="en-US" sz="1100" dirty="0" err="1">
                <a:solidFill>
                  <a:schemeClr val="accent1">
                    <a:lumMod val="75000"/>
                  </a:schemeClr>
                </a:solidFill>
              </a:rPr>
              <a:t>ｔ</a:t>
            </a:r>
            <a:r>
              <a:rPr lang="en-US" altLang="ja-JP" sz="1100" baseline="-25000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ja-JP" altLang="en-US" sz="1100" dirty="0" err="1">
                <a:solidFill>
                  <a:schemeClr val="accent1">
                    <a:lumMod val="75000"/>
                  </a:schemeClr>
                </a:solidFill>
              </a:rPr>
              <a:t>，ｘ</a:t>
            </a:r>
            <a:r>
              <a:rPr lang="en-US" altLang="ja-JP" sz="1100" b="1" baseline="-25000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ja-JP" altLang="en-US" sz="11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5168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グループ化 2"/>
          <p:cNvGrpSpPr>
            <a:grpSpLocks/>
          </p:cNvGrpSpPr>
          <p:nvPr/>
        </p:nvGrpSpPr>
        <p:grpSpPr bwMode="auto">
          <a:xfrm>
            <a:off x="-23813" y="0"/>
            <a:ext cx="10717213" cy="7561263"/>
            <a:chOff x="-24606" y="-1"/>
            <a:chExt cx="10718006" cy="7561263"/>
          </a:xfrm>
        </p:grpSpPr>
        <p:sp>
          <p:nvSpPr>
            <p:cNvPr id="13317" name="Rectangle 5"/>
            <p:cNvSpPr>
              <a:spLocks noChangeArrowheads="1"/>
            </p:cNvSpPr>
            <p:nvPr/>
          </p:nvSpPr>
          <p:spPr bwMode="auto">
            <a:xfrm>
              <a:off x="0" y="-1"/>
              <a:ext cx="10693400" cy="7331755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18" name="Rectangle 6"/>
            <p:cNvSpPr>
              <a:spLocks noChangeArrowheads="1"/>
            </p:cNvSpPr>
            <p:nvPr/>
          </p:nvSpPr>
          <p:spPr bwMode="auto">
            <a:xfrm>
              <a:off x="-24606" y="7331755"/>
              <a:ext cx="10718006" cy="229507"/>
            </a:xfrm>
            <a:prstGeom prst="rect">
              <a:avLst/>
            </a:prstGeom>
            <a:solidFill>
              <a:srgbClr val="6633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>
              <a:off x="9730928" y="7265481"/>
              <a:ext cx="3683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9121328" y="7265481"/>
              <a:ext cx="3683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321" name="AutoShape 9"/>
            <p:cNvSpPr>
              <a:spLocks noChangeArrowheads="1"/>
            </p:cNvSpPr>
            <p:nvPr/>
          </p:nvSpPr>
          <p:spPr bwMode="auto">
            <a:xfrm>
              <a:off x="584200" y="7144485"/>
              <a:ext cx="800100" cy="165100"/>
            </a:xfrm>
            <a:prstGeom prst="roundRect">
              <a:avLst>
                <a:gd name="adj" fmla="val 16667"/>
              </a:avLst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584200" y="7068285"/>
              <a:ext cx="803275" cy="76200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>
              <a:off x="957263" y="6992085"/>
              <a:ext cx="88900" cy="1476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-26988" y="2501900"/>
            <a:ext cx="10693401" cy="199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306" tIns="52153" rIns="104306" bIns="52153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Unicode MS" pitchFamily="50" charset="-128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ja-JP" altLang="en-US" sz="3600" dirty="0" smtClean="0">
                <a:solidFill>
                  <a:srgbClr val="FF9900"/>
                </a:solidFill>
              </a:rPr>
              <a:t>発　行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公益</a:t>
            </a:r>
            <a:r>
              <a:rPr lang="ja-JP" altLang="en-US" sz="3600" dirty="0" smtClean="0">
                <a:solidFill>
                  <a:schemeClr val="bg1"/>
                </a:solidFill>
              </a:rPr>
              <a:t>社団法人　空気調和・衛生工学会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ja-JP" altLang="en-US" sz="2100" dirty="0" smtClean="0">
                <a:solidFill>
                  <a:schemeClr val="bg1"/>
                </a:solidFill>
                <a:latin typeface="+mn-lt"/>
              </a:rPr>
              <a:t>（</a:t>
            </a:r>
            <a:r>
              <a:rPr lang="en-US" altLang="ja-JP" sz="2100" dirty="0" err="1" smtClean="0">
                <a:solidFill>
                  <a:schemeClr val="bg1"/>
                </a:solidFill>
                <a:latin typeface="+mn-lt"/>
              </a:rPr>
              <a:t>SHASE</a:t>
            </a:r>
            <a:r>
              <a:rPr lang="en-US" altLang="ja-JP" sz="2100" dirty="0" smtClean="0">
                <a:solidFill>
                  <a:schemeClr val="bg1"/>
                </a:solidFill>
                <a:latin typeface="+mn-lt"/>
              </a:rPr>
              <a:t>: The Society of Heating, Air Conditioning and Sanitary Engineers of Japan</a:t>
            </a:r>
            <a:r>
              <a:rPr lang="ja-JP" altLang="en-US" sz="2100" dirty="0" smtClean="0">
                <a:solidFill>
                  <a:schemeClr val="bg1"/>
                </a:solidFill>
                <a:latin typeface="+mn-lt"/>
              </a:rPr>
              <a:t>）</a:t>
            </a:r>
            <a:endParaRPr lang="en-US" altLang="ja-JP" sz="21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 rot="21108115">
            <a:off x="8446734" y="6422782"/>
            <a:ext cx="1846659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ja-JP" altLang="en-US" sz="3200" dirty="0">
                <a:solidFill>
                  <a:schemeClr val="bg1">
                    <a:lumMod val="9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伊東 民雄</a:t>
            </a:r>
            <a:endParaRPr kumimoji="1" lang="ja-JP" altLang="en-US" sz="3200" dirty="0">
              <a:solidFill>
                <a:schemeClr val="bg1">
                  <a:lumMod val="9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93720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4767</TotalTime>
  <Words>631</Words>
  <Application>Microsoft Office PowerPoint</Application>
  <PresentationFormat>ユーザー設定</PresentationFormat>
  <Paragraphs>183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Arial Unicode MS</vt:lpstr>
      <vt:lpstr>HGP創英角ｺﾞｼｯｸUB</vt:lpstr>
      <vt:lpstr>HG創英角ﾎﾟｯﾌﾟ体</vt:lpstr>
      <vt:lpstr>ＭＳ Ｐゴシック</vt:lpstr>
      <vt:lpstr>ＭＳ Ｐ明朝</vt:lpstr>
      <vt:lpstr>Arial</vt:lpstr>
      <vt:lpstr>Calibri</vt:lpstr>
      <vt:lpstr>Office ​​テーマ</vt:lpstr>
      <vt:lpstr>PowerPoint プレゼンテーション</vt:lpstr>
      <vt:lpstr>冷房時の空調機内の空気状態変化</vt:lpstr>
      <vt:lpstr>暖房時の空調機内の空気状態変化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ib-naga-epson</dc:creator>
  <cp:lastModifiedBy>hiroshi nagasawa</cp:lastModifiedBy>
  <cp:revision>323</cp:revision>
  <cp:lastPrinted>2013-01-10T10:27:24Z</cp:lastPrinted>
  <dcterms:created xsi:type="dcterms:W3CDTF">1601-01-01T00:00:00Z</dcterms:created>
  <dcterms:modified xsi:type="dcterms:W3CDTF">2015-04-22T08:44:53Z</dcterms:modified>
</cp:coreProperties>
</file>