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7"/>
  </p:notesMasterIdLst>
  <p:sldIdLst>
    <p:sldId id="483" r:id="rId2"/>
    <p:sldId id="484" r:id="rId3"/>
    <p:sldId id="485" r:id="rId4"/>
    <p:sldId id="486" r:id="rId5"/>
    <p:sldId id="487" r:id="rId6"/>
    <p:sldId id="488" r:id="rId7"/>
    <p:sldId id="489" r:id="rId8"/>
    <p:sldId id="490" r:id="rId9"/>
    <p:sldId id="491" r:id="rId10"/>
    <p:sldId id="492" r:id="rId11"/>
    <p:sldId id="493" r:id="rId12"/>
    <p:sldId id="494" r:id="rId13"/>
    <p:sldId id="495" r:id="rId14"/>
    <p:sldId id="496" r:id="rId15"/>
    <p:sldId id="497" r:id="rId16"/>
  </p:sldIdLst>
  <p:sldSz cx="10693400" cy="7561263"/>
  <p:notesSz cx="6807200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700" kern="1200">
        <a:solidFill>
          <a:schemeClr val="tx1"/>
        </a:solidFill>
        <a:latin typeface="Arial Unicode MS" pitchFamily="50" charset="-128"/>
        <a:ea typeface="ＭＳ Ｐゴシック" pitchFamily="50" charset="-128"/>
        <a:cs typeface="+mn-cs"/>
      </a:defRPr>
    </a:lvl1pPr>
    <a:lvl2pPr marL="520700" indent="-63500" algn="l" rtl="0" fontAlgn="base">
      <a:spcBef>
        <a:spcPct val="0"/>
      </a:spcBef>
      <a:spcAft>
        <a:spcPct val="0"/>
      </a:spcAft>
      <a:defRPr kumimoji="1" sz="2700" kern="1200">
        <a:solidFill>
          <a:schemeClr val="tx1"/>
        </a:solidFill>
        <a:latin typeface="Arial Unicode MS" pitchFamily="50" charset="-128"/>
        <a:ea typeface="ＭＳ Ｐゴシック" pitchFamily="50" charset="-128"/>
        <a:cs typeface="+mn-cs"/>
      </a:defRPr>
    </a:lvl2pPr>
    <a:lvl3pPr marL="1042988" indent="-128588" algn="l" rtl="0" fontAlgn="base">
      <a:spcBef>
        <a:spcPct val="0"/>
      </a:spcBef>
      <a:spcAft>
        <a:spcPct val="0"/>
      </a:spcAft>
      <a:defRPr kumimoji="1" sz="2700" kern="1200">
        <a:solidFill>
          <a:schemeClr val="tx1"/>
        </a:solidFill>
        <a:latin typeface="Arial Unicode MS" pitchFamily="50" charset="-128"/>
        <a:ea typeface="ＭＳ Ｐゴシック" pitchFamily="50" charset="-128"/>
        <a:cs typeface="+mn-cs"/>
      </a:defRPr>
    </a:lvl3pPr>
    <a:lvl4pPr marL="1563688" indent="-192088" algn="l" rtl="0" fontAlgn="base">
      <a:spcBef>
        <a:spcPct val="0"/>
      </a:spcBef>
      <a:spcAft>
        <a:spcPct val="0"/>
      </a:spcAft>
      <a:defRPr kumimoji="1" sz="2700" kern="1200">
        <a:solidFill>
          <a:schemeClr val="tx1"/>
        </a:solidFill>
        <a:latin typeface="Arial Unicode MS" pitchFamily="50" charset="-128"/>
        <a:ea typeface="ＭＳ Ｐゴシック" pitchFamily="50" charset="-128"/>
        <a:cs typeface="+mn-cs"/>
      </a:defRPr>
    </a:lvl4pPr>
    <a:lvl5pPr marL="2085975" indent="-257175" algn="l" rtl="0" fontAlgn="base">
      <a:spcBef>
        <a:spcPct val="0"/>
      </a:spcBef>
      <a:spcAft>
        <a:spcPct val="0"/>
      </a:spcAft>
      <a:defRPr kumimoji="1" sz="2700" kern="1200">
        <a:solidFill>
          <a:schemeClr val="tx1"/>
        </a:solidFill>
        <a:latin typeface="Arial Unicode MS" pitchFamily="50" charset="-128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700" kern="1200">
        <a:solidFill>
          <a:schemeClr val="tx1"/>
        </a:solidFill>
        <a:latin typeface="Arial Unicode MS" pitchFamily="50" charset="-128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700" kern="1200">
        <a:solidFill>
          <a:schemeClr val="tx1"/>
        </a:solidFill>
        <a:latin typeface="Arial Unicode MS" pitchFamily="50" charset="-128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700" kern="1200">
        <a:solidFill>
          <a:schemeClr val="tx1"/>
        </a:solidFill>
        <a:latin typeface="Arial Unicode MS" pitchFamily="50" charset="-128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700" kern="1200">
        <a:solidFill>
          <a:schemeClr val="tx1"/>
        </a:solidFill>
        <a:latin typeface="Arial Unicode MS" pitchFamily="50" charset="-128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" userDrawn="1">
          <p15:clr>
            <a:srgbClr val="A4A3A4"/>
          </p15:clr>
        </p15:guide>
        <p15:guide id="2" orient="horz" pos="4649">
          <p15:clr>
            <a:srgbClr val="A4A3A4"/>
          </p15:clr>
        </p15:guide>
        <p15:guide id="3" orient="horz" pos="703">
          <p15:clr>
            <a:srgbClr val="A4A3A4"/>
          </p15:clr>
        </p15:guide>
        <p15:guide id="4" pos="6543">
          <p15:clr>
            <a:srgbClr val="A4A3A4"/>
          </p15:clr>
        </p15:guide>
        <p15:guide id="5" pos="5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66FF"/>
    <a:srgbClr val="3333FF"/>
    <a:srgbClr val="FF9900"/>
    <a:srgbClr val="008000"/>
    <a:srgbClr val="33CC33"/>
    <a:srgbClr val="FF0000"/>
    <a:srgbClr val="CC00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8" autoAdjust="0"/>
    <p:restoredTop sz="86412" autoAdjust="0"/>
  </p:normalViewPr>
  <p:slideViewPr>
    <p:cSldViewPr>
      <p:cViewPr varScale="1">
        <p:scale>
          <a:sx n="48" d="100"/>
          <a:sy n="48" d="100"/>
        </p:scale>
        <p:origin x="48" y="221"/>
      </p:cViewPr>
      <p:guideLst>
        <p:guide orient="horz" pos="431"/>
        <p:guide orient="horz" pos="4649"/>
        <p:guide orient="horz" pos="703"/>
        <p:guide pos="6543"/>
        <p:guide pos="55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3182" y="43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5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9938" y="746125"/>
            <a:ext cx="5267325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1225"/>
            <a:ext cx="4991100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2 レベル</a:t>
            </a:r>
          </a:p>
          <a:p>
            <a:pPr lvl="2"/>
            <a:r>
              <a:rPr lang="ja-JP" altLang="en-US" noProof="0" smtClean="0"/>
              <a:t>第 3 レベル</a:t>
            </a:r>
          </a:p>
          <a:p>
            <a:pPr lvl="3"/>
            <a:r>
              <a:rPr lang="ja-JP" altLang="en-US" noProof="0" smtClean="0"/>
              <a:t>第 4 レベル</a:t>
            </a:r>
          </a:p>
          <a:p>
            <a:pPr lvl="4"/>
            <a:r>
              <a:rPr lang="ja-JP" altLang="en-US" noProof="0" smtClean="0"/>
              <a:t>第 5 レベル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245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2CA0941B-1261-486B-9D29-DADDDC3C301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88605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Arial Unicode MS" pitchFamily="50" charset="-128"/>
        <a:ea typeface="ＭＳ Ｐ明朝" pitchFamily="18" charset="-128"/>
        <a:cs typeface="+mn-cs"/>
      </a:defRPr>
    </a:lvl1pPr>
    <a:lvl2pPr marL="520700" algn="l" rtl="0" eaLnBrk="0" fontAlgn="base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Arial Unicode MS" pitchFamily="50" charset="-128"/>
        <a:ea typeface="ＭＳ Ｐ明朝" pitchFamily="18" charset="-128"/>
        <a:cs typeface="+mn-cs"/>
      </a:defRPr>
    </a:lvl2pPr>
    <a:lvl3pPr marL="1042988" algn="l" rtl="0" eaLnBrk="0" fontAlgn="base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Arial Unicode MS" pitchFamily="50" charset="-128"/>
        <a:ea typeface="ＭＳ Ｐ明朝" pitchFamily="18" charset="-128"/>
        <a:cs typeface="+mn-cs"/>
      </a:defRPr>
    </a:lvl3pPr>
    <a:lvl4pPr marL="1563688" algn="l" rtl="0" eaLnBrk="0" fontAlgn="base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Arial Unicode MS" pitchFamily="50" charset="-128"/>
        <a:ea typeface="ＭＳ Ｐ明朝" pitchFamily="18" charset="-128"/>
        <a:cs typeface="+mn-cs"/>
      </a:defRPr>
    </a:lvl4pPr>
    <a:lvl5pPr marL="2085975" algn="l" rtl="0" eaLnBrk="0" fontAlgn="base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Arial Unicode MS" pitchFamily="50" charset="-128"/>
        <a:ea typeface="ＭＳ Ｐ明朝" pitchFamily="18" charset="-128"/>
        <a:cs typeface="+mn-cs"/>
      </a:defRPr>
    </a:lvl5pPr>
    <a:lvl6pPr marL="2607640" algn="l" defTabSz="104305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1pPr>
            <a:lvl2pPr marL="742950" indent="-285750" eaLnBrk="0" hangingPunct="0"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2pPr>
            <a:lvl3pPr marL="1143000" indent="-228600" eaLnBrk="0" hangingPunct="0"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3pPr>
            <a:lvl4pPr marL="1600200" indent="-228600" eaLnBrk="0" hangingPunct="0"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4pPr>
            <a:lvl5pPr marL="2057400" indent="-228600" eaLnBrk="0" hangingPunct="0"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9pPr>
          </a:lstStyle>
          <a:p>
            <a:pPr eaLnBrk="1" hangingPunct="1"/>
            <a:fld id="{2E761F1C-D171-45F1-A5BF-04AF7851F7AC}" type="slidenum">
              <a:rPr lang="ja-JP" altLang="en-US" sz="1200" smtClean="0"/>
              <a:pPr eaLnBrk="1" hangingPunct="1"/>
              <a:t>1</a:t>
            </a:fld>
            <a:endParaRPr lang="ja-JP" altLang="en-US" sz="120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 smtClean="0"/>
              <a:t>電動式冷凍機の構造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8879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A0941B-1261-486B-9D29-DADDDC3C3016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4489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1pPr>
            <a:lvl2pPr marL="742950" indent="-285750" eaLnBrk="0" hangingPunct="0"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2pPr>
            <a:lvl3pPr marL="1143000" indent="-228600" eaLnBrk="0" hangingPunct="0"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3pPr>
            <a:lvl4pPr marL="1600200" indent="-228600" eaLnBrk="0" hangingPunct="0"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4pPr>
            <a:lvl5pPr marL="2057400" indent="-228600" eaLnBrk="0" hangingPunct="0"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9pPr>
          </a:lstStyle>
          <a:p>
            <a:pPr eaLnBrk="1" hangingPunct="1"/>
            <a:fld id="{835691E4-D038-4528-9CE9-3F4D5DF084F0}" type="slidenum">
              <a:rPr lang="ja-JP" altLang="en-US" sz="1200" smtClean="0"/>
              <a:pPr eaLnBrk="1" hangingPunct="1"/>
              <a:t>15</a:t>
            </a:fld>
            <a:endParaRPr lang="ja-JP" altLang="en-US" sz="120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731685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基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 userDrawn="1"/>
        </p:nvGrpSpPr>
        <p:grpSpPr>
          <a:xfrm>
            <a:off x="0" y="5042"/>
            <a:ext cx="10693400" cy="708026"/>
            <a:chOff x="0" y="381376"/>
            <a:chExt cx="7128933" cy="1198080"/>
          </a:xfrm>
          <a:scene3d>
            <a:camera prst="orthographicFront"/>
            <a:lightRig rig="flat" dir="t"/>
          </a:scene3d>
        </p:grpSpPr>
        <p:sp>
          <p:nvSpPr>
            <p:cNvPr id="5" name="角丸四角形 4"/>
            <p:cNvSpPr/>
            <p:nvPr/>
          </p:nvSpPr>
          <p:spPr>
            <a:xfrm>
              <a:off x="0" y="381376"/>
              <a:ext cx="7128933" cy="119808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角丸四角形 4"/>
            <p:cNvSpPr/>
            <p:nvPr/>
          </p:nvSpPr>
          <p:spPr>
            <a:xfrm>
              <a:off x="58485" y="439861"/>
              <a:ext cx="7011963" cy="10811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44780" tIns="144780" rIns="144780" bIns="144780" spcCol="1270" anchor="ctr"/>
            <a:lstStyle/>
            <a:p>
              <a:pPr defTabSz="1689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ja-JP" altLang="en-US" sz="3800"/>
            </a:p>
          </p:txBody>
        </p:sp>
      </p:grpSp>
      <p:sp>
        <p:nvSpPr>
          <p:cNvPr id="3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0" y="5042"/>
            <a:ext cx="10693400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>
            <a:noAutofit/>
          </a:bodyPr>
          <a:lstStyle>
            <a:lvl1pPr>
              <a:defRPr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pPr lvl="0"/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0"/>
          </p:nvPr>
        </p:nvSpPr>
        <p:spPr>
          <a:xfrm>
            <a:off x="10387013" y="0"/>
            <a:ext cx="306387" cy="215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lang="ja-JP" altLang="en-US"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E935F2E2-1484-464A-B447-7A2E611B6A9E}" type="slidenum">
              <a:rPr lang="en-US" altLang="ja-JP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595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8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36514C0E-A015-4328-A71C-A70D4AC170F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7" name="グループ化 6"/>
          <p:cNvGrpSpPr/>
          <p:nvPr userDrawn="1"/>
        </p:nvGrpSpPr>
        <p:grpSpPr>
          <a:xfrm>
            <a:off x="0" y="3766"/>
            <a:ext cx="10693400" cy="708026"/>
            <a:chOff x="0" y="381376"/>
            <a:chExt cx="7128933" cy="1198080"/>
          </a:xfrm>
          <a:scene3d>
            <a:camera prst="orthographicFront"/>
            <a:lightRig rig="flat" dir="t"/>
          </a:scene3d>
        </p:grpSpPr>
        <p:sp>
          <p:nvSpPr>
            <p:cNvPr id="8" name="角丸四角形 7"/>
            <p:cNvSpPr/>
            <p:nvPr/>
          </p:nvSpPr>
          <p:spPr>
            <a:xfrm>
              <a:off x="0" y="381376"/>
              <a:ext cx="7128933" cy="119808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角丸四角形 4"/>
            <p:cNvSpPr/>
            <p:nvPr/>
          </p:nvSpPr>
          <p:spPr>
            <a:xfrm>
              <a:off x="58485" y="439861"/>
              <a:ext cx="7011963" cy="10811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44780" tIns="144780" rIns="144780" bIns="144780" spcCol="1270" anchor="ctr"/>
            <a:lstStyle/>
            <a:p>
              <a:pPr defTabSz="1632247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ja-JP" altLang="en-US" sz="3638"/>
            </a:p>
          </p:txBody>
        </p:sp>
      </p:grpSp>
    </p:spTree>
    <p:extLst>
      <p:ext uri="{BB962C8B-B14F-4D97-AF65-F5344CB8AC3E}">
        <p14:creationId xmlns:p14="http://schemas.microsoft.com/office/powerpoint/2010/main" val="116711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基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 userDrawn="1"/>
        </p:nvGrpSpPr>
        <p:grpSpPr>
          <a:xfrm>
            <a:off x="0" y="2348"/>
            <a:ext cx="10693400" cy="708026"/>
            <a:chOff x="0" y="381376"/>
            <a:chExt cx="7128933" cy="1198080"/>
          </a:xfrm>
          <a:scene3d>
            <a:camera prst="orthographicFront"/>
            <a:lightRig rig="flat" dir="t"/>
          </a:scene3d>
        </p:grpSpPr>
        <p:sp>
          <p:nvSpPr>
            <p:cNvPr id="5" name="角丸四角形 4"/>
            <p:cNvSpPr/>
            <p:nvPr/>
          </p:nvSpPr>
          <p:spPr>
            <a:xfrm>
              <a:off x="0" y="381376"/>
              <a:ext cx="7128933" cy="119808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角丸四角形 4"/>
            <p:cNvSpPr/>
            <p:nvPr/>
          </p:nvSpPr>
          <p:spPr>
            <a:xfrm>
              <a:off x="58485" y="439861"/>
              <a:ext cx="7011963" cy="10811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44780" tIns="144780" rIns="144780" bIns="144780" spcCol="1270" anchor="ctr"/>
            <a:lstStyle/>
            <a:p>
              <a:pPr defTabSz="1632247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ja-JP" altLang="en-US" sz="3638"/>
            </a:p>
          </p:txBody>
        </p:sp>
      </p:grpSp>
      <p:sp>
        <p:nvSpPr>
          <p:cNvPr id="3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0" y="2347"/>
            <a:ext cx="10693400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lang="ja-JP" altLang="en-US" dirty="0"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pPr lvl="0"/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0387014" y="6148"/>
            <a:ext cx="306387" cy="2036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lang="ja-JP" altLang="en-US" sz="1323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FA856520-1B4F-4974-A3EC-F6D2D9309A8C}" type="slidenum">
              <a:rPr lang="en-US" altLang="ja-JP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4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1041400" rtl="0" eaLnBrk="0" fontAlgn="base" hangingPunct="0">
        <a:spcBef>
          <a:spcPct val="0"/>
        </a:spcBef>
        <a:spcAft>
          <a:spcPct val="0"/>
        </a:spcAft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41400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</a:defRPr>
      </a:lvl2pPr>
      <a:lvl3pPr algn="ctr" defTabSz="1041400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</a:defRPr>
      </a:lvl3pPr>
      <a:lvl4pPr algn="ctr" defTabSz="1041400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</a:defRPr>
      </a:lvl4pPr>
      <a:lvl5pPr algn="ctr" defTabSz="1041400" rtl="0" eaLnBrk="0" fontAlgn="base" hangingPunct="0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</a:defRPr>
      </a:lvl5pPr>
      <a:lvl6pPr marL="457200" algn="ctr" defTabSz="1041400" rtl="0" fontAlgn="base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</a:defRPr>
      </a:lvl6pPr>
      <a:lvl7pPr marL="914400" algn="ctr" defTabSz="1041400" rtl="0" fontAlgn="base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</a:defRPr>
      </a:lvl7pPr>
      <a:lvl8pPr marL="1371600" algn="ctr" defTabSz="1041400" rtl="0" fontAlgn="base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</a:defRPr>
      </a:lvl8pPr>
      <a:lvl9pPr marL="1828800" algn="ctr" defTabSz="1041400" rtl="0" fontAlgn="base">
        <a:spcBef>
          <a:spcPct val="0"/>
        </a:spcBef>
        <a:spcAft>
          <a:spcPct val="0"/>
        </a:spcAft>
        <a:defRPr kumimoji="1" sz="50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defTabSz="10414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10414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10414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10414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10414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898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3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0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06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2872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1042872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1042872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1042872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1042872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1042872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1042872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1042872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1042872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emf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グループ化 2"/>
          <p:cNvGrpSpPr>
            <a:grpSpLocks/>
          </p:cNvGrpSpPr>
          <p:nvPr/>
        </p:nvGrpSpPr>
        <p:grpSpPr bwMode="auto">
          <a:xfrm>
            <a:off x="-23813" y="0"/>
            <a:ext cx="10717213" cy="7561263"/>
            <a:chOff x="-24606" y="-1"/>
            <a:chExt cx="10718006" cy="7561263"/>
          </a:xfrm>
        </p:grpSpPr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0" y="-1"/>
              <a:ext cx="10693400" cy="7331755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79" name="Rectangle 6"/>
            <p:cNvSpPr>
              <a:spLocks noChangeArrowheads="1"/>
            </p:cNvSpPr>
            <p:nvPr/>
          </p:nvSpPr>
          <p:spPr bwMode="auto">
            <a:xfrm>
              <a:off x="-24606" y="7331755"/>
              <a:ext cx="10718006" cy="229507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80" name="Line 7"/>
            <p:cNvSpPr>
              <a:spLocks noChangeShapeType="1"/>
            </p:cNvSpPr>
            <p:nvPr/>
          </p:nvSpPr>
          <p:spPr bwMode="auto">
            <a:xfrm>
              <a:off x="9730928" y="7265481"/>
              <a:ext cx="36830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81" name="Line 8"/>
            <p:cNvSpPr>
              <a:spLocks noChangeShapeType="1"/>
            </p:cNvSpPr>
            <p:nvPr/>
          </p:nvSpPr>
          <p:spPr bwMode="auto">
            <a:xfrm>
              <a:off x="9121328" y="7265481"/>
              <a:ext cx="36830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82" name="AutoShape 9"/>
            <p:cNvSpPr>
              <a:spLocks noChangeArrowheads="1"/>
            </p:cNvSpPr>
            <p:nvPr/>
          </p:nvSpPr>
          <p:spPr bwMode="auto">
            <a:xfrm>
              <a:off x="584200" y="7144485"/>
              <a:ext cx="800100" cy="165100"/>
            </a:xfrm>
            <a:prstGeom prst="roundRect">
              <a:avLst>
                <a:gd name="adj" fmla="val 16667"/>
              </a:avLst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83" name="Rectangle 10"/>
            <p:cNvSpPr>
              <a:spLocks noChangeArrowheads="1"/>
            </p:cNvSpPr>
            <p:nvPr/>
          </p:nvSpPr>
          <p:spPr bwMode="auto">
            <a:xfrm>
              <a:off x="584200" y="7068285"/>
              <a:ext cx="803275" cy="76200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84" name="Rectangle 11"/>
            <p:cNvSpPr>
              <a:spLocks noChangeArrowheads="1"/>
            </p:cNvSpPr>
            <p:nvPr/>
          </p:nvSpPr>
          <p:spPr bwMode="auto">
            <a:xfrm>
              <a:off x="957263" y="6992085"/>
              <a:ext cx="88900" cy="14763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0" name="Rectangle 110"/>
          <p:cNvSpPr>
            <a:spLocks noChangeArrowheads="1"/>
          </p:cNvSpPr>
          <p:nvPr/>
        </p:nvSpPr>
        <p:spPr bwMode="auto">
          <a:xfrm>
            <a:off x="790" y="3213384"/>
            <a:ext cx="10692609" cy="13653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TW" sz="28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&lt;</a:t>
            </a:r>
            <a:r>
              <a:rPr lang="zh-TW" altLang="en-US" sz="28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空気</a:t>
            </a:r>
            <a:r>
              <a:rPr lang="zh-TW" altLang="en-US" sz="2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調和</a:t>
            </a:r>
            <a:r>
              <a:rPr lang="zh-TW" altLang="en-US" sz="28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設備</a:t>
            </a:r>
            <a:r>
              <a:rPr lang="en-US" altLang="zh-TW" sz="28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&gt;</a:t>
            </a:r>
          </a:p>
          <a:p>
            <a:pPr algn="ctr">
              <a:lnSpc>
                <a:spcPct val="150000"/>
              </a:lnSpc>
              <a:defRPr/>
            </a:pPr>
            <a:r>
              <a:rPr lang="ja-JP" altLang="en-US" sz="2800" b="1" dirty="0" smtClean="0">
                <a:latin typeface="ＭＳ Ｐゴシック" pitchFamily="50" charset="-128"/>
              </a:rPr>
              <a:t>電動式</a:t>
            </a:r>
            <a:r>
              <a:rPr lang="ja-JP" altLang="en-US" sz="2800" b="1" dirty="0" smtClean="0">
                <a:latin typeface="ＭＳ Ｐゴシック" pitchFamily="50" charset="-128"/>
              </a:rPr>
              <a:t>冷凍機の</a:t>
            </a:r>
            <a:r>
              <a:rPr lang="ja-JP" altLang="en-US" sz="2800" b="1" dirty="0">
                <a:latin typeface="ＭＳ Ｐゴシック" pitchFamily="50" charset="-128"/>
              </a:rPr>
              <a:t>構造</a:t>
            </a:r>
            <a:endParaRPr lang="en-US" altLang="ja-JP" sz="2800" b="1" dirty="0">
              <a:latin typeface="+mj-ea"/>
              <a:ea typeface="+mj-ea"/>
            </a:endParaRPr>
          </a:p>
        </p:txBody>
      </p:sp>
      <p:sp>
        <p:nvSpPr>
          <p:cNvPr id="13" name="Rectangle 110"/>
          <p:cNvSpPr>
            <a:spLocks noChangeArrowheads="1"/>
          </p:cNvSpPr>
          <p:nvPr/>
        </p:nvSpPr>
        <p:spPr bwMode="auto">
          <a:xfrm>
            <a:off x="836613" y="684213"/>
            <a:ext cx="9550400" cy="201136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ja-JP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chemeClr val="bg2">
                      <a:lumMod val="60000"/>
                      <a:lumOff val="40000"/>
                      <a:alpha val="43000"/>
                    </a:schemeClr>
                  </a:outerShdw>
                </a:effectLst>
                <a:latin typeface="+mj-ea"/>
                <a:ea typeface="+mj-ea"/>
              </a:rPr>
              <a:t>建築環境工学・建築設備工学入門</a:t>
            </a:r>
            <a:endParaRPr lang="en-US" altLang="ja-JP" sz="4800" b="1" dirty="0">
              <a:solidFill>
                <a:srgbClr val="FFFF00"/>
              </a:solidFill>
              <a:effectLst>
                <a:outerShdw blurRad="38100" dist="38100" dir="2700000" algn="tl">
                  <a:schemeClr val="bg2">
                    <a:lumMod val="60000"/>
                    <a:lumOff val="40000"/>
                    <a:alpha val="43000"/>
                  </a:schemeClr>
                </a:outerShdw>
              </a:effectLst>
              <a:latin typeface="+mj-ea"/>
              <a:ea typeface="+mj-ea"/>
            </a:endParaRPr>
          </a:p>
          <a:p>
            <a:pPr algn="ctr">
              <a:lnSpc>
                <a:spcPct val="150000"/>
              </a:lnSpc>
              <a:defRPr/>
            </a:pPr>
            <a:r>
              <a:rPr lang="ja-JP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chemeClr val="bg2">
                      <a:lumMod val="60000"/>
                      <a:lumOff val="40000"/>
                      <a:alpha val="43000"/>
                    </a:schemeClr>
                  </a:outerShdw>
                </a:effectLst>
                <a:latin typeface="+mj-ea"/>
                <a:ea typeface="+mj-ea"/>
              </a:rPr>
              <a:t>＜空気調和設備編</a:t>
            </a:r>
            <a:r>
              <a:rPr lang="ja-JP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chemeClr val="bg2">
                      <a:lumMod val="60000"/>
                      <a:lumOff val="40000"/>
                      <a:alpha val="43000"/>
                    </a:schemeClr>
                  </a:outerShdw>
                </a:effectLst>
                <a:latin typeface="+mj-ea"/>
                <a:ea typeface="+mj-ea"/>
              </a:rPr>
              <a:t>＞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35F2E2-1484-464A-B447-7A2E611B6A9E}" type="slidenum">
              <a:rPr lang="en-US" altLang="ja-JP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4" name="正方形/長方形 3"/>
          <p:cNvSpPr>
            <a:spLocks noChangeArrowheads="1"/>
          </p:cNvSpPr>
          <p:nvPr/>
        </p:nvSpPr>
        <p:spPr bwMode="auto">
          <a:xfrm>
            <a:off x="8396043" y="139700"/>
            <a:ext cx="2256082" cy="32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/>
          <a:p>
            <a:pPr algn="r">
              <a:defRPr/>
            </a:pPr>
            <a:r>
              <a:rPr lang="ja-JP" altLang="en-US" sz="1400" dirty="0">
                <a:solidFill>
                  <a:schemeClr val="bg1"/>
                </a:solidFill>
                <a:latin typeface="+mn-ea"/>
              </a:rPr>
              <a:t>［</a:t>
            </a:r>
            <a:r>
              <a:rPr lang="en-US" altLang="ja-JP" sz="1400" dirty="0">
                <a:solidFill>
                  <a:schemeClr val="bg1"/>
                </a:solidFill>
                <a:latin typeface="+mn-ea"/>
              </a:rPr>
              <a:t>Last Update </a:t>
            </a:r>
            <a:r>
              <a:rPr lang="en-US" altLang="ja-JP" sz="1400" dirty="0" smtClean="0">
                <a:solidFill>
                  <a:schemeClr val="bg1"/>
                </a:solidFill>
                <a:latin typeface="+mn-ea"/>
              </a:rPr>
              <a:t>2015/04/30</a:t>
            </a:r>
            <a:r>
              <a:rPr lang="ja-JP" altLang="en-US" sz="1400" dirty="0" smtClean="0">
                <a:solidFill>
                  <a:schemeClr val="bg1"/>
                </a:solidFill>
                <a:latin typeface="+mn-ea"/>
              </a:rPr>
              <a:t>］</a:t>
            </a:r>
            <a:endParaRPr lang="ja-JP" altLang="en-US" sz="14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336985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:\download\20130903_教材_資料集\関西電力エルテックス写真動画\変換 ～ CIMG46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107" y="1001906"/>
            <a:ext cx="7648224" cy="573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5400" dirty="0"/>
              <a:t>圧縮機の構造（スクロール</a:t>
            </a:r>
            <a:r>
              <a:rPr lang="ja-JP" altLang="en-US" sz="5400" dirty="0" smtClean="0"/>
              <a:t>）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35F2E2-1484-464A-B447-7A2E611B6A9E}" type="slidenum">
              <a:rPr lang="en-US" altLang="ja-JP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819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871" y="1155365"/>
            <a:ext cx="6663474" cy="607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183" y="1119463"/>
            <a:ext cx="6598850" cy="6146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88" y="1097921"/>
            <a:ext cx="6749641" cy="618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838" y="1112282"/>
            <a:ext cx="6785543" cy="616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5400" dirty="0"/>
              <a:t>圧縮機の構造（スクロール</a:t>
            </a:r>
            <a:r>
              <a:rPr lang="ja-JP" altLang="en-US" sz="5400" dirty="0" smtClean="0"/>
              <a:t>）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35F2E2-1484-464A-B447-7A2E611B6A9E}" type="slidenum">
              <a:rPr lang="en-US" altLang="ja-JP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220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E:\download\20130903_教材_資料集\関西電力エルテックス写真動画\変換 ～ CIMG46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60" y="972319"/>
            <a:ext cx="845409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5400" dirty="0"/>
              <a:t>膨張弁の</a:t>
            </a:r>
            <a:r>
              <a:rPr lang="ja-JP" altLang="en-US" sz="5400" dirty="0" smtClean="0"/>
              <a:t>構造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35F2E2-1484-464A-B447-7A2E611B6A9E}" type="slidenum">
              <a:rPr lang="en-US" altLang="ja-JP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94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so49D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32" y="972319"/>
            <a:ext cx="6170273" cy="641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5400" dirty="0"/>
              <a:t>絞り</a:t>
            </a:r>
            <a:r>
              <a:rPr lang="ja-JP" altLang="en-US" sz="5400" dirty="0" smtClean="0"/>
              <a:t>機構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35F2E2-1484-464A-B447-7A2E611B6A9E}" type="slidenum">
              <a:rPr lang="en-US" altLang="ja-JP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0872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角丸四角形 46"/>
          <p:cNvSpPr/>
          <p:nvPr/>
        </p:nvSpPr>
        <p:spPr>
          <a:xfrm>
            <a:off x="503779" y="1133114"/>
            <a:ext cx="9735774" cy="6040997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544">
              <a:solidFill>
                <a:prstClr val="white"/>
              </a:solidFill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697568" y="1484779"/>
            <a:ext cx="9087468" cy="5557907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544">
              <a:solidFill>
                <a:prstClr val="white"/>
              </a:solidFill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728853" y="1844412"/>
            <a:ext cx="8863481" cy="2986134"/>
          </a:xfrm>
          <a:prstGeom prst="roundRect">
            <a:avLst/>
          </a:prstGeom>
          <a:solidFill>
            <a:schemeClr val="bg1"/>
          </a:solidFill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544">
              <a:solidFill>
                <a:prstClr val="white"/>
              </a:solidFill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6123593" y="1970728"/>
            <a:ext cx="2563522" cy="49949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323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＊この蒸気は冷媒の蒸気のこと</a:t>
            </a:r>
            <a:endParaRPr lang="en-US" altLang="ja-JP" sz="1323" dirty="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323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駆動源としての蒸気ではない</a:t>
            </a:r>
          </a:p>
        </p:txBody>
      </p:sp>
      <p:sp>
        <p:nvSpPr>
          <p:cNvPr id="52" name="角丸四角形 51"/>
          <p:cNvSpPr/>
          <p:nvPr/>
        </p:nvSpPr>
        <p:spPr>
          <a:xfrm>
            <a:off x="3796674" y="5153682"/>
            <a:ext cx="2889259" cy="17853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544">
              <a:solidFill>
                <a:prstClr val="white"/>
              </a:solidFill>
            </a:endParaRPr>
          </a:p>
        </p:txBody>
      </p:sp>
      <p:sp>
        <p:nvSpPr>
          <p:cNvPr id="53" name="角丸四角形 52"/>
          <p:cNvSpPr/>
          <p:nvPr/>
        </p:nvSpPr>
        <p:spPr>
          <a:xfrm>
            <a:off x="867864" y="2144443"/>
            <a:ext cx="2544521" cy="16504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544">
              <a:solidFill>
                <a:prstClr val="white"/>
              </a:solidFill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1152085" y="2390804"/>
            <a:ext cx="184731" cy="32996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sz="1544" dirty="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925966" y="2454961"/>
            <a:ext cx="1739579" cy="112755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1544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電動</a:t>
            </a:r>
            <a:r>
              <a:rPr lang="ja-JP" altLang="en-US" sz="1544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（モータ）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544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ガスエンジン</a:t>
            </a:r>
            <a:endParaRPr lang="en-US" altLang="ja-JP" sz="1544" dirty="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213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ガスタービンエンジン</a:t>
            </a:r>
            <a:endParaRPr lang="en-US" altLang="ja-JP" sz="1213" dirty="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213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蒸気タービン</a:t>
            </a:r>
            <a:endParaRPr lang="en-US" altLang="ja-JP" sz="1213" dirty="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213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灯油：ケロシン</a:t>
            </a:r>
          </a:p>
        </p:txBody>
      </p:sp>
      <p:sp>
        <p:nvSpPr>
          <p:cNvPr id="56" name="正方形/長方形 55"/>
          <p:cNvSpPr/>
          <p:nvPr/>
        </p:nvSpPr>
        <p:spPr>
          <a:xfrm>
            <a:off x="4047625" y="922514"/>
            <a:ext cx="2478564" cy="39780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985" b="1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広義のヒートポンプ</a:t>
            </a:r>
          </a:p>
        </p:txBody>
      </p:sp>
      <p:sp>
        <p:nvSpPr>
          <p:cNvPr id="57" name="正方形/長方形 56"/>
          <p:cNvSpPr/>
          <p:nvPr/>
        </p:nvSpPr>
        <p:spPr>
          <a:xfrm>
            <a:off x="4338588" y="5246590"/>
            <a:ext cx="1723549" cy="51462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544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吸収</a:t>
            </a:r>
            <a:r>
              <a:rPr lang="ja-JP" altLang="en-US" sz="1544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冷凍機</a:t>
            </a:r>
            <a:endParaRPr lang="en-US" altLang="ja-JP" sz="1544" dirty="0" smtClean="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ja-JP" altLang="en-US" sz="12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吸収式冷温水発生機</a:t>
            </a:r>
            <a:r>
              <a:rPr lang="en-US" altLang="ja-JP" sz="12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)</a:t>
            </a:r>
            <a:endParaRPr lang="ja-JP" altLang="en-US" sz="1200" dirty="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4338588" y="5731109"/>
            <a:ext cx="1922321" cy="56759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544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吸着</a:t>
            </a:r>
            <a:r>
              <a:rPr lang="ja-JP" altLang="en-US" sz="1544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冷凍機</a:t>
            </a:r>
            <a:endParaRPr lang="en-US" altLang="ja-JP" sz="1544" dirty="0" smtClean="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544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（</a:t>
            </a:r>
            <a:r>
              <a:rPr lang="ja-JP" altLang="en-US" sz="12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吸着式冷温水発生機）</a:t>
            </a:r>
            <a:endParaRPr lang="ja-JP" altLang="en-US" sz="1200" dirty="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4326438" y="6260689"/>
            <a:ext cx="2172390" cy="63572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1544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排熱投入形</a:t>
            </a:r>
            <a:r>
              <a:rPr lang="zh-TW" altLang="en-US" sz="1544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吸収</a:t>
            </a:r>
            <a:r>
              <a:rPr lang="ja-JP" altLang="en-US" sz="1544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冷凍機</a:t>
            </a:r>
            <a:endParaRPr lang="en-US" altLang="ja-JP" sz="1544" dirty="0" smtClean="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ja-JP" altLang="en-US" sz="12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排熱投入型</a:t>
            </a:r>
            <a:r>
              <a:rPr lang="zh-TW" altLang="en-US" sz="12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冷温水機</a:t>
            </a:r>
            <a:r>
              <a:rPr lang="ja-JP" altLang="en-US" sz="12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）</a:t>
            </a:r>
            <a:endParaRPr lang="en-US" altLang="zh-TW" sz="1200" dirty="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2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（ジェネリンク）</a:t>
            </a:r>
            <a:endParaRPr lang="ja-JP" altLang="en-US" sz="1200" dirty="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60" name="角丸四角形 59"/>
          <p:cNvSpPr/>
          <p:nvPr/>
        </p:nvSpPr>
        <p:spPr>
          <a:xfrm>
            <a:off x="6884255" y="2719828"/>
            <a:ext cx="1983926" cy="20277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544">
              <a:solidFill>
                <a:prstClr val="white"/>
              </a:solidFill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7079325" y="2590837"/>
            <a:ext cx="1774845" cy="32996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544" b="1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冷凍機</a:t>
            </a:r>
            <a:r>
              <a:rPr lang="en-US" altLang="ja-JP" sz="1544" b="1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ja-JP" altLang="en-US" sz="1544" b="1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サイクル</a:t>
            </a:r>
            <a:r>
              <a:rPr lang="en-US" altLang="ja-JP" sz="1544" b="1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)</a:t>
            </a:r>
            <a:endParaRPr lang="ja-JP" altLang="en-US" sz="1544" b="1" dirty="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63" name="角丸四角形 62"/>
          <p:cNvSpPr/>
          <p:nvPr/>
        </p:nvSpPr>
        <p:spPr>
          <a:xfrm>
            <a:off x="4014505" y="2094511"/>
            <a:ext cx="1933940" cy="18407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544">
              <a:solidFill>
                <a:prstClr val="white"/>
              </a:solidFill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4282685" y="2587295"/>
            <a:ext cx="184731" cy="32996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sz="1544" dirty="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4202595" y="2280805"/>
            <a:ext cx="1465301" cy="56759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544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zh-TW" altLang="en-US" sz="1544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遠心</a:t>
            </a:r>
            <a:r>
              <a:rPr lang="ja-JP" altLang="en-US" sz="1544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式</a:t>
            </a:r>
            <a:endParaRPr lang="en-US" altLang="ja-JP" sz="1544" dirty="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544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ja-JP" altLang="en-US" sz="1544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ターボ式</a:t>
            </a:r>
            <a:r>
              <a:rPr lang="en-US" altLang="ja-JP" sz="1544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)</a:t>
            </a:r>
            <a:endParaRPr lang="ja-JP" altLang="en-US" sz="1544" dirty="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4148674" y="1956725"/>
            <a:ext cx="1576072" cy="32996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544" b="1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ja-JP" altLang="en-US" sz="1544" b="1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蒸気</a:t>
            </a:r>
            <a:r>
              <a:rPr lang="en-US" altLang="ja-JP" sz="1544" b="1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)</a:t>
            </a:r>
            <a:r>
              <a:rPr lang="ja-JP" altLang="en-US" sz="1544" b="1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圧縮方式</a:t>
            </a:r>
          </a:p>
        </p:txBody>
      </p:sp>
      <p:sp>
        <p:nvSpPr>
          <p:cNvPr id="67" name="右矢印 66"/>
          <p:cNvSpPr/>
          <p:nvPr/>
        </p:nvSpPr>
        <p:spPr>
          <a:xfrm rot="1316963">
            <a:off x="5906385" y="2580317"/>
            <a:ext cx="1128447" cy="422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544" dirty="0" smtClean="0">
                <a:solidFill>
                  <a:prstClr val="white"/>
                </a:solidFill>
              </a:rPr>
              <a:t>吸引</a:t>
            </a:r>
            <a:endParaRPr lang="ja-JP" altLang="en-US" sz="1544" dirty="0">
              <a:solidFill>
                <a:prstClr val="white"/>
              </a:solidFill>
            </a:endParaRPr>
          </a:p>
        </p:txBody>
      </p:sp>
      <p:sp>
        <p:nvSpPr>
          <p:cNvPr id="68" name="右矢印 67"/>
          <p:cNvSpPr/>
          <p:nvPr/>
        </p:nvSpPr>
        <p:spPr>
          <a:xfrm>
            <a:off x="3216856" y="2760113"/>
            <a:ext cx="979210" cy="422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544" dirty="0">
                <a:solidFill>
                  <a:prstClr val="white"/>
                </a:solidFill>
              </a:rPr>
              <a:t>駆動力</a:t>
            </a:r>
          </a:p>
        </p:txBody>
      </p:sp>
      <p:sp>
        <p:nvSpPr>
          <p:cNvPr id="69" name="正方形/長方形 68"/>
          <p:cNvSpPr/>
          <p:nvPr/>
        </p:nvSpPr>
        <p:spPr>
          <a:xfrm>
            <a:off x="1684449" y="1982817"/>
            <a:ext cx="979755" cy="32996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544" b="1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駆動方式</a:t>
            </a:r>
          </a:p>
        </p:txBody>
      </p:sp>
      <p:cxnSp>
        <p:nvCxnSpPr>
          <p:cNvPr id="70" name="直線矢印コネクタ 69"/>
          <p:cNvCxnSpPr/>
          <p:nvPr/>
        </p:nvCxnSpPr>
        <p:spPr>
          <a:xfrm flipH="1" flipV="1">
            <a:off x="5837550" y="2080410"/>
            <a:ext cx="344401" cy="14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右矢印 70"/>
          <p:cNvSpPr/>
          <p:nvPr/>
        </p:nvSpPr>
        <p:spPr>
          <a:xfrm rot="19602235">
            <a:off x="6234511" y="4710654"/>
            <a:ext cx="1128447" cy="422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544" dirty="0" smtClean="0">
                <a:solidFill>
                  <a:prstClr val="white"/>
                </a:solidFill>
              </a:rPr>
              <a:t>吸収</a:t>
            </a:r>
            <a:endParaRPr lang="ja-JP" altLang="en-US" sz="1544" dirty="0">
              <a:solidFill>
                <a:prstClr val="white"/>
              </a:solidFill>
            </a:endParaRPr>
          </a:p>
        </p:txBody>
      </p:sp>
      <p:grpSp>
        <p:nvGrpSpPr>
          <p:cNvPr id="72" name="グループ化 71"/>
          <p:cNvGrpSpPr/>
          <p:nvPr/>
        </p:nvGrpSpPr>
        <p:grpSpPr>
          <a:xfrm flipH="1">
            <a:off x="7374050" y="3281582"/>
            <a:ext cx="821107" cy="1246225"/>
            <a:chOff x="4067961" y="3847789"/>
            <a:chExt cx="834475" cy="1266513"/>
          </a:xfrm>
        </p:grpSpPr>
        <p:sp>
          <p:nvSpPr>
            <p:cNvPr id="73" name="下カーブ矢印 72"/>
            <p:cNvSpPr/>
            <p:nvPr/>
          </p:nvSpPr>
          <p:spPr>
            <a:xfrm rot="16200000">
              <a:off x="3631694" y="4284056"/>
              <a:ext cx="1202971" cy="330437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ja-JP" altLang="en-US" sz="1544">
                <a:solidFill>
                  <a:prstClr val="black"/>
                </a:solidFill>
              </a:endParaRPr>
            </a:p>
          </p:txBody>
        </p:sp>
        <p:sp>
          <p:nvSpPr>
            <p:cNvPr id="74" name="下カーブ矢印 73"/>
            <p:cNvSpPr/>
            <p:nvPr/>
          </p:nvSpPr>
          <p:spPr>
            <a:xfrm rot="5400000">
              <a:off x="4135732" y="4347598"/>
              <a:ext cx="1202971" cy="330437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ja-JP" altLang="en-US" sz="1544">
                <a:solidFill>
                  <a:prstClr val="black"/>
                </a:solidFill>
              </a:endParaRPr>
            </a:p>
          </p:txBody>
        </p:sp>
      </p:grpSp>
      <p:sp>
        <p:nvSpPr>
          <p:cNvPr id="75" name="正方形/長方形 74"/>
          <p:cNvSpPr/>
          <p:nvPr/>
        </p:nvSpPr>
        <p:spPr>
          <a:xfrm>
            <a:off x="7362924" y="3004184"/>
            <a:ext cx="780983" cy="329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544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蒸発器</a:t>
            </a:r>
          </a:p>
        </p:txBody>
      </p:sp>
      <p:sp>
        <p:nvSpPr>
          <p:cNvPr id="76" name="正方形/長方形 75"/>
          <p:cNvSpPr/>
          <p:nvPr/>
        </p:nvSpPr>
        <p:spPr>
          <a:xfrm>
            <a:off x="7362925" y="4463339"/>
            <a:ext cx="780983" cy="329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544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凝縮器</a:t>
            </a:r>
          </a:p>
        </p:txBody>
      </p:sp>
      <p:sp>
        <p:nvSpPr>
          <p:cNvPr id="77" name="正方形/長方形 76"/>
          <p:cNvSpPr/>
          <p:nvPr/>
        </p:nvSpPr>
        <p:spPr>
          <a:xfrm>
            <a:off x="4605333" y="4971974"/>
            <a:ext cx="979755" cy="32996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544" b="1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凝縮方式</a:t>
            </a:r>
          </a:p>
        </p:txBody>
      </p:sp>
      <p:sp>
        <p:nvSpPr>
          <p:cNvPr id="78" name="角丸四角形 77"/>
          <p:cNvSpPr/>
          <p:nvPr/>
        </p:nvSpPr>
        <p:spPr>
          <a:xfrm>
            <a:off x="1009574" y="5217526"/>
            <a:ext cx="2544521" cy="16504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544">
              <a:solidFill>
                <a:prstClr val="white"/>
              </a:solidFill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1293795" y="5463886"/>
            <a:ext cx="184731" cy="32996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sz="1544" dirty="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80" name="正方形/長方形 79"/>
          <p:cNvSpPr/>
          <p:nvPr/>
        </p:nvSpPr>
        <p:spPr>
          <a:xfrm>
            <a:off x="1067675" y="5528042"/>
            <a:ext cx="2172390" cy="104285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544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ガス（直焚）</a:t>
            </a:r>
            <a:endParaRPr lang="en-US" altLang="ja-JP" sz="1544" dirty="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544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蒸気（ボイラ・排熱）</a:t>
            </a:r>
            <a:endParaRPr lang="en-US" altLang="ja-JP" sz="1544" dirty="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544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化学反応</a:t>
            </a:r>
            <a:endParaRPr lang="en-US" altLang="ja-JP" sz="1544" dirty="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544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太陽熱　など</a:t>
            </a:r>
          </a:p>
        </p:txBody>
      </p:sp>
      <p:sp>
        <p:nvSpPr>
          <p:cNvPr id="81" name="右矢印 80"/>
          <p:cNvSpPr/>
          <p:nvPr/>
        </p:nvSpPr>
        <p:spPr>
          <a:xfrm>
            <a:off x="3064353" y="5724847"/>
            <a:ext cx="1283293" cy="422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544" dirty="0" smtClean="0">
                <a:solidFill>
                  <a:prstClr val="white"/>
                </a:solidFill>
              </a:rPr>
              <a:t>加熱</a:t>
            </a:r>
            <a:endParaRPr lang="ja-JP" altLang="en-US" sz="1544" dirty="0">
              <a:solidFill>
                <a:prstClr val="white"/>
              </a:solidFill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1505554" y="4985886"/>
            <a:ext cx="1377300" cy="32996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544" b="1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エネルギー原</a:t>
            </a:r>
          </a:p>
        </p:txBody>
      </p:sp>
      <p:sp>
        <p:nvSpPr>
          <p:cNvPr id="83" name="正方形/長方形 82"/>
          <p:cNvSpPr/>
          <p:nvPr/>
        </p:nvSpPr>
        <p:spPr>
          <a:xfrm>
            <a:off x="4319566" y="2899248"/>
            <a:ext cx="1281120" cy="805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544" dirty="0">
                <a:solidFill>
                  <a:prstClr val="black"/>
                </a:solidFill>
                <a:latin typeface="Calibri"/>
              </a:rPr>
              <a:t>スクリュー式</a:t>
            </a:r>
            <a:endParaRPr lang="en-US" altLang="ja-JP" sz="1544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544" dirty="0">
                <a:solidFill>
                  <a:prstClr val="black"/>
                </a:solidFill>
                <a:latin typeface="Calibri"/>
              </a:rPr>
              <a:t>ロータリー式</a:t>
            </a:r>
            <a:endParaRPr lang="en-US" altLang="ja-JP" sz="1544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544" dirty="0">
                <a:solidFill>
                  <a:prstClr val="black"/>
                </a:solidFill>
                <a:latin typeface="Calibri"/>
              </a:rPr>
              <a:t>スクロール式</a:t>
            </a:r>
            <a:endParaRPr lang="ja-JP" altLang="en-US" sz="1544" dirty="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84" name="正方形/長方形 83"/>
          <p:cNvSpPr/>
          <p:nvPr/>
        </p:nvSpPr>
        <p:spPr>
          <a:xfrm>
            <a:off x="1962324" y="1296916"/>
            <a:ext cx="6684843" cy="39780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985" b="1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冷却運転時は狭義の</a:t>
            </a:r>
            <a:r>
              <a:rPr lang="ja-JP" altLang="en-US" sz="1985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冷凍機（チラー</a:t>
            </a:r>
            <a:r>
              <a:rPr lang="en-US" altLang="ja-JP" sz="1985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/</a:t>
            </a:r>
            <a:r>
              <a:rPr lang="ja-JP" altLang="en-US" sz="1985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チリングユニット）</a:t>
            </a:r>
            <a:endParaRPr lang="ja-JP" altLang="en-US" sz="1985" b="1" dirty="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85" name="正方形/長方形 84"/>
          <p:cNvSpPr/>
          <p:nvPr/>
        </p:nvSpPr>
        <p:spPr>
          <a:xfrm>
            <a:off x="3432803" y="1606738"/>
            <a:ext cx="4262705" cy="39780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985" b="1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加熱</a:t>
            </a:r>
            <a:r>
              <a:rPr lang="ja-JP" altLang="en-US" sz="1985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時も含めて狭義</a:t>
            </a:r>
            <a:r>
              <a:rPr lang="ja-JP" altLang="en-US" sz="1985" b="1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の</a:t>
            </a:r>
            <a:r>
              <a:rPr lang="ja-JP" altLang="en-US" sz="1985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</a:rPr>
              <a:t>ヒートポンプ</a:t>
            </a:r>
            <a:endParaRPr lang="ja-JP" altLang="en-US" sz="1985" b="1" dirty="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86" name="ホームベース 85"/>
          <p:cNvSpPr/>
          <p:nvPr/>
        </p:nvSpPr>
        <p:spPr>
          <a:xfrm>
            <a:off x="1293794" y="4034625"/>
            <a:ext cx="5502468" cy="617964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985" dirty="0">
                <a:solidFill>
                  <a:prstClr val="white"/>
                </a:solidFill>
              </a:rPr>
              <a:t>例えば、電動遠心冷凍機という様に、</a:t>
            </a:r>
            <a:endParaRPr lang="en-US" altLang="ja-JP" sz="1985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985" dirty="0">
                <a:solidFill>
                  <a:prstClr val="white"/>
                </a:solidFill>
              </a:rPr>
              <a:t>左から単語を連結して語句が形成される</a:t>
            </a:r>
          </a:p>
        </p:txBody>
      </p:sp>
      <p:sp>
        <p:nvSpPr>
          <p:cNvPr id="88" name="四角形吹き出し 87"/>
          <p:cNvSpPr/>
          <p:nvPr/>
        </p:nvSpPr>
        <p:spPr>
          <a:xfrm>
            <a:off x="8684268" y="3344261"/>
            <a:ext cx="1063098" cy="616107"/>
          </a:xfrm>
          <a:prstGeom prst="wedgeRectCallout">
            <a:avLst>
              <a:gd name="adj1" fmla="val -136741"/>
              <a:gd name="adj2" fmla="val 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58" dirty="0">
                <a:solidFill>
                  <a:prstClr val="white"/>
                </a:solidFill>
              </a:rPr>
              <a:t>アンモニア</a:t>
            </a:r>
            <a:endParaRPr lang="en-US" altLang="ja-JP" sz="1158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158" dirty="0">
                <a:solidFill>
                  <a:prstClr val="white"/>
                </a:solidFill>
              </a:rPr>
              <a:t>CO2</a:t>
            </a:r>
            <a:r>
              <a:rPr lang="ja-JP" altLang="en-US" sz="1158" dirty="0">
                <a:solidFill>
                  <a:prstClr val="white"/>
                </a:solidFill>
              </a:rPr>
              <a:t>・水</a:t>
            </a:r>
            <a:endParaRPr lang="en-US" altLang="ja-JP" sz="1158" dirty="0">
              <a:solidFill>
                <a:prstClr val="white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58" dirty="0">
                <a:solidFill>
                  <a:prstClr val="white"/>
                </a:solidFill>
              </a:rPr>
              <a:t>フロン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5400" dirty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名称と類義語の</a:t>
            </a:r>
            <a:r>
              <a:rPr lang="ja-JP" altLang="en-US" sz="5400" dirty="0" smtClean="0">
                <a:solidFill>
                  <a:prstClr val="black"/>
                </a:solidFill>
                <a:latin typeface="HGPｺﾞｼｯｸE" pitchFamily="50" charset="-128"/>
                <a:ea typeface="HGPｺﾞｼｯｸE" pitchFamily="50" charset="-128"/>
              </a:rPr>
              <a:t>整理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35F2E2-1484-464A-B447-7A2E611B6A9E}" type="slidenum">
              <a:rPr lang="en-US" altLang="ja-JP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6987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グループ化 2"/>
          <p:cNvGrpSpPr>
            <a:grpSpLocks/>
          </p:cNvGrpSpPr>
          <p:nvPr/>
        </p:nvGrpSpPr>
        <p:grpSpPr bwMode="auto">
          <a:xfrm>
            <a:off x="-23813" y="0"/>
            <a:ext cx="10717213" cy="7561263"/>
            <a:chOff x="-24606" y="-1"/>
            <a:chExt cx="10718006" cy="7561263"/>
          </a:xfrm>
        </p:grpSpPr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0" y="-1"/>
              <a:ext cx="10693400" cy="7331755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>
              <a:off x="-24606" y="7331755"/>
              <a:ext cx="10718006" cy="229507"/>
            </a:xfrm>
            <a:prstGeom prst="rect">
              <a:avLst/>
            </a:prstGeom>
            <a:solidFill>
              <a:srgbClr val="6633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9730928" y="7265481"/>
              <a:ext cx="36830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9121328" y="7265481"/>
              <a:ext cx="36830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1" name="AutoShape 9"/>
            <p:cNvSpPr>
              <a:spLocks noChangeArrowheads="1"/>
            </p:cNvSpPr>
            <p:nvPr/>
          </p:nvSpPr>
          <p:spPr bwMode="auto">
            <a:xfrm>
              <a:off x="584200" y="7144485"/>
              <a:ext cx="800100" cy="165100"/>
            </a:xfrm>
            <a:prstGeom prst="roundRect">
              <a:avLst>
                <a:gd name="adj" fmla="val 16667"/>
              </a:avLst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22" name="Rectangle 10"/>
            <p:cNvSpPr>
              <a:spLocks noChangeArrowheads="1"/>
            </p:cNvSpPr>
            <p:nvPr/>
          </p:nvSpPr>
          <p:spPr bwMode="auto">
            <a:xfrm>
              <a:off x="584200" y="7068285"/>
              <a:ext cx="803275" cy="76200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323" name="Rectangle 11"/>
            <p:cNvSpPr>
              <a:spLocks noChangeArrowheads="1"/>
            </p:cNvSpPr>
            <p:nvPr/>
          </p:nvSpPr>
          <p:spPr bwMode="auto">
            <a:xfrm>
              <a:off x="957263" y="6992085"/>
              <a:ext cx="88900" cy="14763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-26988" y="2501900"/>
            <a:ext cx="10693401" cy="199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Unicode MS" pitchFamily="50" charset="-128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ja-JP" altLang="en-US" sz="3600" dirty="0" smtClean="0">
                <a:solidFill>
                  <a:srgbClr val="FF9900"/>
                </a:solidFill>
              </a:rPr>
              <a:t>発　行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ja-JP" altLang="en-US" sz="3600" dirty="0">
                <a:solidFill>
                  <a:schemeClr val="bg1"/>
                </a:solidFill>
              </a:rPr>
              <a:t>公益</a:t>
            </a:r>
            <a:r>
              <a:rPr lang="ja-JP" altLang="en-US" sz="3600" dirty="0" smtClean="0">
                <a:solidFill>
                  <a:schemeClr val="bg1"/>
                </a:solidFill>
              </a:rPr>
              <a:t>社団法人　空気調和・衛生工学会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ja-JP" altLang="en-US" sz="2100" dirty="0" smtClean="0">
                <a:solidFill>
                  <a:schemeClr val="bg1"/>
                </a:solidFill>
                <a:latin typeface="+mn-lt"/>
              </a:rPr>
              <a:t>（</a:t>
            </a:r>
            <a:r>
              <a:rPr lang="en-US" altLang="ja-JP" sz="2100" dirty="0" err="1" smtClean="0">
                <a:solidFill>
                  <a:schemeClr val="bg1"/>
                </a:solidFill>
                <a:latin typeface="+mn-lt"/>
              </a:rPr>
              <a:t>SHASE</a:t>
            </a:r>
            <a:r>
              <a:rPr lang="en-US" altLang="ja-JP" sz="2100" dirty="0" smtClean="0">
                <a:solidFill>
                  <a:schemeClr val="bg1"/>
                </a:solidFill>
                <a:latin typeface="+mn-lt"/>
              </a:rPr>
              <a:t>: The Society of Heating, Air Conditioning and Sanitary Engineers of Japan</a:t>
            </a:r>
            <a:r>
              <a:rPr lang="ja-JP" altLang="en-US" sz="2100" dirty="0" smtClean="0">
                <a:solidFill>
                  <a:schemeClr val="bg1"/>
                </a:solidFill>
                <a:latin typeface="+mn-lt"/>
              </a:rPr>
              <a:t>）</a:t>
            </a:r>
            <a:endParaRPr lang="en-US" altLang="ja-JP" sz="21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20725215">
            <a:off x="8446734" y="6422782"/>
            <a:ext cx="1846659" cy="492443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ja-JP" altLang="en-US" sz="3200" dirty="0" smtClean="0">
                <a:solidFill>
                  <a:schemeClr val="bg1">
                    <a:lumMod val="95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百田 真史</a:t>
            </a:r>
            <a:endParaRPr kumimoji="1" lang="ja-JP" altLang="en-US" sz="3200" dirty="0">
              <a:solidFill>
                <a:schemeClr val="bg1">
                  <a:lumMod val="95000"/>
                </a:schemeClr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35F2E2-1484-464A-B447-7A2E611B6A9E}" type="slidenum">
              <a:rPr lang="en-US" altLang="ja-JP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3720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6" t="22905" r="3809" b="23572"/>
          <a:stretch/>
        </p:blipFill>
        <p:spPr bwMode="auto">
          <a:xfrm>
            <a:off x="90116" y="1528638"/>
            <a:ext cx="10515600" cy="535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6" t="22905" r="3809" b="23572"/>
          <a:stretch/>
        </p:blipFill>
        <p:spPr bwMode="auto">
          <a:xfrm>
            <a:off x="90116" y="1528638"/>
            <a:ext cx="10515600" cy="535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タイトル 1"/>
          <p:cNvSpPr>
            <a:spLocks noGrp="1"/>
          </p:cNvSpPr>
          <p:nvPr>
            <p:ph type="title"/>
          </p:nvPr>
        </p:nvSpPr>
        <p:spPr bwMode="auto">
          <a:xfrm>
            <a:off x="0" y="1925"/>
            <a:ext cx="10693400" cy="720725"/>
          </a:xfrm>
          <a:noFill/>
        </p:spPr>
        <p:txBody>
          <a:bodyPr vert="horz" numCol="1" compatLnSpc="1">
            <a:prstTxWarp prst="textNoShape">
              <a:avLst/>
            </a:prstTxWarp>
          </a:bodyPr>
          <a:lstStyle/>
          <a:p>
            <a:r>
              <a:rPr lang="ja-JP" altLang="en-US" dirty="0" smtClean="0"/>
              <a:t>電動式冷凍機の仕組み</a:t>
            </a:r>
          </a:p>
        </p:txBody>
      </p:sp>
      <p:sp>
        <p:nvSpPr>
          <p:cNvPr id="36" name="スライド番号プレースホルダー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343D50-4CAF-4496-97F7-3A9EF30BA22F}" type="slidenum">
              <a:rPr/>
              <a:pPr>
                <a:defRPr/>
              </a:pPr>
              <a:t>2</a:t>
            </a:fld>
            <a:endParaRPr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24204" y="6641206"/>
            <a:ext cx="3591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荏原冷熱システム株式会社　ウェブサイトより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19662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液体を吸引する</a:t>
            </a:r>
            <a:r>
              <a:rPr lang="ja-JP" altLang="en-US" dirty="0" smtClean="0"/>
              <a:t>方法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14C0E-A015-4328-A71C-A70D4AC170F5}" type="slidenum">
              <a:rPr kumimoji="1" lang="ja-JP" altLang="en-US" smtClean="0"/>
              <a:t>3</a:t>
            </a:fld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450156" y="936103"/>
            <a:ext cx="10130572" cy="6876976"/>
            <a:chOff x="473887" y="166278"/>
            <a:chExt cx="10839513" cy="7358229"/>
          </a:xfrm>
        </p:grpSpPr>
        <p:pic>
          <p:nvPicPr>
            <p:cNvPr id="6" name="Picture 2" descr="mso2305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0060" y="3229290"/>
              <a:ext cx="8742710" cy="4295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 descr="2C5DDDC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9" t="7462" r="60831" b="50117"/>
            <a:stretch>
              <a:fillRect/>
            </a:stretch>
          </p:blipFill>
          <p:spPr bwMode="auto">
            <a:xfrm>
              <a:off x="473887" y="225789"/>
              <a:ext cx="3707119" cy="366511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2091157" y="5870480"/>
              <a:ext cx="840140" cy="94516"/>
            </a:xfrm>
            <a:prstGeom prst="rightArrow">
              <a:avLst>
                <a:gd name="adj1" fmla="val 50000"/>
                <a:gd name="adj2" fmla="val 222222"/>
              </a:avLst>
            </a:prstGeom>
            <a:solidFill>
              <a:srgbClr val="99CC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977">
                <a:solidFill>
                  <a:srgbClr val="000000"/>
                </a:solidFill>
              </a:endParaRPr>
            </a:p>
          </p:txBody>
        </p:sp>
        <p:grpSp>
          <p:nvGrpSpPr>
            <p:cNvPr id="9" name="Group 6"/>
            <p:cNvGrpSpPr>
              <a:grpSpLocks/>
            </p:cNvGrpSpPr>
            <p:nvPr/>
          </p:nvGrpSpPr>
          <p:grpSpPr bwMode="auto">
            <a:xfrm rot="-147543">
              <a:off x="3703177" y="6136525"/>
              <a:ext cx="2319137" cy="570595"/>
              <a:chOff x="1941" y="3544"/>
              <a:chExt cx="1332" cy="326"/>
            </a:xfrm>
          </p:grpSpPr>
          <p:sp>
            <p:nvSpPr>
              <p:cNvPr id="96" name="Freeform 7"/>
              <p:cNvSpPr>
                <a:spLocks noChangeArrowheads="1"/>
              </p:cNvSpPr>
              <p:nvPr/>
            </p:nvSpPr>
            <p:spPr bwMode="auto">
              <a:xfrm>
                <a:off x="1941" y="3544"/>
                <a:ext cx="1332" cy="32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1098"/>
                    </a:moveTo>
                    <a:cubicBezTo>
                      <a:pt x="19057" y="14211"/>
                      <a:pt x="14561" y="21600"/>
                      <a:pt x="9922" y="20302"/>
                    </a:cubicBezTo>
                    <a:cubicBezTo>
                      <a:pt x="5875" y="19170"/>
                      <a:pt x="2203" y="11615"/>
                      <a:pt x="0" y="0"/>
                    </a:cubicBezTo>
                    <a:cubicBezTo>
                      <a:pt x="0" y="0"/>
                      <a:pt x="21600" y="1098"/>
                      <a:pt x="21600" y="1098"/>
                    </a:cubicBezTo>
                  </a:path>
                </a:pathLst>
              </a:custGeom>
              <a:solidFill>
                <a:srgbClr val="FFFFFF"/>
              </a:solidFill>
              <a:ln w="56700">
                <a:solidFill>
                  <a:srgbClr val="99CC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ja-JP" altLang="en-US" sz="2977"/>
              </a:p>
            </p:txBody>
          </p:sp>
          <p:sp>
            <p:nvSpPr>
              <p:cNvPr id="97" name="Line 8"/>
              <p:cNvSpPr>
                <a:spLocks noChangeShapeType="1"/>
              </p:cNvSpPr>
              <p:nvPr/>
            </p:nvSpPr>
            <p:spPr bwMode="auto">
              <a:xfrm flipV="1">
                <a:off x="2027" y="3623"/>
                <a:ext cx="1150" cy="6"/>
              </a:xfrm>
              <a:prstGeom prst="line">
                <a:avLst/>
              </a:prstGeom>
              <a:noFill/>
              <a:ln w="27900">
                <a:solidFill>
                  <a:srgbClr val="99CC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 sz="2977"/>
              </a:p>
            </p:txBody>
          </p:sp>
          <p:sp>
            <p:nvSpPr>
              <p:cNvPr id="98" name="Line 9"/>
              <p:cNvSpPr>
                <a:spLocks noChangeShapeType="1"/>
              </p:cNvSpPr>
              <p:nvPr/>
            </p:nvSpPr>
            <p:spPr bwMode="auto">
              <a:xfrm flipV="1">
                <a:off x="2075" y="3704"/>
                <a:ext cx="992" cy="8"/>
              </a:xfrm>
              <a:prstGeom prst="line">
                <a:avLst/>
              </a:prstGeom>
              <a:noFill/>
              <a:ln w="27900">
                <a:solidFill>
                  <a:srgbClr val="99CC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 sz="2977"/>
              </a:p>
            </p:txBody>
          </p:sp>
          <p:sp>
            <p:nvSpPr>
              <p:cNvPr id="99" name="Line 10"/>
              <p:cNvSpPr>
                <a:spLocks noChangeShapeType="1"/>
              </p:cNvSpPr>
              <p:nvPr/>
            </p:nvSpPr>
            <p:spPr bwMode="auto">
              <a:xfrm flipV="1">
                <a:off x="2301" y="3791"/>
                <a:ext cx="608" cy="8"/>
              </a:xfrm>
              <a:prstGeom prst="line">
                <a:avLst/>
              </a:prstGeom>
              <a:noFill/>
              <a:ln w="18900">
                <a:solidFill>
                  <a:srgbClr val="99CC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 sz="2977"/>
              </a:p>
            </p:txBody>
          </p:sp>
        </p:grpSp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>
              <a:off x="7016479" y="4956827"/>
              <a:ext cx="903151" cy="189032"/>
            </a:xfrm>
            <a:prstGeom prst="leftArrow">
              <a:avLst>
                <a:gd name="adj1" fmla="val 50000"/>
                <a:gd name="adj2" fmla="val 119444"/>
              </a:avLst>
            </a:prstGeom>
            <a:solidFill>
              <a:srgbClr val="FFCC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977">
                <a:solidFill>
                  <a:srgbClr val="000000"/>
                </a:solidFill>
              </a:endParaRPr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 rot="10800000">
              <a:off x="7077739" y="5690200"/>
              <a:ext cx="903151" cy="189032"/>
            </a:xfrm>
            <a:prstGeom prst="leftArrow">
              <a:avLst>
                <a:gd name="adj1" fmla="val 50000"/>
                <a:gd name="adj2" fmla="val 119444"/>
              </a:avLst>
            </a:prstGeom>
            <a:solidFill>
              <a:srgbClr val="33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977">
                <a:solidFill>
                  <a:srgbClr val="000000"/>
                </a:solidFill>
              </a:endParaRPr>
            </a:p>
          </p:txBody>
        </p:sp>
        <p:sp>
          <p:nvSpPr>
            <p:cNvPr id="12" name="AutoShape 13"/>
            <p:cNvSpPr>
              <a:spLocks noChangeArrowheads="1"/>
            </p:cNvSpPr>
            <p:nvPr/>
          </p:nvSpPr>
          <p:spPr bwMode="auto">
            <a:xfrm rot="-2646709">
              <a:off x="5621497" y="4211203"/>
              <a:ext cx="1128938" cy="169779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9CC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2977"/>
            </a:p>
          </p:txBody>
        </p:sp>
        <p:grpSp>
          <p:nvGrpSpPr>
            <p:cNvPr id="13" name="Group 14"/>
            <p:cNvGrpSpPr>
              <a:grpSpLocks/>
            </p:cNvGrpSpPr>
            <p:nvPr/>
          </p:nvGrpSpPr>
          <p:grpSpPr bwMode="auto">
            <a:xfrm>
              <a:off x="3638416" y="4986583"/>
              <a:ext cx="990665" cy="453325"/>
              <a:chOff x="2" y="5"/>
              <a:chExt cx="818" cy="259"/>
            </a:xfrm>
          </p:grpSpPr>
          <p:sp>
            <p:nvSpPr>
              <p:cNvPr id="86" name="Freeform 15"/>
              <p:cNvSpPr>
                <a:spLocks noChangeArrowheads="1"/>
              </p:cNvSpPr>
              <p:nvPr/>
            </p:nvSpPr>
            <p:spPr bwMode="auto">
              <a:xfrm>
                <a:off x="372" y="244"/>
                <a:ext cx="20" cy="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21600"/>
                    </a:moveTo>
                    <a:lnTo>
                      <a:pt x="1851" y="8894"/>
                    </a:lnTo>
                    <a:lnTo>
                      <a:pt x="8023" y="0"/>
                    </a:lnTo>
                    <a:lnTo>
                      <a:pt x="19749" y="7624"/>
                    </a:lnTo>
                    <a:lnTo>
                      <a:pt x="21600" y="21600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6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2977"/>
              </a:p>
            </p:txBody>
          </p:sp>
          <p:sp>
            <p:nvSpPr>
              <p:cNvPr id="87" name="Freeform 16"/>
              <p:cNvSpPr>
                <a:spLocks noChangeArrowheads="1"/>
              </p:cNvSpPr>
              <p:nvPr/>
            </p:nvSpPr>
            <p:spPr bwMode="auto">
              <a:xfrm>
                <a:off x="374" y="244"/>
                <a:ext cx="17" cy="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>
                    <a:moveTo>
                      <a:pt x="0" y="21600"/>
                    </a:moveTo>
                    <a:cubicBezTo>
                      <a:pt x="3600" y="6000"/>
                      <a:pt x="5760" y="0"/>
                      <a:pt x="10800" y="0"/>
                    </a:cubicBezTo>
                    <a:cubicBezTo>
                      <a:pt x="14400" y="0"/>
                      <a:pt x="18720" y="9600"/>
                      <a:pt x="21600" y="21600"/>
                    </a:cubicBezTo>
                  </a:path>
                </a:pathLst>
              </a:custGeom>
              <a:solidFill>
                <a:srgbClr val="99CC00"/>
              </a:solidFill>
              <a:ln w="1440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ja-JP" altLang="en-US" sz="2977"/>
              </a:p>
            </p:txBody>
          </p:sp>
          <p:sp>
            <p:nvSpPr>
              <p:cNvPr id="88" name="Freeform 17"/>
              <p:cNvSpPr>
                <a:spLocks noChangeArrowheads="1"/>
              </p:cNvSpPr>
              <p:nvPr/>
            </p:nvSpPr>
            <p:spPr bwMode="auto">
              <a:xfrm>
                <a:off x="2" y="105"/>
                <a:ext cx="37" cy="6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11963" y="0"/>
                    </a:moveTo>
                    <a:cubicBezTo>
                      <a:pt x="4652" y="6676"/>
                      <a:pt x="0" y="10604"/>
                      <a:pt x="1662" y="15709"/>
                    </a:cubicBezTo>
                    <a:cubicBezTo>
                      <a:pt x="2991" y="20618"/>
                      <a:pt x="7311" y="21600"/>
                      <a:pt x="10634" y="21600"/>
                    </a:cubicBezTo>
                    <a:cubicBezTo>
                      <a:pt x="14289" y="21600"/>
                      <a:pt x="21600" y="20815"/>
                      <a:pt x="19938" y="13156"/>
                    </a:cubicBezTo>
                    <a:cubicBezTo>
                      <a:pt x="18277" y="5695"/>
                      <a:pt x="13292" y="2749"/>
                      <a:pt x="11963" y="0"/>
                    </a:cubicBezTo>
                  </a:path>
                </a:pathLst>
              </a:custGeom>
              <a:solidFill>
                <a:srgbClr val="99CC00"/>
              </a:solidFill>
              <a:ln w="1440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ja-JP" altLang="en-US" sz="2977"/>
              </a:p>
            </p:txBody>
          </p:sp>
          <p:sp>
            <p:nvSpPr>
              <p:cNvPr id="89" name="Freeform 18"/>
              <p:cNvSpPr>
                <a:spLocks noChangeArrowheads="1"/>
              </p:cNvSpPr>
              <p:nvPr/>
            </p:nvSpPr>
            <p:spPr bwMode="auto">
              <a:xfrm>
                <a:off x="138" y="5"/>
                <a:ext cx="45" cy="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12185" y="0"/>
                    </a:moveTo>
                    <a:cubicBezTo>
                      <a:pt x="4985" y="8972"/>
                      <a:pt x="0" y="12628"/>
                      <a:pt x="3323" y="17114"/>
                    </a:cubicBezTo>
                    <a:cubicBezTo>
                      <a:pt x="6923" y="21600"/>
                      <a:pt x="10246" y="20935"/>
                      <a:pt x="12738" y="20935"/>
                    </a:cubicBezTo>
                    <a:cubicBezTo>
                      <a:pt x="15508" y="20935"/>
                      <a:pt x="21600" y="18111"/>
                      <a:pt x="20215" y="12628"/>
                    </a:cubicBezTo>
                    <a:cubicBezTo>
                      <a:pt x="18831" y="7145"/>
                      <a:pt x="14954" y="3157"/>
                      <a:pt x="12185" y="0"/>
                    </a:cubicBezTo>
                  </a:path>
                </a:pathLst>
              </a:custGeom>
              <a:solidFill>
                <a:srgbClr val="99CC00"/>
              </a:solidFill>
              <a:ln w="1440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ja-JP" altLang="en-US" sz="2977"/>
              </a:p>
            </p:txBody>
          </p:sp>
          <p:sp>
            <p:nvSpPr>
              <p:cNvPr id="90" name="Freeform 19"/>
              <p:cNvSpPr>
                <a:spLocks noChangeArrowheads="1"/>
              </p:cNvSpPr>
              <p:nvPr/>
            </p:nvSpPr>
            <p:spPr bwMode="auto">
              <a:xfrm>
                <a:off x="203" y="146"/>
                <a:ext cx="48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057" y="0"/>
                    </a:moveTo>
                    <a:cubicBezTo>
                      <a:pt x="5400" y="6849"/>
                      <a:pt x="0" y="14049"/>
                      <a:pt x="3343" y="17912"/>
                    </a:cubicBezTo>
                    <a:cubicBezTo>
                      <a:pt x="6686" y="21600"/>
                      <a:pt x="17743" y="21424"/>
                      <a:pt x="19286" y="16859"/>
                    </a:cubicBezTo>
                    <a:cubicBezTo>
                      <a:pt x="21600" y="9483"/>
                      <a:pt x="11057" y="0"/>
                      <a:pt x="11057" y="0"/>
                    </a:cubicBezTo>
                  </a:path>
                </a:pathLst>
              </a:custGeom>
              <a:solidFill>
                <a:srgbClr val="99CC00"/>
              </a:solidFill>
              <a:ln w="1440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ja-JP" altLang="en-US" sz="2977"/>
              </a:p>
            </p:txBody>
          </p:sp>
          <p:sp>
            <p:nvSpPr>
              <p:cNvPr id="91" name="Freeform 20"/>
              <p:cNvSpPr>
                <a:spLocks noChangeArrowheads="1"/>
              </p:cNvSpPr>
              <p:nvPr/>
            </p:nvSpPr>
            <p:spPr bwMode="auto">
              <a:xfrm>
                <a:off x="359" y="49"/>
                <a:ext cx="40" cy="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11417" y="0"/>
                    </a:moveTo>
                    <a:cubicBezTo>
                      <a:pt x="7097" y="4493"/>
                      <a:pt x="0" y="12614"/>
                      <a:pt x="1543" y="16070"/>
                    </a:cubicBezTo>
                    <a:cubicBezTo>
                      <a:pt x="3394" y="19526"/>
                      <a:pt x="6480" y="21600"/>
                      <a:pt x="12651" y="21600"/>
                    </a:cubicBezTo>
                    <a:cubicBezTo>
                      <a:pt x="18823" y="21600"/>
                      <a:pt x="21600" y="17453"/>
                      <a:pt x="20983" y="14342"/>
                    </a:cubicBezTo>
                    <a:cubicBezTo>
                      <a:pt x="20366" y="10368"/>
                      <a:pt x="17280" y="6221"/>
                      <a:pt x="11417" y="0"/>
                    </a:cubicBezTo>
                  </a:path>
                </a:pathLst>
              </a:custGeom>
              <a:solidFill>
                <a:srgbClr val="99CC00"/>
              </a:solidFill>
              <a:ln w="1440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ja-JP" altLang="en-US" sz="2977"/>
              </a:p>
            </p:txBody>
          </p:sp>
          <p:sp>
            <p:nvSpPr>
              <p:cNvPr id="92" name="Freeform 21"/>
              <p:cNvSpPr>
                <a:spLocks noChangeArrowheads="1"/>
              </p:cNvSpPr>
              <p:nvPr/>
            </p:nvSpPr>
            <p:spPr bwMode="auto">
              <a:xfrm>
                <a:off x="499" y="195"/>
                <a:ext cx="42" cy="5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7280" y="21600"/>
                    </a:moveTo>
                    <a:cubicBezTo>
                      <a:pt x="19584" y="20769"/>
                      <a:pt x="20160" y="19108"/>
                      <a:pt x="20448" y="17446"/>
                    </a:cubicBezTo>
                    <a:cubicBezTo>
                      <a:pt x="21600" y="11423"/>
                      <a:pt x="17568" y="5815"/>
                      <a:pt x="13248" y="0"/>
                    </a:cubicBezTo>
                    <a:cubicBezTo>
                      <a:pt x="6624" y="7269"/>
                      <a:pt x="0" y="12877"/>
                      <a:pt x="3744" y="18692"/>
                    </a:cubicBezTo>
                    <a:cubicBezTo>
                      <a:pt x="4320" y="19731"/>
                      <a:pt x="6048" y="21392"/>
                      <a:pt x="7488" y="21600"/>
                    </a:cubicBezTo>
                    <a:cubicBezTo>
                      <a:pt x="7488" y="21600"/>
                      <a:pt x="17280" y="21600"/>
                      <a:pt x="17280" y="21600"/>
                    </a:cubicBezTo>
                  </a:path>
                </a:pathLst>
              </a:custGeom>
              <a:solidFill>
                <a:srgbClr val="99CC00"/>
              </a:solidFill>
              <a:ln w="1440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ja-JP" altLang="en-US" sz="2977"/>
              </a:p>
            </p:txBody>
          </p:sp>
          <p:sp>
            <p:nvSpPr>
              <p:cNvPr id="93" name="Freeform 22"/>
              <p:cNvSpPr>
                <a:spLocks noChangeArrowheads="1"/>
              </p:cNvSpPr>
              <p:nvPr/>
            </p:nvSpPr>
            <p:spPr bwMode="auto">
              <a:xfrm>
                <a:off x="630" y="82"/>
                <a:ext cx="34" cy="6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11880" y="0"/>
                    </a:moveTo>
                    <a:cubicBezTo>
                      <a:pt x="6840" y="5675"/>
                      <a:pt x="0" y="12447"/>
                      <a:pt x="1080" y="15925"/>
                    </a:cubicBezTo>
                    <a:cubicBezTo>
                      <a:pt x="2520" y="19403"/>
                      <a:pt x="5760" y="21600"/>
                      <a:pt x="12240" y="21600"/>
                    </a:cubicBezTo>
                    <a:cubicBezTo>
                      <a:pt x="18720" y="21600"/>
                      <a:pt x="21600" y="17573"/>
                      <a:pt x="21600" y="14644"/>
                    </a:cubicBezTo>
                    <a:cubicBezTo>
                      <a:pt x="21600" y="11715"/>
                      <a:pt x="21600" y="8786"/>
                      <a:pt x="11880" y="0"/>
                    </a:cubicBezTo>
                  </a:path>
                </a:pathLst>
              </a:custGeom>
              <a:solidFill>
                <a:srgbClr val="99CC00"/>
              </a:solidFill>
              <a:ln w="1440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ja-JP" altLang="en-US" sz="2977"/>
              </a:p>
            </p:txBody>
          </p:sp>
          <p:sp>
            <p:nvSpPr>
              <p:cNvPr id="94" name="Freeform 23"/>
              <p:cNvSpPr>
                <a:spLocks noChangeArrowheads="1"/>
              </p:cNvSpPr>
              <p:nvPr/>
            </p:nvSpPr>
            <p:spPr bwMode="auto">
              <a:xfrm>
                <a:off x="780" y="107"/>
                <a:ext cx="40" cy="6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561" y="0"/>
                    </a:moveTo>
                    <a:cubicBezTo>
                      <a:pt x="5780" y="6480"/>
                      <a:pt x="0" y="15120"/>
                      <a:pt x="4868" y="18655"/>
                    </a:cubicBezTo>
                    <a:cubicBezTo>
                      <a:pt x="8823" y="21600"/>
                      <a:pt x="15820" y="21404"/>
                      <a:pt x="18862" y="16691"/>
                    </a:cubicBezTo>
                    <a:cubicBezTo>
                      <a:pt x="21600" y="12175"/>
                      <a:pt x="16732" y="7462"/>
                      <a:pt x="11561" y="0"/>
                    </a:cubicBezTo>
                  </a:path>
                </a:pathLst>
              </a:custGeom>
              <a:solidFill>
                <a:srgbClr val="99CC00"/>
              </a:solidFill>
              <a:ln w="1440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ja-JP" altLang="en-US" sz="2977"/>
              </a:p>
            </p:txBody>
          </p:sp>
          <p:pic>
            <p:nvPicPr>
              <p:cNvPr id="95" name="Picture 2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" y="236"/>
                <a:ext cx="25" cy="2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" name="Group 25"/>
            <p:cNvGrpSpPr>
              <a:grpSpLocks/>
            </p:cNvGrpSpPr>
            <p:nvPr/>
          </p:nvGrpSpPr>
          <p:grpSpPr bwMode="auto">
            <a:xfrm>
              <a:off x="3711928" y="5480165"/>
              <a:ext cx="990665" cy="453325"/>
              <a:chOff x="2" y="5"/>
              <a:chExt cx="818" cy="259"/>
            </a:xfrm>
          </p:grpSpPr>
          <p:sp>
            <p:nvSpPr>
              <p:cNvPr id="76" name="Freeform 26"/>
              <p:cNvSpPr>
                <a:spLocks noChangeArrowheads="1"/>
              </p:cNvSpPr>
              <p:nvPr/>
            </p:nvSpPr>
            <p:spPr bwMode="auto">
              <a:xfrm>
                <a:off x="372" y="244"/>
                <a:ext cx="20" cy="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21600"/>
                    </a:moveTo>
                    <a:lnTo>
                      <a:pt x="1851" y="8894"/>
                    </a:lnTo>
                    <a:lnTo>
                      <a:pt x="8023" y="0"/>
                    </a:lnTo>
                    <a:lnTo>
                      <a:pt x="19749" y="7624"/>
                    </a:lnTo>
                    <a:lnTo>
                      <a:pt x="21600" y="21600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6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2977"/>
              </a:p>
            </p:txBody>
          </p:sp>
          <p:sp>
            <p:nvSpPr>
              <p:cNvPr id="77" name="Freeform 27"/>
              <p:cNvSpPr>
                <a:spLocks noChangeArrowheads="1"/>
              </p:cNvSpPr>
              <p:nvPr/>
            </p:nvSpPr>
            <p:spPr bwMode="auto">
              <a:xfrm>
                <a:off x="374" y="244"/>
                <a:ext cx="17" cy="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>
                    <a:moveTo>
                      <a:pt x="0" y="21600"/>
                    </a:moveTo>
                    <a:cubicBezTo>
                      <a:pt x="3600" y="6000"/>
                      <a:pt x="5760" y="0"/>
                      <a:pt x="10800" y="0"/>
                    </a:cubicBezTo>
                    <a:cubicBezTo>
                      <a:pt x="14400" y="0"/>
                      <a:pt x="18720" y="9600"/>
                      <a:pt x="21600" y="21600"/>
                    </a:cubicBezTo>
                  </a:path>
                </a:pathLst>
              </a:custGeom>
              <a:solidFill>
                <a:srgbClr val="99CC00"/>
              </a:solidFill>
              <a:ln w="1440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ja-JP" altLang="en-US" sz="2977"/>
              </a:p>
            </p:txBody>
          </p:sp>
          <p:sp>
            <p:nvSpPr>
              <p:cNvPr id="78" name="Freeform 28"/>
              <p:cNvSpPr>
                <a:spLocks noChangeArrowheads="1"/>
              </p:cNvSpPr>
              <p:nvPr/>
            </p:nvSpPr>
            <p:spPr bwMode="auto">
              <a:xfrm>
                <a:off x="2" y="105"/>
                <a:ext cx="37" cy="6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11963" y="0"/>
                    </a:moveTo>
                    <a:cubicBezTo>
                      <a:pt x="4652" y="6676"/>
                      <a:pt x="0" y="10604"/>
                      <a:pt x="1662" y="15709"/>
                    </a:cubicBezTo>
                    <a:cubicBezTo>
                      <a:pt x="2991" y="20618"/>
                      <a:pt x="7311" y="21600"/>
                      <a:pt x="10634" y="21600"/>
                    </a:cubicBezTo>
                    <a:cubicBezTo>
                      <a:pt x="14289" y="21600"/>
                      <a:pt x="21600" y="20815"/>
                      <a:pt x="19938" y="13156"/>
                    </a:cubicBezTo>
                    <a:cubicBezTo>
                      <a:pt x="18277" y="5695"/>
                      <a:pt x="13292" y="2749"/>
                      <a:pt x="11963" y="0"/>
                    </a:cubicBezTo>
                  </a:path>
                </a:pathLst>
              </a:custGeom>
              <a:solidFill>
                <a:srgbClr val="99CC00"/>
              </a:solidFill>
              <a:ln w="1440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ja-JP" altLang="en-US" sz="2977"/>
              </a:p>
            </p:txBody>
          </p:sp>
          <p:sp>
            <p:nvSpPr>
              <p:cNvPr id="79" name="Freeform 29"/>
              <p:cNvSpPr>
                <a:spLocks noChangeArrowheads="1"/>
              </p:cNvSpPr>
              <p:nvPr/>
            </p:nvSpPr>
            <p:spPr bwMode="auto">
              <a:xfrm>
                <a:off x="138" y="5"/>
                <a:ext cx="45" cy="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12185" y="0"/>
                    </a:moveTo>
                    <a:cubicBezTo>
                      <a:pt x="4985" y="8972"/>
                      <a:pt x="0" y="12628"/>
                      <a:pt x="3323" y="17114"/>
                    </a:cubicBezTo>
                    <a:cubicBezTo>
                      <a:pt x="6923" y="21600"/>
                      <a:pt x="10246" y="20935"/>
                      <a:pt x="12738" y="20935"/>
                    </a:cubicBezTo>
                    <a:cubicBezTo>
                      <a:pt x="15508" y="20935"/>
                      <a:pt x="21600" y="18111"/>
                      <a:pt x="20215" y="12628"/>
                    </a:cubicBezTo>
                    <a:cubicBezTo>
                      <a:pt x="18831" y="7145"/>
                      <a:pt x="14954" y="3157"/>
                      <a:pt x="12185" y="0"/>
                    </a:cubicBezTo>
                  </a:path>
                </a:pathLst>
              </a:custGeom>
              <a:solidFill>
                <a:srgbClr val="99CC00"/>
              </a:solidFill>
              <a:ln w="1440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ja-JP" altLang="en-US" sz="2977"/>
              </a:p>
            </p:txBody>
          </p:sp>
          <p:sp>
            <p:nvSpPr>
              <p:cNvPr id="80" name="Freeform 30"/>
              <p:cNvSpPr>
                <a:spLocks noChangeArrowheads="1"/>
              </p:cNvSpPr>
              <p:nvPr/>
            </p:nvSpPr>
            <p:spPr bwMode="auto">
              <a:xfrm>
                <a:off x="203" y="146"/>
                <a:ext cx="48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057" y="0"/>
                    </a:moveTo>
                    <a:cubicBezTo>
                      <a:pt x="5400" y="6849"/>
                      <a:pt x="0" y="14049"/>
                      <a:pt x="3343" y="17912"/>
                    </a:cubicBezTo>
                    <a:cubicBezTo>
                      <a:pt x="6686" y="21600"/>
                      <a:pt x="17743" y="21424"/>
                      <a:pt x="19286" y="16859"/>
                    </a:cubicBezTo>
                    <a:cubicBezTo>
                      <a:pt x="21600" y="9483"/>
                      <a:pt x="11057" y="0"/>
                      <a:pt x="11057" y="0"/>
                    </a:cubicBezTo>
                  </a:path>
                </a:pathLst>
              </a:custGeom>
              <a:solidFill>
                <a:srgbClr val="99CC00"/>
              </a:solidFill>
              <a:ln w="1440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ja-JP" altLang="en-US" sz="2977"/>
              </a:p>
            </p:txBody>
          </p:sp>
          <p:sp>
            <p:nvSpPr>
              <p:cNvPr id="81" name="Freeform 31"/>
              <p:cNvSpPr>
                <a:spLocks noChangeArrowheads="1"/>
              </p:cNvSpPr>
              <p:nvPr/>
            </p:nvSpPr>
            <p:spPr bwMode="auto">
              <a:xfrm>
                <a:off x="359" y="49"/>
                <a:ext cx="40" cy="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11417" y="0"/>
                    </a:moveTo>
                    <a:cubicBezTo>
                      <a:pt x="7097" y="4493"/>
                      <a:pt x="0" y="12614"/>
                      <a:pt x="1543" y="16070"/>
                    </a:cubicBezTo>
                    <a:cubicBezTo>
                      <a:pt x="3394" y="19526"/>
                      <a:pt x="6480" y="21600"/>
                      <a:pt x="12651" y="21600"/>
                    </a:cubicBezTo>
                    <a:cubicBezTo>
                      <a:pt x="18823" y="21600"/>
                      <a:pt x="21600" y="17453"/>
                      <a:pt x="20983" y="14342"/>
                    </a:cubicBezTo>
                    <a:cubicBezTo>
                      <a:pt x="20366" y="10368"/>
                      <a:pt x="17280" y="6221"/>
                      <a:pt x="11417" y="0"/>
                    </a:cubicBezTo>
                  </a:path>
                </a:pathLst>
              </a:custGeom>
              <a:solidFill>
                <a:srgbClr val="99CC00"/>
              </a:solidFill>
              <a:ln w="1440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ja-JP" altLang="en-US" sz="2977"/>
              </a:p>
            </p:txBody>
          </p:sp>
          <p:sp>
            <p:nvSpPr>
              <p:cNvPr id="82" name="Freeform 32"/>
              <p:cNvSpPr>
                <a:spLocks noChangeArrowheads="1"/>
              </p:cNvSpPr>
              <p:nvPr/>
            </p:nvSpPr>
            <p:spPr bwMode="auto">
              <a:xfrm>
                <a:off x="499" y="195"/>
                <a:ext cx="42" cy="5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7280" y="21600"/>
                    </a:moveTo>
                    <a:cubicBezTo>
                      <a:pt x="19584" y="20769"/>
                      <a:pt x="20160" y="19108"/>
                      <a:pt x="20448" y="17446"/>
                    </a:cubicBezTo>
                    <a:cubicBezTo>
                      <a:pt x="21600" y="11423"/>
                      <a:pt x="17568" y="5815"/>
                      <a:pt x="13248" y="0"/>
                    </a:cubicBezTo>
                    <a:cubicBezTo>
                      <a:pt x="6624" y="7269"/>
                      <a:pt x="0" y="12877"/>
                      <a:pt x="3744" y="18692"/>
                    </a:cubicBezTo>
                    <a:cubicBezTo>
                      <a:pt x="4320" y="19731"/>
                      <a:pt x="6048" y="21392"/>
                      <a:pt x="7488" y="21600"/>
                    </a:cubicBezTo>
                    <a:cubicBezTo>
                      <a:pt x="7488" y="21600"/>
                      <a:pt x="17280" y="21600"/>
                      <a:pt x="17280" y="21600"/>
                    </a:cubicBezTo>
                  </a:path>
                </a:pathLst>
              </a:custGeom>
              <a:solidFill>
                <a:srgbClr val="99CC00"/>
              </a:solidFill>
              <a:ln w="1440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ja-JP" altLang="en-US" sz="2977"/>
              </a:p>
            </p:txBody>
          </p:sp>
          <p:sp>
            <p:nvSpPr>
              <p:cNvPr id="83" name="Freeform 33"/>
              <p:cNvSpPr>
                <a:spLocks noChangeArrowheads="1"/>
              </p:cNvSpPr>
              <p:nvPr/>
            </p:nvSpPr>
            <p:spPr bwMode="auto">
              <a:xfrm>
                <a:off x="630" y="82"/>
                <a:ext cx="34" cy="6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11880" y="0"/>
                    </a:moveTo>
                    <a:cubicBezTo>
                      <a:pt x="6840" y="5675"/>
                      <a:pt x="0" y="12447"/>
                      <a:pt x="1080" y="15925"/>
                    </a:cubicBezTo>
                    <a:cubicBezTo>
                      <a:pt x="2520" y="19403"/>
                      <a:pt x="5760" y="21600"/>
                      <a:pt x="12240" y="21600"/>
                    </a:cubicBezTo>
                    <a:cubicBezTo>
                      <a:pt x="18720" y="21600"/>
                      <a:pt x="21600" y="17573"/>
                      <a:pt x="21600" y="14644"/>
                    </a:cubicBezTo>
                    <a:cubicBezTo>
                      <a:pt x="21600" y="11715"/>
                      <a:pt x="21600" y="8786"/>
                      <a:pt x="11880" y="0"/>
                    </a:cubicBezTo>
                  </a:path>
                </a:pathLst>
              </a:custGeom>
              <a:solidFill>
                <a:srgbClr val="99CC00"/>
              </a:solidFill>
              <a:ln w="1440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ja-JP" altLang="en-US" sz="2977"/>
              </a:p>
            </p:txBody>
          </p:sp>
          <p:sp>
            <p:nvSpPr>
              <p:cNvPr id="84" name="Freeform 34"/>
              <p:cNvSpPr>
                <a:spLocks noChangeArrowheads="1"/>
              </p:cNvSpPr>
              <p:nvPr/>
            </p:nvSpPr>
            <p:spPr bwMode="auto">
              <a:xfrm>
                <a:off x="780" y="107"/>
                <a:ext cx="40" cy="6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561" y="0"/>
                    </a:moveTo>
                    <a:cubicBezTo>
                      <a:pt x="5780" y="6480"/>
                      <a:pt x="0" y="15120"/>
                      <a:pt x="4868" y="18655"/>
                    </a:cubicBezTo>
                    <a:cubicBezTo>
                      <a:pt x="8823" y="21600"/>
                      <a:pt x="15820" y="21404"/>
                      <a:pt x="18862" y="16691"/>
                    </a:cubicBezTo>
                    <a:cubicBezTo>
                      <a:pt x="21600" y="12175"/>
                      <a:pt x="16732" y="7462"/>
                      <a:pt x="11561" y="0"/>
                    </a:cubicBezTo>
                  </a:path>
                </a:pathLst>
              </a:custGeom>
              <a:solidFill>
                <a:srgbClr val="99CC00"/>
              </a:solidFill>
              <a:ln w="1440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ja-JP" altLang="en-US" sz="2977"/>
              </a:p>
            </p:txBody>
          </p:sp>
          <p:pic>
            <p:nvPicPr>
              <p:cNvPr id="85" name="Picture 3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" y="236"/>
                <a:ext cx="25" cy="2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" name="Group 36"/>
            <p:cNvGrpSpPr>
              <a:grpSpLocks/>
            </p:cNvGrpSpPr>
            <p:nvPr/>
          </p:nvGrpSpPr>
          <p:grpSpPr bwMode="auto">
            <a:xfrm>
              <a:off x="4993142" y="5490667"/>
              <a:ext cx="990665" cy="453325"/>
              <a:chOff x="2" y="5"/>
              <a:chExt cx="818" cy="259"/>
            </a:xfrm>
          </p:grpSpPr>
          <p:sp>
            <p:nvSpPr>
              <p:cNvPr id="66" name="Freeform 37"/>
              <p:cNvSpPr>
                <a:spLocks noChangeArrowheads="1"/>
              </p:cNvSpPr>
              <p:nvPr/>
            </p:nvSpPr>
            <p:spPr bwMode="auto">
              <a:xfrm>
                <a:off x="372" y="244"/>
                <a:ext cx="20" cy="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21600"/>
                    </a:moveTo>
                    <a:lnTo>
                      <a:pt x="1851" y="8894"/>
                    </a:lnTo>
                    <a:lnTo>
                      <a:pt x="8023" y="0"/>
                    </a:lnTo>
                    <a:lnTo>
                      <a:pt x="19749" y="7624"/>
                    </a:lnTo>
                    <a:lnTo>
                      <a:pt x="21600" y="21600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6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2977"/>
              </a:p>
            </p:txBody>
          </p:sp>
          <p:sp>
            <p:nvSpPr>
              <p:cNvPr id="67" name="Freeform 38"/>
              <p:cNvSpPr>
                <a:spLocks noChangeArrowheads="1"/>
              </p:cNvSpPr>
              <p:nvPr/>
            </p:nvSpPr>
            <p:spPr bwMode="auto">
              <a:xfrm>
                <a:off x="374" y="244"/>
                <a:ext cx="17" cy="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>
                    <a:moveTo>
                      <a:pt x="0" y="21600"/>
                    </a:moveTo>
                    <a:cubicBezTo>
                      <a:pt x="3600" y="6000"/>
                      <a:pt x="5760" y="0"/>
                      <a:pt x="10800" y="0"/>
                    </a:cubicBezTo>
                    <a:cubicBezTo>
                      <a:pt x="14400" y="0"/>
                      <a:pt x="18720" y="9600"/>
                      <a:pt x="21600" y="21600"/>
                    </a:cubicBezTo>
                  </a:path>
                </a:pathLst>
              </a:custGeom>
              <a:solidFill>
                <a:srgbClr val="99CC00"/>
              </a:solidFill>
              <a:ln w="1440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ja-JP" altLang="en-US" sz="2977"/>
              </a:p>
            </p:txBody>
          </p:sp>
          <p:sp>
            <p:nvSpPr>
              <p:cNvPr id="68" name="Freeform 39"/>
              <p:cNvSpPr>
                <a:spLocks noChangeArrowheads="1"/>
              </p:cNvSpPr>
              <p:nvPr/>
            </p:nvSpPr>
            <p:spPr bwMode="auto">
              <a:xfrm>
                <a:off x="2" y="105"/>
                <a:ext cx="37" cy="6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11963" y="0"/>
                    </a:moveTo>
                    <a:cubicBezTo>
                      <a:pt x="4652" y="6676"/>
                      <a:pt x="0" y="10604"/>
                      <a:pt x="1662" y="15709"/>
                    </a:cubicBezTo>
                    <a:cubicBezTo>
                      <a:pt x="2991" y="20618"/>
                      <a:pt x="7311" y="21600"/>
                      <a:pt x="10634" y="21600"/>
                    </a:cubicBezTo>
                    <a:cubicBezTo>
                      <a:pt x="14289" y="21600"/>
                      <a:pt x="21600" y="20815"/>
                      <a:pt x="19938" y="13156"/>
                    </a:cubicBezTo>
                    <a:cubicBezTo>
                      <a:pt x="18277" y="5695"/>
                      <a:pt x="13292" y="2749"/>
                      <a:pt x="11963" y="0"/>
                    </a:cubicBezTo>
                  </a:path>
                </a:pathLst>
              </a:custGeom>
              <a:solidFill>
                <a:srgbClr val="99CC00"/>
              </a:solidFill>
              <a:ln w="1440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ja-JP" altLang="en-US" sz="2977"/>
              </a:p>
            </p:txBody>
          </p:sp>
          <p:sp>
            <p:nvSpPr>
              <p:cNvPr id="69" name="Freeform 40"/>
              <p:cNvSpPr>
                <a:spLocks noChangeArrowheads="1"/>
              </p:cNvSpPr>
              <p:nvPr/>
            </p:nvSpPr>
            <p:spPr bwMode="auto">
              <a:xfrm>
                <a:off x="138" y="5"/>
                <a:ext cx="45" cy="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12185" y="0"/>
                    </a:moveTo>
                    <a:cubicBezTo>
                      <a:pt x="4985" y="8972"/>
                      <a:pt x="0" y="12628"/>
                      <a:pt x="3323" y="17114"/>
                    </a:cubicBezTo>
                    <a:cubicBezTo>
                      <a:pt x="6923" y="21600"/>
                      <a:pt x="10246" y="20935"/>
                      <a:pt x="12738" y="20935"/>
                    </a:cubicBezTo>
                    <a:cubicBezTo>
                      <a:pt x="15508" y="20935"/>
                      <a:pt x="21600" y="18111"/>
                      <a:pt x="20215" y="12628"/>
                    </a:cubicBezTo>
                    <a:cubicBezTo>
                      <a:pt x="18831" y="7145"/>
                      <a:pt x="14954" y="3157"/>
                      <a:pt x="12185" y="0"/>
                    </a:cubicBezTo>
                  </a:path>
                </a:pathLst>
              </a:custGeom>
              <a:solidFill>
                <a:srgbClr val="99CC00"/>
              </a:solidFill>
              <a:ln w="1440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ja-JP" altLang="en-US" sz="2977"/>
              </a:p>
            </p:txBody>
          </p:sp>
          <p:sp>
            <p:nvSpPr>
              <p:cNvPr id="70" name="Freeform 41"/>
              <p:cNvSpPr>
                <a:spLocks noChangeArrowheads="1"/>
              </p:cNvSpPr>
              <p:nvPr/>
            </p:nvSpPr>
            <p:spPr bwMode="auto">
              <a:xfrm>
                <a:off x="203" y="146"/>
                <a:ext cx="48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057" y="0"/>
                    </a:moveTo>
                    <a:cubicBezTo>
                      <a:pt x="5400" y="6849"/>
                      <a:pt x="0" y="14049"/>
                      <a:pt x="3343" y="17912"/>
                    </a:cubicBezTo>
                    <a:cubicBezTo>
                      <a:pt x="6686" y="21600"/>
                      <a:pt x="17743" y="21424"/>
                      <a:pt x="19286" y="16859"/>
                    </a:cubicBezTo>
                    <a:cubicBezTo>
                      <a:pt x="21600" y="9483"/>
                      <a:pt x="11057" y="0"/>
                      <a:pt x="11057" y="0"/>
                    </a:cubicBezTo>
                  </a:path>
                </a:pathLst>
              </a:custGeom>
              <a:solidFill>
                <a:srgbClr val="99CC00"/>
              </a:solidFill>
              <a:ln w="1440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ja-JP" altLang="en-US" sz="2977"/>
              </a:p>
            </p:txBody>
          </p:sp>
          <p:sp>
            <p:nvSpPr>
              <p:cNvPr id="71" name="Freeform 42"/>
              <p:cNvSpPr>
                <a:spLocks noChangeArrowheads="1"/>
              </p:cNvSpPr>
              <p:nvPr/>
            </p:nvSpPr>
            <p:spPr bwMode="auto">
              <a:xfrm>
                <a:off x="359" y="49"/>
                <a:ext cx="40" cy="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11417" y="0"/>
                    </a:moveTo>
                    <a:cubicBezTo>
                      <a:pt x="7097" y="4493"/>
                      <a:pt x="0" y="12614"/>
                      <a:pt x="1543" y="16070"/>
                    </a:cubicBezTo>
                    <a:cubicBezTo>
                      <a:pt x="3394" y="19526"/>
                      <a:pt x="6480" y="21600"/>
                      <a:pt x="12651" y="21600"/>
                    </a:cubicBezTo>
                    <a:cubicBezTo>
                      <a:pt x="18823" y="21600"/>
                      <a:pt x="21600" y="17453"/>
                      <a:pt x="20983" y="14342"/>
                    </a:cubicBezTo>
                    <a:cubicBezTo>
                      <a:pt x="20366" y="10368"/>
                      <a:pt x="17280" y="6221"/>
                      <a:pt x="11417" y="0"/>
                    </a:cubicBezTo>
                  </a:path>
                </a:pathLst>
              </a:custGeom>
              <a:solidFill>
                <a:srgbClr val="99CC00"/>
              </a:solidFill>
              <a:ln w="1440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ja-JP" altLang="en-US" sz="2977"/>
              </a:p>
            </p:txBody>
          </p:sp>
          <p:sp>
            <p:nvSpPr>
              <p:cNvPr id="72" name="Freeform 43"/>
              <p:cNvSpPr>
                <a:spLocks noChangeArrowheads="1"/>
              </p:cNvSpPr>
              <p:nvPr/>
            </p:nvSpPr>
            <p:spPr bwMode="auto">
              <a:xfrm>
                <a:off x="499" y="195"/>
                <a:ext cx="42" cy="5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7280" y="21600"/>
                    </a:moveTo>
                    <a:cubicBezTo>
                      <a:pt x="19584" y="20769"/>
                      <a:pt x="20160" y="19108"/>
                      <a:pt x="20448" y="17446"/>
                    </a:cubicBezTo>
                    <a:cubicBezTo>
                      <a:pt x="21600" y="11423"/>
                      <a:pt x="17568" y="5815"/>
                      <a:pt x="13248" y="0"/>
                    </a:cubicBezTo>
                    <a:cubicBezTo>
                      <a:pt x="6624" y="7269"/>
                      <a:pt x="0" y="12877"/>
                      <a:pt x="3744" y="18692"/>
                    </a:cubicBezTo>
                    <a:cubicBezTo>
                      <a:pt x="4320" y="19731"/>
                      <a:pt x="6048" y="21392"/>
                      <a:pt x="7488" y="21600"/>
                    </a:cubicBezTo>
                    <a:cubicBezTo>
                      <a:pt x="7488" y="21600"/>
                      <a:pt x="17280" y="21600"/>
                      <a:pt x="17280" y="21600"/>
                    </a:cubicBezTo>
                  </a:path>
                </a:pathLst>
              </a:custGeom>
              <a:solidFill>
                <a:srgbClr val="99CC00"/>
              </a:solidFill>
              <a:ln w="1440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ja-JP" altLang="en-US" sz="2977"/>
              </a:p>
            </p:txBody>
          </p:sp>
          <p:sp>
            <p:nvSpPr>
              <p:cNvPr id="73" name="Freeform 44"/>
              <p:cNvSpPr>
                <a:spLocks noChangeArrowheads="1"/>
              </p:cNvSpPr>
              <p:nvPr/>
            </p:nvSpPr>
            <p:spPr bwMode="auto">
              <a:xfrm>
                <a:off x="630" y="82"/>
                <a:ext cx="34" cy="6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11880" y="0"/>
                    </a:moveTo>
                    <a:cubicBezTo>
                      <a:pt x="6840" y="5675"/>
                      <a:pt x="0" y="12447"/>
                      <a:pt x="1080" y="15925"/>
                    </a:cubicBezTo>
                    <a:cubicBezTo>
                      <a:pt x="2520" y="19403"/>
                      <a:pt x="5760" y="21600"/>
                      <a:pt x="12240" y="21600"/>
                    </a:cubicBezTo>
                    <a:cubicBezTo>
                      <a:pt x="18720" y="21600"/>
                      <a:pt x="21600" y="17573"/>
                      <a:pt x="21600" y="14644"/>
                    </a:cubicBezTo>
                    <a:cubicBezTo>
                      <a:pt x="21600" y="11715"/>
                      <a:pt x="21600" y="8786"/>
                      <a:pt x="11880" y="0"/>
                    </a:cubicBezTo>
                  </a:path>
                </a:pathLst>
              </a:custGeom>
              <a:solidFill>
                <a:srgbClr val="99CC00"/>
              </a:solidFill>
              <a:ln w="1440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ja-JP" altLang="en-US" sz="2977"/>
              </a:p>
            </p:txBody>
          </p:sp>
          <p:sp>
            <p:nvSpPr>
              <p:cNvPr id="74" name="Freeform 45"/>
              <p:cNvSpPr>
                <a:spLocks noChangeArrowheads="1"/>
              </p:cNvSpPr>
              <p:nvPr/>
            </p:nvSpPr>
            <p:spPr bwMode="auto">
              <a:xfrm>
                <a:off x="780" y="107"/>
                <a:ext cx="40" cy="6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561" y="0"/>
                    </a:moveTo>
                    <a:cubicBezTo>
                      <a:pt x="5780" y="6480"/>
                      <a:pt x="0" y="15120"/>
                      <a:pt x="4868" y="18655"/>
                    </a:cubicBezTo>
                    <a:cubicBezTo>
                      <a:pt x="8823" y="21600"/>
                      <a:pt x="15820" y="21404"/>
                      <a:pt x="18862" y="16691"/>
                    </a:cubicBezTo>
                    <a:cubicBezTo>
                      <a:pt x="21600" y="12175"/>
                      <a:pt x="16732" y="7462"/>
                      <a:pt x="11561" y="0"/>
                    </a:cubicBezTo>
                  </a:path>
                </a:pathLst>
              </a:custGeom>
              <a:solidFill>
                <a:srgbClr val="99CC00"/>
              </a:solidFill>
              <a:ln w="1440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ja-JP" altLang="en-US" sz="2977"/>
              </a:p>
            </p:txBody>
          </p:sp>
          <p:pic>
            <p:nvPicPr>
              <p:cNvPr id="75" name="Picture 4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" y="236"/>
                <a:ext cx="25" cy="2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" name="Group 47"/>
            <p:cNvGrpSpPr>
              <a:grpSpLocks/>
            </p:cNvGrpSpPr>
            <p:nvPr/>
          </p:nvGrpSpPr>
          <p:grpSpPr bwMode="auto">
            <a:xfrm>
              <a:off x="4982640" y="4934074"/>
              <a:ext cx="990665" cy="453325"/>
              <a:chOff x="2" y="5"/>
              <a:chExt cx="818" cy="259"/>
            </a:xfrm>
          </p:grpSpPr>
          <p:sp>
            <p:nvSpPr>
              <p:cNvPr id="56" name="Freeform 48"/>
              <p:cNvSpPr>
                <a:spLocks noChangeArrowheads="1"/>
              </p:cNvSpPr>
              <p:nvPr/>
            </p:nvSpPr>
            <p:spPr bwMode="auto">
              <a:xfrm>
                <a:off x="372" y="244"/>
                <a:ext cx="20" cy="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0" y="21600"/>
                    </a:moveTo>
                    <a:lnTo>
                      <a:pt x="1851" y="8894"/>
                    </a:lnTo>
                    <a:lnTo>
                      <a:pt x="8023" y="0"/>
                    </a:lnTo>
                    <a:lnTo>
                      <a:pt x="19749" y="7624"/>
                    </a:lnTo>
                    <a:lnTo>
                      <a:pt x="21600" y="21600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6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2977"/>
              </a:p>
            </p:txBody>
          </p:sp>
          <p:sp>
            <p:nvSpPr>
              <p:cNvPr id="57" name="Freeform 49"/>
              <p:cNvSpPr>
                <a:spLocks noChangeArrowheads="1"/>
              </p:cNvSpPr>
              <p:nvPr/>
            </p:nvSpPr>
            <p:spPr bwMode="auto">
              <a:xfrm>
                <a:off x="374" y="244"/>
                <a:ext cx="17" cy="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>
                    <a:moveTo>
                      <a:pt x="0" y="21600"/>
                    </a:moveTo>
                    <a:cubicBezTo>
                      <a:pt x="3600" y="6000"/>
                      <a:pt x="5760" y="0"/>
                      <a:pt x="10800" y="0"/>
                    </a:cubicBezTo>
                    <a:cubicBezTo>
                      <a:pt x="14400" y="0"/>
                      <a:pt x="18720" y="9600"/>
                      <a:pt x="21600" y="21600"/>
                    </a:cubicBezTo>
                  </a:path>
                </a:pathLst>
              </a:custGeom>
              <a:solidFill>
                <a:srgbClr val="99CC00"/>
              </a:solidFill>
              <a:ln w="1440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ja-JP" altLang="en-US" sz="2977"/>
              </a:p>
            </p:txBody>
          </p:sp>
          <p:sp>
            <p:nvSpPr>
              <p:cNvPr id="58" name="Freeform 50"/>
              <p:cNvSpPr>
                <a:spLocks noChangeArrowheads="1"/>
              </p:cNvSpPr>
              <p:nvPr/>
            </p:nvSpPr>
            <p:spPr bwMode="auto">
              <a:xfrm>
                <a:off x="2" y="105"/>
                <a:ext cx="37" cy="6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11963" y="0"/>
                    </a:moveTo>
                    <a:cubicBezTo>
                      <a:pt x="4652" y="6676"/>
                      <a:pt x="0" y="10604"/>
                      <a:pt x="1662" y="15709"/>
                    </a:cubicBezTo>
                    <a:cubicBezTo>
                      <a:pt x="2991" y="20618"/>
                      <a:pt x="7311" y="21600"/>
                      <a:pt x="10634" y="21600"/>
                    </a:cubicBezTo>
                    <a:cubicBezTo>
                      <a:pt x="14289" y="21600"/>
                      <a:pt x="21600" y="20815"/>
                      <a:pt x="19938" y="13156"/>
                    </a:cubicBezTo>
                    <a:cubicBezTo>
                      <a:pt x="18277" y="5695"/>
                      <a:pt x="13292" y="2749"/>
                      <a:pt x="11963" y="0"/>
                    </a:cubicBezTo>
                  </a:path>
                </a:pathLst>
              </a:custGeom>
              <a:solidFill>
                <a:srgbClr val="99CC00"/>
              </a:solidFill>
              <a:ln w="1440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ja-JP" altLang="en-US" sz="2977"/>
              </a:p>
            </p:txBody>
          </p:sp>
          <p:sp>
            <p:nvSpPr>
              <p:cNvPr id="59" name="Freeform 51"/>
              <p:cNvSpPr>
                <a:spLocks noChangeArrowheads="1"/>
              </p:cNvSpPr>
              <p:nvPr/>
            </p:nvSpPr>
            <p:spPr bwMode="auto">
              <a:xfrm>
                <a:off x="138" y="5"/>
                <a:ext cx="45" cy="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12185" y="0"/>
                    </a:moveTo>
                    <a:cubicBezTo>
                      <a:pt x="4985" y="8972"/>
                      <a:pt x="0" y="12628"/>
                      <a:pt x="3323" y="17114"/>
                    </a:cubicBezTo>
                    <a:cubicBezTo>
                      <a:pt x="6923" y="21600"/>
                      <a:pt x="10246" y="20935"/>
                      <a:pt x="12738" y="20935"/>
                    </a:cubicBezTo>
                    <a:cubicBezTo>
                      <a:pt x="15508" y="20935"/>
                      <a:pt x="21600" y="18111"/>
                      <a:pt x="20215" y="12628"/>
                    </a:cubicBezTo>
                    <a:cubicBezTo>
                      <a:pt x="18831" y="7145"/>
                      <a:pt x="14954" y="3157"/>
                      <a:pt x="12185" y="0"/>
                    </a:cubicBezTo>
                  </a:path>
                </a:pathLst>
              </a:custGeom>
              <a:solidFill>
                <a:srgbClr val="99CC00"/>
              </a:solidFill>
              <a:ln w="1440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ja-JP" altLang="en-US" sz="2977"/>
              </a:p>
            </p:txBody>
          </p:sp>
          <p:sp>
            <p:nvSpPr>
              <p:cNvPr id="60" name="Freeform 52"/>
              <p:cNvSpPr>
                <a:spLocks noChangeArrowheads="1"/>
              </p:cNvSpPr>
              <p:nvPr/>
            </p:nvSpPr>
            <p:spPr bwMode="auto">
              <a:xfrm>
                <a:off x="203" y="146"/>
                <a:ext cx="48" cy="7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057" y="0"/>
                    </a:moveTo>
                    <a:cubicBezTo>
                      <a:pt x="5400" y="6849"/>
                      <a:pt x="0" y="14049"/>
                      <a:pt x="3343" y="17912"/>
                    </a:cubicBezTo>
                    <a:cubicBezTo>
                      <a:pt x="6686" y="21600"/>
                      <a:pt x="17743" y="21424"/>
                      <a:pt x="19286" y="16859"/>
                    </a:cubicBezTo>
                    <a:cubicBezTo>
                      <a:pt x="21600" y="9483"/>
                      <a:pt x="11057" y="0"/>
                      <a:pt x="11057" y="0"/>
                    </a:cubicBezTo>
                  </a:path>
                </a:pathLst>
              </a:custGeom>
              <a:solidFill>
                <a:srgbClr val="99CC00"/>
              </a:solidFill>
              <a:ln w="1440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ja-JP" altLang="en-US" sz="2977"/>
              </a:p>
            </p:txBody>
          </p:sp>
          <p:sp>
            <p:nvSpPr>
              <p:cNvPr id="61" name="Freeform 53"/>
              <p:cNvSpPr>
                <a:spLocks noChangeArrowheads="1"/>
              </p:cNvSpPr>
              <p:nvPr/>
            </p:nvSpPr>
            <p:spPr bwMode="auto">
              <a:xfrm>
                <a:off x="359" y="49"/>
                <a:ext cx="40" cy="7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11417" y="0"/>
                    </a:moveTo>
                    <a:cubicBezTo>
                      <a:pt x="7097" y="4493"/>
                      <a:pt x="0" y="12614"/>
                      <a:pt x="1543" y="16070"/>
                    </a:cubicBezTo>
                    <a:cubicBezTo>
                      <a:pt x="3394" y="19526"/>
                      <a:pt x="6480" y="21600"/>
                      <a:pt x="12651" y="21600"/>
                    </a:cubicBezTo>
                    <a:cubicBezTo>
                      <a:pt x="18823" y="21600"/>
                      <a:pt x="21600" y="17453"/>
                      <a:pt x="20983" y="14342"/>
                    </a:cubicBezTo>
                    <a:cubicBezTo>
                      <a:pt x="20366" y="10368"/>
                      <a:pt x="17280" y="6221"/>
                      <a:pt x="11417" y="0"/>
                    </a:cubicBezTo>
                  </a:path>
                </a:pathLst>
              </a:custGeom>
              <a:solidFill>
                <a:srgbClr val="99CC00"/>
              </a:solidFill>
              <a:ln w="1440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ja-JP" altLang="en-US" sz="2977"/>
              </a:p>
            </p:txBody>
          </p:sp>
          <p:sp>
            <p:nvSpPr>
              <p:cNvPr id="62" name="Freeform 54"/>
              <p:cNvSpPr>
                <a:spLocks noChangeArrowheads="1"/>
              </p:cNvSpPr>
              <p:nvPr/>
            </p:nvSpPr>
            <p:spPr bwMode="auto">
              <a:xfrm>
                <a:off x="499" y="195"/>
                <a:ext cx="42" cy="5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7280" y="21600"/>
                    </a:moveTo>
                    <a:cubicBezTo>
                      <a:pt x="19584" y="20769"/>
                      <a:pt x="20160" y="19108"/>
                      <a:pt x="20448" y="17446"/>
                    </a:cubicBezTo>
                    <a:cubicBezTo>
                      <a:pt x="21600" y="11423"/>
                      <a:pt x="17568" y="5815"/>
                      <a:pt x="13248" y="0"/>
                    </a:cubicBezTo>
                    <a:cubicBezTo>
                      <a:pt x="6624" y="7269"/>
                      <a:pt x="0" y="12877"/>
                      <a:pt x="3744" y="18692"/>
                    </a:cubicBezTo>
                    <a:cubicBezTo>
                      <a:pt x="4320" y="19731"/>
                      <a:pt x="6048" y="21392"/>
                      <a:pt x="7488" y="21600"/>
                    </a:cubicBezTo>
                    <a:cubicBezTo>
                      <a:pt x="7488" y="21600"/>
                      <a:pt x="17280" y="21600"/>
                      <a:pt x="17280" y="21600"/>
                    </a:cubicBezTo>
                  </a:path>
                </a:pathLst>
              </a:custGeom>
              <a:solidFill>
                <a:srgbClr val="99CC00"/>
              </a:solidFill>
              <a:ln w="1440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ja-JP" altLang="en-US" sz="2977"/>
              </a:p>
            </p:txBody>
          </p:sp>
          <p:sp>
            <p:nvSpPr>
              <p:cNvPr id="63" name="Freeform 55"/>
              <p:cNvSpPr>
                <a:spLocks noChangeArrowheads="1"/>
              </p:cNvSpPr>
              <p:nvPr/>
            </p:nvSpPr>
            <p:spPr bwMode="auto">
              <a:xfrm>
                <a:off x="630" y="82"/>
                <a:ext cx="34" cy="6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11880" y="0"/>
                    </a:moveTo>
                    <a:cubicBezTo>
                      <a:pt x="6840" y="5675"/>
                      <a:pt x="0" y="12447"/>
                      <a:pt x="1080" y="15925"/>
                    </a:cubicBezTo>
                    <a:cubicBezTo>
                      <a:pt x="2520" y="19403"/>
                      <a:pt x="5760" y="21600"/>
                      <a:pt x="12240" y="21600"/>
                    </a:cubicBezTo>
                    <a:cubicBezTo>
                      <a:pt x="18720" y="21600"/>
                      <a:pt x="21600" y="17573"/>
                      <a:pt x="21600" y="14644"/>
                    </a:cubicBezTo>
                    <a:cubicBezTo>
                      <a:pt x="21600" y="11715"/>
                      <a:pt x="21600" y="8786"/>
                      <a:pt x="11880" y="0"/>
                    </a:cubicBezTo>
                  </a:path>
                </a:pathLst>
              </a:custGeom>
              <a:solidFill>
                <a:srgbClr val="99CC00"/>
              </a:solidFill>
              <a:ln w="1440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ja-JP" altLang="en-US" sz="2977"/>
              </a:p>
            </p:txBody>
          </p:sp>
          <p:sp>
            <p:nvSpPr>
              <p:cNvPr id="64" name="Freeform 56"/>
              <p:cNvSpPr>
                <a:spLocks noChangeArrowheads="1"/>
              </p:cNvSpPr>
              <p:nvPr/>
            </p:nvSpPr>
            <p:spPr bwMode="auto">
              <a:xfrm>
                <a:off x="780" y="107"/>
                <a:ext cx="40" cy="6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1561" y="0"/>
                    </a:moveTo>
                    <a:cubicBezTo>
                      <a:pt x="5780" y="6480"/>
                      <a:pt x="0" y="15120"/>
                      <a:pt x="4868" y="18655"/>
                    </a:cubicBezTo>
                    <a:cubicBezTo>
                      <a:pt x="8823" y="21600"/>
                      <a:pt x="15820" y="21404"/>
                      <a:pt x="18862" y="16691"/>
                    </a:cubicBezTo>
                    <a:cubicBezTo>
                      <a:pt x="21600" y="12175"/>
                      <a:pt x="16732" y="7462"/>
                      <a:pt x="11561" y="0"/>
                    </a:cubicBezTo>
                  </a:path>
                </a:pathLst>
              </a:custGeom>
              <a:solidFill>
                <a:srgbClr val="99CC00"/>
              </a:solidFill>
              <a:ln w="1440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ja-JP" altLang="en-US" sz="2977"/>
              </a:p>
            </p:txBody>
          </p:sp>
          <p:pic>
            <p:nvPicPr>
              <p:cNvPr id="65" name="Picture 5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" y="236"/>
                <a:ext cx="25" cy="28"/>
              </a:xfrm>
              <a:prstGeom prst="rect">
                <a:avLst/>
              </a:prstGeom>
              <a:solidFill>
                <a:srgbClr val="99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" name="グループ化 94"/>
            <p:cNvGrpSpPr>
              <a:grpSpLocks/>
            </p:cNvGrpSpPr>
            <p:nvPr/>
          </p:nvGrpSpPr>
          <p:grpSpPr bwMode="auto">
            <a:xfrm>
              <a:off x="7853119" y="166278"/>
              <a:ext cx="2534423" cy="1575263"/>
              <a:chOff x="6845300" y="150813"/>
              <a:chExt cx="2298700" cy="1428750"/>
            </a:xfrm>
          </p:grpSpPr>
          <p:pic>
            <p:nvPicPr>
              <p:cNvPr id="45" name="Picture 4" descr="mso459EE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5300" y="150813"/>
                <a:ext cx="2298700" cy="1428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6" name="Group 58"/>
              <p:cNvGrpSpPr>
                <a:grpSpLocks/>
              </p:cNvGrpSpPr>
              <p:nvPr/>
            </p:nvGrpSpPr>
            <p:grpSpPr bwMode="auto">
              <a:xfrm>
                <a:off x="8648700" y="252413"/>
                <a:ext cx="423863" cy="528637"/>
                <a:chOff x="5448" y="159"/>
                <a:chExt cx="267" cy="333"/>
              </a:xfrm>
            </p:grpSpPr>
            <p:sp>
              <p:nvSpPr>
                <p:cNvPr id="52" name="Freeform 59"/>
                <p:cNvSpPr>
                  <a:spLocks/>
                </p:cNvSpPr>
                <p:nvPr/>
              </p:nvSpPr>
              <p:spPr bwMode="auto">
                <a:xfrm>
                  <a:off x="5457" y="468"/>
                  <a:ext cx="240" cy="24"/>
                </a:xfrm>
                <a:custGeom>
                  <a:avLst/>
                  <a:gdLst>
                    <a:gd name="T0" fmla="*/ 0 w 240"/>
                    <a:gd name="T1" fmla="*/ 21 h 24"/>
                    <a:gd name="T2" fmla="*/ 105 w 240"/>
                    <a:gd name="T3" fmla="*/ 0 h 24"/>
                    <a:gd name="T4" fmla="*/ 240 w 240"/>
                    <a:gd name="T5" fmla="*/ 24 h 24"/>
                    <a:gd name="T6" fmla="*/ 0 60000 65536"/>
                    <a:gd name="T7" fmla="*/ 0 60000 65536"/>
                    <a:gd name="T8" fmla="*/ 0 60000 65536"/>
                    <a:gd name="T9" fmla="*/ 0 w 240"/>
                    <a:gd name="T10" fmla="*/ 0 h 24"/>
                    <a:gd name="T11" fmla="*/ 240 w 240"/>
                    <a:gd name="T12" fmla="*/ 24 h 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0" h="24">
                      <a:moveTo>
                        <a:pt x="0" y="21"/>
                      </a:moveTo>
                      <a:cubicBezTo>
                        <a:pt x="32" y="10"/>
                        <a:pt x="65" y="0"/>
                        <a:pt x="105" y="0"/>
                      </a:cubicBezTo>
                      <a:cubicBezTo>
                        <a:pt x="145" y="0"/>
                        <a:pt x="192" y="12"/>
                        <a:pt x="240" y="24"/>
                      </a:cubicBezTo>
                    </a:path>
                  </a:pathLst>
                </a:cu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 sz="2977"/>
                </a:p>
              </p:txBody>
            </p:sp>
            <p:sp>
              <p:nvSpPr>
                <p:cNvPr id="53" name="Freeform 60"/>
                <p:cNvSpPr>
                  <a:spLocks/>
                </p:cNvSpPr>
                <p:nvPr/>
              </p:nvSpPr>
              <p:spPr bwMode="auto">
                <a:xfrm>
                  <a:off x="5451" y="165"/>
                  <a:ext cx="43" cy="327"/>
                </a:xfrm>
                <a:custGeom>
                  <a:avLst/>
                  <a:gdLst>
                    <a:gd name="T0" fmla="*/ 6 w 43"/>
                    <a:gd name="T1" fmla="*/ 327 h 327"/>
                    <a:gd name="T2" fmla="*/ 39 w 43"/>
                    <a:gd name="T3" fmla="*/ 225 h 327"/>
                    <a:gd name="T4" fmla="*/ 33 w 43"/>
                    <a:gd name="T5" fmla="*/ 114 h 327"/>
                    <a:gd name="T6" fmla="*/ 0 w 43"/>
                    <a:gd name="T7" fmla="*/ 0 h 3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3"/>
                    <a:gd name="T13" fmla="*/ 0 h 327"/>
                    <a:gd name="T14" fmla="*/ 43 w 43"/>
                    <a:gd name="T15" fmla="*/ 327 h 3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3" h="327">
                      <a:moveTo>
                        <a:pt x="6" y="327"/>
                      </a:moveTo>
                      <a:cubicBezTo>
                        <a:pt x="20" y="293"/>
                        <a:pt x="35" y="260"/>
                        <a:pt x="39" y="225"/>
                      </a:cubicBezTo>
                      <a:cubicBezTo>
                        <a:pt x="43" y="190"/>
                        <a:pt x="39" y="151"/>
                        <a:pt x="33" y="114"/>
                      </a:cubicBezTo>
                      <a:cubicBezTo>
                        <a:pt x="27" y="77"/>
                        <a:pt x="13" y="38"/>
                        <a:pt x="0" y="0"/>
                      </a:cubicBezTo>
                    </a:path>
                  </a:pathLst>
                </a:cu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 sz="2977"/>
                </a:p>
              </p:txBody>
            </p:sp>
            <p:sp>
              <p:nvSpPr>
                <p:cNvPr id="54" name="Freeform 61"/>
                <p:cNvSpPr>
                  <a:spLocks/>
                </p:cNvSpPr>
                <p:nvPr/>
              </p:nvSpPr>
              <p:spPr bwMode="auto">
                <a:xfrm>
                  <a:off x="5660" y="165"/>
                  <a:ext cx="55" cy="327"/>
                </a:xfrm>
                <a:custGeom>
                  <a:avLst/>
                  <a:gdLst>
                    <a:gd name="T0" fmla="*/ 40 w 55"/>
                    <a:gd name="T1" fmla="*/ 327 h 327"/>
                    <a:gd name="T2" fmla="*/ 4 w 55"/>
                    <a:gd name="T3" fmla="*/ 201 h 327"/>
                    <a:gd name="T4" fmla="*/ 16 w 55"/>
                    <a:gd name="T5" fmla="*/ 78 h 327"/>
                    <a:gd name="T6" fmla="*/ 55 w 55"/>
                    <a:gd name="T7" fmla="*/ 0 h 3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5"/>
                    <a:gd name="T13" fmla="*/ 0 h 327"/>
                    <a:gd name="T14" fmla="*/ 55 w 55"/>
                    <a:gd name="T15" fmla="*/ 327 h 3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5" h="327">
                      <a:moveTo>
                        <a:pt x="40" y="327"/>
                      </a:moveTo>
                      <a:cubicBezTo>
                        <a:pt x="24" y="284"/>
                        <a:pt x="8" y="242"/>
                        <a:pt x="4" y="201"/>
                      </a:cubicBezTo>
                      <a:cubicBezTo>
                        <a:pt x="0" y="160"/>
                        <a:pt x="8" y="111"/>
                        <a:pt x="16" y="78"/>
                      </a:cubicBezTo>
                      <a:cubicBezTo>
                        <a:pt x="24" y="45"/>
                        <a:pt x="39" y="22"/>
                        <a:pt x="55" y="0"/>
                      </a:cubicBezTo>
                    </a:path>
                  </a:pathLst>
                </a:cu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 sz="2977"/>
                </a:p>
              </p:txBody>
            </p:sp>
            <p:sp>
              <p:nvSpPr>
                <p:cNvPr id="55" name="Line 62"/>
                <p:cNvSpPr>
                  <a:spLocks noChangeShapeType="1"/>
                </p:cNvSpPr>
                <p:nvPr/>
              </p:nvSpPr>
              <p:spPr bwMode="auto">
                <a:xfrm>
                  <a:off x="5448" y="159"/>
                  <a:ext cx="264" cy="6"/>
                </a:xfrm>
                <a:prstGeom prst="line">
                  <a:avLst/>
                </a:prstGeom>
                <a:noFill/>
                <a:ln w="28575">
                  <a:solidFill>
                    <a:srgbClr val="99CC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 sz="2977"/>
                </a:p>
              </p:txBody>
            </p:sp>
          </p:grpSp>
          <p:grpSp>
            <p:nvGrpSpPr>
              <p:cNvPr id="47" name="Group 63"/>
              <p:cNvGrpSpPr>
                <a:grpSpLocks/>
              </p:cNvGrpSpPr>
              <p:nvPr/>
            </p:nvGrpSpPr>
            <p:grpSpPr bwMode="auto">
              <a:xfrm>
                <a:off x="6908800" y="257175"/>
                <a:ext cx="455613" cy="534988"/>
                <a:chOff x="4346" y="162"/>
                <a:chExt cx="287" cy="337"/>
              </a:xfrm>
            </p:grpSpPr>
            <p:sp>
              <p:nvSpPr>
                <p:cNvPr id="48" name="Freeform 64"/>
                <p:cNvSpPr>
                  <a:spLocks/>
                </p:cNvSpPr>
                <p:nvPr/>
              </p:nvSpPr>
              <p:spPr bwMode="auto">
                <a:xfrm>
                  <a:off x="4371" y="468"/>
                  <a:ext cx="231" cy="31"/>
                </a:xfrm>
                <a:custGeom>
                  <a:avLst/>
                  <a:gdLst>
                    <a:gd name="T0" fmla="*/ 0 w 231"/>
                    <a:gd name="T1" fmla="*/ 0 h 31"/>
                    <a:gd name="T2" fmla="*/ 117 w 231"/>
                    <a:gd name="T3" fmla="*/ 30 h 31"/>
                    <a:gd name="T4" fmla="*/ 231 w 231"/>
                    <a:gd name="T5" fmla="*/ 6 h 31"/>
                    <a:gd name="T6" fmla="*/ 0 60000 65536"/>
                    <a:gd name="T7" fmla="*/ 0 60000 65536"/>
                    <a:gd name="T8" fmla="*/ 0 60000 65536"/>
                    <a:gd name="T9" fmla="*/ 0 w 231"/>
                    <a:gd name="T10" fmla="*/ 0 h 31"/>
                    <a:gd name="T11" fmla="*/ 231 w 231"/>
                    <a:gd name="T12" fmla="*/ 31 h 3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1" h="31">
                      <a:moveTo>
                        <a:pt x="0" y="0"/>
                      </a:moveTo>
                      <a:cubicBezTo>
                        <a:pt x="39" y="14"/>
                        <a:pt x="79" y="29"/>
                        <a:pt x="117" y="30"/>
                      </a:cubicBezTo>
                      <a:cubicBezTo>
                        <a:pt x="155" y="31"/>
                        <a:pt x="193" y="18"/>
                        <a:pt x="231" y="6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 sz="2977"/>
                </a:p>
              </p:txBody>
            </p:sp>
            <p:sp>
              <p:nvSpPr>
                <p:cNvPr id="49" name="Freeform 65"/>
                <p:cNvSpPr>
                  <a:spLocks/>
                </p:cNvSpPr>
                <p:nvPr/>
              </p:nvSpPr>
              <p:spPr bwMode="auto">
                <a:xfrm>
                  <a:off x="4346" y="162"/>
                  <a:ext cx="49" cy="300"/>
                </a:xfrm>
                <a:custGeom>
                  <a:avLst/>
                  <a:gdLst>
                    <a:gd name="T0" fmla="*/ 25 w 49"/>
                    <a:gd name="T1" fmla="*/ 300 h 300"/>
                    <a:gd name="T2" fmla="*/ 4 w 49"/>
                    <a:gd name="T3" fmla="*/ 156 h 300"/>
                    <a:gd name="T4" fmla="*/ 49 w 49"/>
                    <a:gd name="T5" fmla="*/ 0 h 300"/>
                    <a:gd name="T6" fmla="*/ 0 60000 65536"/>
                    <a:gd name="T7" fmla="*/ 0 60000 65536"/>
                    <a:gd name="T8" fmla="*/ 0 60000 65536"/>
                    <a:gd name="T9" fmla="*/ 0 w 49"/>
                    <a:gd name="T10" fmla="*/ 0 h 300"/>
                    <a:gd name="T11" fmla="*/ 49 w 49"/>
                    <a:gd name="T12" fmla="*/ 300 h 3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9" h="300">
                      <a:moveTo>
                        <a:pt x="25" y="300"/>
                      </a:moveTo>
                      <a:cubicBezTo>
                        <a:pt x="12" y="253"/>
                        <a:pt x="0" y="206"/>
                        <a:pt x="4" y="156"/>
                      </a:cubicBezTo>
                      <a:cubicBezTo>
                        <a:pt x="8" y="106"/>
                        <a:pt x="28" y="53"/>
                        <a:pt x="49" y="0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 sz="2977"/>
                </a:p>
              </p:txBody>
            </p:sp>
            <p:sp>
              <p:nvSpPr>
                <p:cNvPr id="50" name="Freeform 66"/>
                <p:cNvSpPr>
                  <a:spLocks/>
                </p:cNvSpPr>
                <p:nvPr/>
              </p:nvSpPr>
              <p:spPr bwMode="auto">
                <a:xfrm>
                  <a:off x="4590" y="168"/>
                  <a:ext cx="43" cy="300"/>
                </a:xfrm>
                <a:custGeom>
                  <a:avLst/>
                  <a:gdLst>
                    <a:gd name="T0" fmla="*/ 6 w 43"/>
                    <a:gd name="T1" fmla="*/ 300 h 300"/>
                    <a:gd name="T2" fmla="*/ 39 w 43"/>
                    <a:gd name="T3" fmla="*/ 195 h 300"/>
                    <a:gd name="T4" fmla="*/ 30 w 43"/>
                    <a:gd name="T5" fmla="*/ 84 h 300"/>
                    <a:gd name="T6" fmla="*/ 0 w 43"/>
                    <a:gd name="T7" fmla="*/ 0 h 3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3"/>
                    <a:gd name="T13" fmla="*/ 0 h 300"/>
                    <a:gd name="T14" fmla="*/ 43 w 43"/>
                    <a:gd name="T15" fmla="*/ 300 h 3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3" h="300">
                      <a:moveTo>
                        <a:pt x="6" y="300"/>
                      </a:moveTo>
                      <a:cubicBezTo>
                        <a:pt x="20" y="265"/>
                        <a:pt x="35" y="231"/>
                        <a:pt x="39" y="195"/>
                      </a:cubicBezTo>
                      <a:cubicBezTo>
                        <a:pt x="43" y="159"/>
                        <a:pt x="36" y="116"/>
                        <a:pt x="30" y="84"/>
                      </a:cubicBezTo>
                      <a:cubicBezTo>
                        <a:pt x="24" y="52"/>
                        <a:pt x="5" y="14"/>
                        <a:pt x="0" y="0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 sz="2977"/>
                </a:p>
              </p:txBody>
            </p:sp>
            <p:sp>
              <p:nvSpPr>
                <p:cNvPr id="51" name="Line 67"/>
                <p:cNvSpPr>
                  <a:spLocks noChangeShapeType="1"/>
                </p:cNvSpPr>
                <p:nvPr/>
              </p:nvSpPr>
              <p:spPr bwMode="auto">
                <a:xfrm>
                  <a:off x="4392" y="162"/>
                  <a:ext cx="204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 sz="2977"/>
                </a:p>
              </p:txBody>
            </p:sp>
          </p:grpSp>
        </p:grpSp>
        <p:grpSp>
          <p:nvGrpSpPr>
            <p:cNvPr id="18" name="Group 68"/>
            <p:cNvGrpSpPr>
              <a:grpSpLocks/>
            </p:cNvGrpSpPr>
            <p:nvPr/>
          </p:nvGrpSpPr>
          <p:grpSpPr bwMode="auto">
            <a:xfrm>
              <a:off x="9354870" y="1018670"/>
              <a:ext cx="1032672" cy="3075264"/>
              <a:chOff x="0" y="0"/>
              <a:chExt cx="590" cy="749"/>
            </a:xfrm>
          </p:grpSpPr>
          <p:sp>
            <p:nvSpPr>
              <p:cNvPr id="29" name="Freeform 69"/>
              <p:cNvSpPr>
                <a:spLocks noChangeArrowheads="1"/>
              </p:cNvSpPr>
              <p:nvPr/>
            </p:nvSpPr>
            <p:spPr bwMode="auto">
              <a:xfrm>
                <a:off x="408" y="0"/>
                <a:ext cx="182" cy="1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10800" y="0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99CC00"/>
              </a:solidFill>
              <a:ln w="3556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 sz="2977"/>
              </a:p>
            </p:txBody>
          </p:sp>
          <p:sp>
            <p:nvSpPr>
              <p:cNvPr id="30" name="Oval 70"/>
              <p:cNvSpPr>
                <a:spLocks noChangeArrowheads="1"/>
              </p:cNvSpPr>
              <p:nvPr/>
            </p:nvSpPr>
            <p:spPr bwMode="auto">
              <a:xfrm>
                <a:off x="272" y="703"/>
                <a:ext cx="46" cy="46"/>
              </a:xfrm>
              <a:prstGeom prst="ellipse">
                <a:avLst/>
              </a:prstGeom>
              <a:solidFill>
                <a:srgbClr val="99CC00"/>
              </a:solidFill>
              <a:ln w="355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977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Oval 71"/>
              <p:cNvSpPr>
                <a:spLocks noChangeArrowheads="1"/>
              </p:cNvSpPr>
              <p:nvPr/>
            </p:nvSpPr>
            <p:spPr bwMode="auto">
              <a:xfrm>
                <a:off x="476" y="499"/>
                <a:ext cx="46" cy="46"/>
              </a:xfrm>
              <a:prstGeom prst="ellipse">
                <a:avLst/>
              </a:prstGeom>
              <a:solidFill>
                <a:srgbClr val="99CC00"/>
              </a:solidFill>
              <a:ln w="355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977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Oval 72"/>
              <p:cNvSpPr>
                <a:spLocks noChangeArrowheads="1"/>
              </p:cNvSpPr>
              <p:nvPr/>
            </p:nvSpPr>
            <p:spPr bwMode="auto">
              <a:xfrm>
                <a:off x="476" y="431"/>
                <a:ext cx="46" cy="46"/>
              </a:xfrm>
              <a:prstGeom prst="ellipse">
                <a:avLst/>
              </a:prstGeom>
              <a:solidFill>
                <a:srgbClr val="99CC00"/>
              </a:solidFill>
              <a:ln w="355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977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Oval 73"/>
              <p:cNvSpPr>
                <a:spLocks noChangeArrowheads="1"/>
              </p:cNvSpPr>
              <p:nvPr/>
            </p:nvSpPr>
            <p:spPr bwMode="auto">
              <a:xfrm>
                <a:off x="476" y="363"/>
                <a:ext cx="46" cy="46"/>
              </a:xfrm>
              <a:prstGeom prst="ellipse">
                <a:avLst/>
              </a:prstGeom>
              <a:solidFill>
                <a:srgbClr val="99CC00"/>
              </a:solidFill>
              <a:ln w="355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977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Oval 74"/>
              <p:cNvSpPr>
                <a:spLocks noChangeArrowheads="1"/>
              </p:cNvSpPr>
              <p:nvPr/>
            </p:nvSpPr>
            <p:spPr bwMode="auto">
              <a:xfrm>
                <a:off x="476" y="295"/>
                <a:ext cx="46" cy="46"/>
              </a:xfrm>
              <a:prstGeom prst="ellipse">
                <a:avLst/>
              </a:prstGeom>
              <a:solidFill>
                <a:srgbClr val="99CC00"/>
              </a:solidFill>
              <a:ln w="355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977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Oval 75"/>
              <p:cNvSpPr>
                <a:spLocks noChangeArrowheads="1"/>
              </p:cNvSpPr>
              <p:nvPr/>
            </p:nvSpPr>
            <p:spPr bwMode="auto">
              <a:xfrm>
                <a:off x="476" y="227"/>
                <a:ext cx="46" cy="46"/>
              </a:xfrm>
              <a:prstGeom prst="ellipse">
                <a:avLst/>
              </a:prstGeom>
              <a:solidFill>
                <a:srgbClr val="99CC00"/>
              </a:solidFill>
              <a:ln w="355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977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Oval 76"/>
              <p:cNvSpPr>
                <a:spLocks noChangeArrowheads="1"/>
              </p:cNvSpPr>
              <p:nvPr/>
            </p:nvSpPr>
            <p:spPr bwMode="auto">
              <a:xfrm>
                <a:off x="476" y="159"/>
                <a:ext cx="46" cy="46"/>
              </a:xfrm>
              <a:prstGeom prst="ellipse">
                <a:avLst/>
              </a:prstGeom>
              <a:solidFill>
                <a:srgbClr val="99CC00"/>
              </a:solidFill>
              <a:ln w="355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977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Oval 77"/>
              <p:cNvSpPr>
                <a:spLocks noChangeArrowheads="1"/>
              </p:cNvSpPr>
              <p:nvPr/>
            </p:nvSpPr>
            <p:spPr bwMode="auto">
              <a:xfrm>
                <a:off x="0" y="703"/>
                <a:ext cx="46" cy="46"/>
              </a:xfrm>
              <a:prstGeom prst="ellipse">
                <a:avLst/>
              </a:prstGeom>
              <a:solidFill>
                <a:srgbClr val="99CC00"/>
              </a:solidFill>
              <a:ln w="355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977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Oval 78"/>
              <p:cNvSpPr>
                <a:spLocks noChangeArrowheads="1"/>
              </p:cNvSpPr>
              <p:nvPr/>
            </p:nvSpPr>
            <p:spPr bwMode="auto">
              <a:xfrm>
                <a:off x="68" y="703"/>
                <a:ext cx="46" cy="46"/>
              </a:xfrm>
              <a:prstGeom prst="ellipse">
                <a:avLst/>
              </a:prstGeom>
              <a:solidFill>
                <a:srgbClr val="99CC00"/>
              </a:solidFill>
              <a:ln w="355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977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Oval 79"/>
              <p:cNvSpPr>
                <a:spLocks noChangeArrowheads="1"/>
              </p:cNvSpPr>
              <p:nvPr/>
            </p:nvSpPr>
            <p:spPr bwMode="auto">
              <a:xfrm>
                <a:off x="136" y="703"/>
                <a:ext cx="46" cy="46"/>
              </a:xfrm>
              <a:prstGeom prst="ellipse">
                <a:avLst/>
              </a:prstGeom>
              <a:solidFill>
                <a:srgbClr val="99CC00"/>
              </a:solidFill>
              <a:ln w="355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977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Oval 80"/>
              <p:cNvSpPr>
                <a:spLocks noChangeArrowheads="1"/>
              </p:cNvSpPr>
              <p:nvPr/>
            </p:nvSpPr>
            <p:spPr bwMode="auto">
              <a:xfrm>
                <a:off x="204" y="703"/>
                <a:ext cx="46" cy="46"/>
              </a:xfrm>
              <a:prstGeom prst="ellipse">
                <a:avLst/>
              </a:prstGeom>
              <a:solidFill>
                <a:srgbClr val="99CC00"/>
              </a:solidFill>
              <a:ln w="355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977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Oval 81"/>
              <p:cNvSpPr>
                <a:spLocks noChangeArrowheads="1"/>
              </p:cNvSpPr>
              <p:nvPr/>
            </p:nvSpPr>
            <p:spPr bwMode="auto">
              <a:xfrm>
                <a:off x="334" y="692"/>
                <a:ext cx="46" cy="46"/>
              </a:xfrm>
              <a:prstGeom prst="ellipse">
                <a:avLst/>
              </a:prstGeom>
              <a:solidFill>
                <a:srgbClr val="99CC00"/>
              </a:solidFill>
              <a:ln w="355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977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Oval 82"/>
              <p:cNvSpPr>
                <a:spLocks noChangeArrowheads="1"/>
              </p:cNvSpPr>
              <p:nvPr/>
            </p:nvSpPr>
            <p:spPr bwMode="auto">
              <a:xfrm>
                <a:off x="391" y="663"/>
                <a:ext cx="46" cy="46"/>
              </a:xfrm>
              <a:prstGeom prst="ellipse">
                <a:avLst/>
              </a:prstGeom>
              <a:solidFill>
                <a:srgbClr val="99CC00"/>
              </a:solidFill>
              <a:ln w="355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977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Oval 83"/>
              <p:cNvSpPr>
                <a:spLocks noChangeArrowheads="1"/>
              </p:cNvSpPr>
              <p:nvPr/>
            </p:nvSpPr>
            <p:spPr bwMode="auto">
              <a:xfrm>
                <a:off x="437" y="618"/>
                <a:ext cx="45" cy="46"/>
              </a:xfrm>
              <a:prstGeom prst="ellipse">
                <a:avLst/>
              </a:prstGeom>
              <a:solidFill>
                <a:srgbClr val="99CC00"/>
              </a:solidFill>
              <a:ln w="355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977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Oval 84"/>
              <p:cNvSpPr>
                <a:spLocks noChangeArrowheads="1"/>
              </p:cNvSpPr>
              <p:nvPr/>
            </p:nvSpPr>
            <p:spPr bwMode="auto">
              <a:xfrm>
                <a:off x="465" y="561"/>
                <a:ext cx="46" cy="46"/>
              </a:xfrm>
              <a:prstGeom prst="ellipse">
                <a:avLst/>
              </a:prstGeom>
              <a:solidFill>
                <a:srgbClr val="99CC00"/>
              </a:solidFill>
              <a:ln w="355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977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9" name="Rectangle 85"/>
            <p:cNvSpPr>
              <a:spLocks noChangeArrowheads="1"/>
            </p:cNvSpPr>
            <p:nvPr/>
          </p:nvSpPr>
          <p:spPr bwMode="auto">
            <a:xfrm>
              <a:off x="4440152" y="2067095"/>
              <a:ext cx="6873248" cy="588994"/>
            </a:xfrm>
            <a:prstGeom prst="rect">
              <a:avLst/>
            </a:prstGeom>
            <a:solidFill>
              <a:srgbClr val="FFFF99">
                <a:alpha val="59999"/>
              </a:srgbClr>
            </a:solidFill>
            <a:ln w="28575" algn="ctr">
              <a:solidFill>
                <a:srgbClr val="99CC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2977" b="1">
                  <a:solidFill>
                    <a:srgbClr val="0000FF"/>
                  </a:solidFill>
                  <a:ea typeface="HG丸ｺﾞｼｯｸM-PRO" pitchFamily="50" charset="-128"/>
                </a:rPr>
                <a:t>①</a:t>
              </a:r>
              <a:r>
                <a:rPr lang="ja-JP" altLang="en-US" sz="2977" b="1">
                  <a:solidFill>
                    <a:srgbClr val="0000FF"/>
                  </a:solidFill>
                  <a:ea typeface="HG丸ｺﾞｼｯｸM-PRO" pitchFamily="50" charset="-128"/>
                </a:rPr>
                <a:t>圧縮機を使って吸引：電動冷凍機</a:t>
              </a:r>
            </a:p>
          </p:txBody>
        </p:sp>
        <p:sp>
          <p:nvSpPr>
            <p:cNvPr id="20" name="Rectangle 86"/>
            <p:cNvSpPr>
              <a:spLocks noChangeArrowheads="1"/>
            </p:cNvSpPr>
            <p:nvPr/>
          </p:nvSpPr>
          <p:spPr bwMode="auto">
            <a:xfrm>
              <a:off x="4443613" y="2602685"/>
              <a:ext cx="6845331" cy="588994"/>
            </a:xfrm>
            <a:prstGeom prst="rect">
              <a:avLst/>
            </a:prstGeom>
            <a:solidFill>
              <a:srgbClr val="FF99CC">
                <a:alpha val="10196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2977" dirty="0">
                  <a:solidFill>
                    <a:srgbClr val="000000"/>
                  </a:solidFill>
                  <a:ea typeface="HG丸ｺﾞｼｯｸM-PRO" pitchFamily="50" charset="-128"/>
                </a:rPr>
                <a:t>②</a:t>
              </a:r>
              <a:r>
                <a:rPr lang="ja-JP" altLang="en-US" sz="2977" dirty="0">
                  <a:solidFill>
                    <a:srgbClr val="000000"/>
                  </a:solidFill>
                  <a:ea typeface="HG丸ｺﾞｼｯｸM-PRO" pitchFamily="50" charset="-128"/>
                </a:rPr>
                <a:t>吸収剤を使って吸収：吸収冷凍機</a:t>
              </a:r>
            </a:p>
          </p:txBody>
        </p:sp>
        <p:grpSp>
          <p:nvGrpSpPr>
            <p:cNvPr id="21" name="Group 87"/>
            <p:cNvGrpSpPr>
              <a:grpSpLocks/>
            </p:cNvGrpSpPr>
            <p:nvPr/>
          </p:nvGrpSpPr>
          <p:grpSpPr bwMode="auto">
            <a:xfrm>
              <a:off x="4616829" y="225789"/>
              <a:ext cx="2541424" cy="1352975"/>
              <a:chOff x="1034" y="609"/>
              <a:chExt cx="4129" cy="2166"/>
            </a:xfrm>
          </p:grpSpPr>
          <p:pic>
            <p:nvPicPr>
              <p:cNvPr id="23" name="Picture 88" descr="MCj02376490000[1]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2" y="609"/>
                <a:ext cx="2531" cy="2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4" name="Group 89"/>
              <p:cNvGrpSpPr>
                <a:grpSpLocks/>
              </p:cNvGrpSpPr>
              <p:nvPr/>
            </p:nvGrpSpPr>
            <p:grpSpPr bwMode="auto">
              <a:xfrm rot="-2212194">
                <a:off x="1034" y="1707"/>
                <a:ext cx="1218" cy="658"/>
                <a:chOff x="675" y="957"/>
                <a:chExt cx="1218" cy="658"/>
              </a:xfrm>
            </p:grpSpPr>
            <p:sp>
              <p:nvSpPr>
                <p:cNvPr id="25" name="Freeform 90"/>
                <p:cNvSpPr>
                  <a:spLocks/>
                </p:cNvSpPr>
                <p:nvPr/>
              </p:nvSpPr>
              <p:spPr bwMode="auto">
                <a:xfrm rot="3139876" flipH="1" flipV="1">
                  <a:off x="1245" y="1251"/>
                  <a:ext cx="529" cy="173"/>
                </a:xfrm>
                <a:custGeom>
                  <a:avLst/>
                  <a:gdLst>
                    <a:gd name="T0" fmla="*/ 2147483647 w 103"/>
                    <a:gd name="T1" fmla="*/ 2686 h 149"/>
                    <a:gd name="T2" fmla="*/ 0 w 103"/>
                    <a:gd name="T3" fmla="*/ 20594 h 149"/>
                    <a:gd name="T4" fmla="*/ 2147483647 w 103"/>
                    <a:gd name="T5" fmla="*/ 0 h 149"/>
                    <a:gd name="T6" fmla="*/ 2147483647 w 103"/>
                    <a:gd name="T7" fmla="*/ 2686 h 14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3"/>
                    <a:gd name="T13" fmla="*/ 0 h 149"/>
                    <a:gd name="T14" fmla="*/ 103 w 103"/>
                    <a:gd name="T15" fmla="*/ 149 h 14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3" h="149">
                      <a:moveTo>
                        <a:pt x="39" y="19"/>
                      </a:moveTo>
                      <a:lnTo>
                        <a:pt x="0" y="149"/>
                      </a:lnTo>
                      <a:lnTo>
                        <a:pt x="103" y="0"/>
                      </a:lnTo>
                      <a:lnTo>
                        <a:pt x="39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2977"/>
                </a:p>
              </p:txBody>
            </p:sp>
            <p:sp>
              <p:nvSpPr>
                <p:cNvPr id="26" name="Freeform 91"/>
                <p:cNvSpPr>
                  <a:spLocks/>
                </p:cNvSpPr>
                <p:nvPr/>
              </p:nvSpPr>
              <p:spPr bwMode="auto">
                <a:xfrm rot="5843470" flipH="1" flipV="1">
                  <a:off x="1287" y="846"/>
                  <a:ext cx="373" cy="713"/>
                </a:xfrm>
                <a:custGeom>
                  <a:avLst/>
                  <a:gdLst>
                    <a:gd name="T0" fmla="*/ 1410919760 w 232"/>
                    <a:gd name="T1" fmla="*/ 0 h 215"/>
                    <a:gd name="T2" fmla="*/ 0 w 232"/>
                    <a:gd name="T3" fmla="*/ 2147483647 h 215"/>
                    <a:gd name="T4" fmla="*/ 1482801794 w 232"/>
                    <a:gd name="T5" fmla="*/ 2147483647 h 215"/>
                    <a:gd name="T6" fmla="*/ 1410919760 w 232"/>
                    <a:gd name="T7" fmla="*/ 0 h 2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32"/>
                    <a:gd name="T13" fmla="*/ 0 h 215"/>
                    <a:gd name="T14" fmla="*/ 232 w 232"/>
                    <a:gd name="T15" fmla="*/ 215 h 2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32" h="215">
                      <a:moveTo>
                        <a:pt x="221" y="0"/>
                      </a:moveTo>
                      <a:lnTo>
                        <a:pt x="0" y="215"/>
                      </a:lnTo>
                      <a:lnTo>
                        <a:pt x="232" y="48"/>
                      </a:lnTo>
                      <a:lnTo>
                        <a:pt x="2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2977"/>
                </a:p>
              </p:txBody>
            </p:sp>
            <p:sp>
              <p:nvSpPr>
                <p:cNvPr id="27" name="Freeform 92"/>
                <p:cNvSpPr>
                  <a:spLocks/>
                </p:cNvSpPr>
                <p:nvPr/>
              </p:nvSpPr>
              <p:spPr bwMode="auto">
                <a:xfrm rot="4193082" flipH="1" flipV="1">
                  <a:off x="1294" y="1167"/>
                  <a:ext cx="263" cy="634"/>
                </a:xfrm>
                <a:custGeom>
                  <a:avLst/>
                  <a:gdLst>
                    <a:gd name="T0" fmla="*/ 13899 w 232"/>
                    <a:gd name="T1" fmla="*/ 0 h 215"/>
                    <a:gd name="T2" fmla="*/ 0 w 232"/>
                    <a:gd name="T3" fmla="*/ 2147483647 h 215"/>
                    <a:gd name="T4" fmla="*/ 14569 w 232"/>
                    <a:gd name="T5" fmla="*/ 2147483647 h 215"/>
                    <a:gd name="T6" fmla="*/ 13899 w 232"/>
                    <a:gd name="T7" fmla="*/ 0 h 2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32"/>
                    <a:gd name="T13" fmla="*/ 0 h 215"/>
                    <a:gd name="T14" fmla="*/ 232 w 232"/>
                    <a:gd name="T15" fmla="*/ 215 h 2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32" h="215">
                      <a:moveTo>
                        <a:pt x="221" y="0"/>
                      </a:moveTo>
                      <a:lnTo>
                        <a:pt x="0" y="215"/>
                      </a:lnTo>
                      <a:lnTo>
                        <a:pt x="232" y="48"/>
                      </a:lnTo>
                      <a:lnTo>
                        <a:pt x="2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2977"/>
                </a:p>
              </p:txBody>
            </p:sp>
            <p:sp>
              <p:nvSpPr>
                <p:cNvPr id="28" name="AutoShape 93"/>
                <p:cNvSpPr>
                  <a:spLocks noChangeArrowheads="1"/>
                </p:cNvSpPr>
                <p:nvPr/>
              </p:nvSpPr>
              <p:spPr bwMode="auto">
                <a:xfrm rot="-8994562">
                  <a:off x="675" y="957"/>
                  <a:ext cx="1218" cy="601"/>
                </a:xfrm>
                <a:prstGeom prst="cloudCallout">
                  <a:avLst>
                    <a:gd name="adj1" fmla="val -79032"/>
                    <a:gd name="adj2" fmla="val -7185"/>
                  </a:avLst>
                </a:prstGeom>
                <a:solidFill>
                  <a:srgbClr val="FF99CC">
                    <a:alpha val="59999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pPr algn="ctr"/>
                  <a:endParaRPr lang="ja-JP" altLang="ja-JP" sz="2977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2" name="AutoShape 95"/>
            <p:cNvSpPr>
              <a:spLocks noChangeArrowheads="1"/>
            </p:cNvSpPr>
            <p:nvPr/>
          </p:nvSpPr>
          <p:spPr bwMode="auto">
            <a:xfrm>
              <a:off x="4485556" y="168028"/>
              <a:ext cx="2856477" cy="1449242"/>
            </a:xfrm>
            <a:prstGeom prst="wedgeRoundRectCallout">
              <a:avLst>
                <a:gd name="adj1" fmla="val 57046"/>
                <a:gd name="adj2" fmla="val -602"/>
                <a:gd name="adj3" fmla="val 16667"/>
              </a:avLst>
            </a:prstGeom>
            <a:noFill/>
            <a:ln w="9525">
              <a:solidFill>
                <a:srgbClr val="99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ja-JP" altLang="ja-JP" sz="2977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47778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" t="1585" r="3905" b="10837"/>
          <a:stretch>
            <a:fillRect/>
          </a:stretch>
        </p:blipFill>
        <p:spPr bwMode="auto">
          <a:xfrm>
            <a:off x="662563" y="843121"/>
            <a:ext cx="9210072" cy="674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600" dirty="0"/>
              <a:t>ヒートポンプの主要構成機器と</a:t>
            </a:r>
            <a:r>
              <a:rPr lang="en-US" altLang="ja-JP" sz="3600" dirty="0"/>
              <a:t>P-h</a:t>
            </a:r>
            <a:r>
              <a:rPr lang="ja-JP" altLang="en-US" sz="3600" dirty="0"/>
              <a:t>線図上の</a:t>
            </a:r>
            <a:r>
              <a:rPr lang="ja-JP" altLang="en-US" sz="3600" dirty="0" smtClean="0"/>
              <a:t>サイクル</a:t>
            </a:r>
            <a:endParaRPr kumimoji="1" lang="ja-JP" altLang="en-US" sz="36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35F2E2-1484-464A-B447-7A2E611B6A9E}" type="slidenum">
              <a:rPr lang="en-US" altLang="ja-JP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3303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冷凍サイクルによる</a:t>
            </a:r>
            <a:r>
              <a:rPr lang="ja-JP" altLang="en-US" dirty="0" smtClean="0"/>
              <a:t>違い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14C0E-A015-4328-A71C-A70D4AC170F5}" type="slidenum">
              <a:rPr kumimoji="1" lang="ja-JP" altLang="en-US" smtClean="0"/>
              <a:t>5</a:t>
            </a:fld>
            <a:endParaRPr kumimoji="1" lang="ja-JP" altLang="en-US"/>
          </a:p>
        </p:txBody>
      </p:sp>
      <p:graphicFrame>
        <p:nvGraphicFramePr>
          <p:cNvPr id="5" name="Object 5"/>
          <p:cNvGraphicFramePr>
            <a:graphicFrameLocks/>
          </p:cNvGraphicFramePr>
          <p:nvPr>
            <p:extLst/>
          </p:nvPr>
        </p:nvGraphicFramePr>
        <p:xfrm>
          <a:off x="568402" y="1260210"/>
          <a:ext cx="9054262" cy="5362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ﾜｰｸｼｰﾄ" r:id="rId3" imgW="4620006" imgH="3095955" progId="Excel.Sheet.8">
                  <p:embed/>
                </p:oleObj>
              </mc:Choice>
              <mc:Fallback>
                <p:oleObj name="ﾜｰｸｼｰﾄ" r:id="rId3" imgW="4620006" imgH="309595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402" y="1260210"/>
                        <a:ext cx="9054262" cy="53628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087" y="4615521"/>
            <a:ext cx="1767795" cy="159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52" y="2599185"/>
            <a:ext cx="1601518" cy="146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581" y="2599185"/>
            <a:ext cx="1601517" cy="146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960" y="2599185"/>
            <a:ext cx="1589265" cy="146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086" y="2599185"/>
            <a:ext cx="1591016" cy="146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58" y="4619022"/>
            <a:ext cx="1769546" cy="159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66" y="4619022"/>
            <a:ext cx="1767795" cy="159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093" y="4619022"/>
            <a:ext cx="1767795" cy="159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382289" y="2333140"/>
            <a:ext cx="990665" cy="24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単段圧縮機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3664670" y="2333140"/>
            <a:ext cx="990665" cy="24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単段圧縮機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6043317" y="2333140"/>
            <a:ext cx="990665" cy="24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２段圧縮機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8229433" y="2333140"/>
            <a:ext cx="990665" cy="24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２段圧縮機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778437" y="2662196"/>
            <a:ext cx="659861" cy="24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電動機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3046816" y="2662196"/>
            <a:ext cx="659861" cy="24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電動機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5301192" y="2662196"/>
            <a:ext cx="659861" cy="24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電動機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7557320" y="2662196"/>
            <a:ext cx="659860" cy="24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電動機</a:t>
            </a: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557900" y="3542592"/>
            <a:ext cx="659861" cy="24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凝縮器</a:t>
            </a: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2826279" y="3542592"/>
            <a:ext cx="659861" cy="24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凝縮器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5082407" y="3542592"/>
            <a:ext cx="659860" cy="24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凝縮器</a:t>
            </a: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7364788" y="3542592"/>
            <a:ext cx="659860" cy="24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凝縮器</a:t>
            </a: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2248683" y="3253794"/>
            <a:ext cx="659861" cy="24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蒸発器</a:t>
            </a: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4531064" y="3253794"/>
            <a:ext cx="659861" cy="24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蒸発器</a:t>
            </a: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6787191" y="3253794"/>
            <a:ext cx="659860" cy="24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蒸発器</a:t>
            </a: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9041568" y="3253794"/>
            <a:ext cx="659860" cy="24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蒸発器</a:t>
            </a: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5920796" y="4065930"/>
            <a:ext cx="1071179" cy="24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エコノマイザー</a:t>
            </a: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8175172" y="4065930"/>
            <a:ext cx="1072930" cy="24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エコノマイザー</a:t>
            </a: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2908544" y="3983665"/>
            <a:ext cx="1072929" cy="24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サブクーラ</a:t>
            </a: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7433048" y="3983665"/>
            <a:ext cx="1072930" cy="24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サブクーラ</a:t>
            </a:r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 rot="16200000">
            <a:off x="434506" y="5302511"/>
            <a:ext cx="659861" cy="24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圧力</a:t>
            </a:r>
            <a:r>
              <a:rPr lang="en-US" altLang="ja-JP" sz="1103">
                <a:solidFill>
                  <a:schemeClr val="tx2"/>
                </a:solidFill>
                <a:latin typeface="ＭＳ Ｐゴシック" pitchFamily="50" charset="-128"/>
              </a:rPr>
              <a:t>P</a:t>
            </a:r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 rot="16200000">
            <a:off x="2716887" y="5302511"/>
            <a:ext cx="659861" cy="24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圧力</a:t>
            </a:r>
            <a:r>
              <a:rPr lang="en-US" altLang="ja-JP" sz="1103">
                <a:solidFill>
                  <a:schemeClr val="tx2"/>
                </a:solidFill>
                <a:latin typeface="ＭＳ Ｐゴシック" pitchFamily="50" charset="-128"/>
              </a:rPr>
              <a:t>P</a:t>
            </a: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 rot="16200000">
            <a:off x="4985265" y="5302511"/>
            <a:ext cx="659861" cy="24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圧力</a:t>
            </a:r>
            <a:r>
              <a:rPr lang="en-US" altLang="ja-JP" sz="1103">
                <a:solidFill>
                  <a:schemeClr val="tx2"/>
                </a:solidFill>
                <a:latin typeface="ＭＳ Ｐゴシック" pitchFamily="50" charset="-128"/>
              </a:rPr>
              <a:t>P</a:t>
            </a:r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 rot="16200000">
            <a:off x="7240516" y="5303385"/>
            <a:ext cx="659861" cy="24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圧力</a:t>
            </a:r>
            <a:r>
              <a:rPr lang="en-US" altLang="ja-JP" sz="1103">
                <a:solidFill>
                  <a:schemeClr val="tx2"/>
                </a:solidFill>
                <a:latin typeface="ＭＳ Ｐゴシック" pitchFamily="50" charset="-128"/>
              </a:rPr>
              <a:t>P</a:t>
            </a:r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1300024" y="6210037"/>
            <a:ext cx="1072930" cy="24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エンタルピ　</a:t>
            </a:r>
            <a:r>
              <a:rPr lang="en-US" altLang="ja-JP" sz="1103">
                <a:solidFill>
                  <a:schemeClr val="tx2"/>
                </a:solidFill>
                <a:latin typeface="ＭＳ Ｐゴシック" pitchFamily="50" charset="-128"/>
              </a:rPr>
              <a:t>h</a:t>
            </a:r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3528147" y="6210037"/>
            <a:ext cx="1072929" cy="24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エンタルピ　</a:t>
            </a:r>
            <a:r>
              <a:rPr lang="en-US" altLang="ja-JP" sz="1103">
                <a:solidFill>
                  <a:schemeClr val="tx2"/>
                </a:solidFill>
                <a:latin typeface="ＭＳ Ｐゴシック" pitchFamily="50" charset="-128"/>
              </a:rPr>
              <a:t>h</a:t>
            </a:r>
          </a:p>
        </p:txBody>
      </p:sp>
      <p:sp>
        <p:nvSpPr>
          <p:cNvPr id="40" name="Rectangle 40"/>
          <p:cNvSpPr>
            <a:spLocks noChangeArrowheads="1"/>
          </p:cNvSpPr>
          <p:nvPr/>
        </p:nvSpPr>
        <p:spPr bwMode="auto">
          <a:xfrm>
            <a:off x="5754519" y="6210037"/>
            <a:ext cx="1072929" cy="24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エンタルピ　</a:t>
            </a:r>
            <a:r>
              <a:rPr lang="en-US" altLang="ja-JP" sz="1103">
                <a:solidFill>
                  <a:schemeClr val="tx2"/>
                </a:solidFill>
                <a:latin typeface="ＭＳ Ｐゴシック" pitchFamily="50" charset="-128"/>
              </a:rPr>
              <a:t>h</a:t>
            </a:r>
          </a:p>
        </p:txBody>
      </p:sp>
      <p:sp>
        <p:nvSpPr>
          <p:cNvPr id="41" name="Rectangle 41"/>
          <p:cNvSpPr>
            <a:spLocks noChangeArrowheads="1"/>
          </p:cNvSpPr>
          <p:nvPr/>
        </p:nvSpPr>
        <p:spPr bwMode="auto">
          <a:xfrm>
            <a:off x="8064905" y="6210037"/>
            <a:ext cx="1072929" cy="24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エンタルピ　</a:t>
            </a:r>
            <a:r>
              <a:rPr lang="en-US" altLang="ja-JP" sz="1103">
                <a:solidFill>
                  <a:schemeClr val="tx2"/>
                </a:solidFill>
                <a:latin typeface="ＭＳ Ｐゴシック" pitchFamily="50" charset="-128"/>
              </a:rPr>
              <a:t>h</a:t>
            </a:r>
          </a:p>
        </p:txBody>
      </p:sp>
      <p:sp>
        <p:nvSpPr>
          <p:cNvPr id="42" name="Rectangle 42"/>
          <p:cNvSpPr>
            <a:spLocks noChangeArrowheads="1"/>
          </p:cNvSpPr>
          <p:nvPr/>
        </p:nvSpPr>
        <p:spPr bwMode="auto">
          <a:xfrm>
            <a:off x="1753351" y="4829057"/>
            <a:ext cx="661610" cy="24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凝縮</a:t>
            </a:r>
          </a:p>
        </p:txBody>
      </p:sp>
      <p:sp>
        <p:nvSpPr>
          <p:cNvPr id="43" name="Rectangle 43"/>
          <p:cNvSpPr>
            <a:spLocks noChangeArrowheads="1"/>
          </p:cNvSpPr>
          <p:nvPr/>
        </p:nvSpPr>
        <p:spPr bwMode="auto">
          <a:xfrm>
            <a:off x="1548566" y="5714705"/>
            <a:ext cx="659861" cy="24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蒸発</a:t>
            </a:r>
          </a:p>
        </p:txBody>
      </p:sp>
      <p:sp>
        <p:nvSpPr>
          <p:cNvPr id="44" name="Rectangle 44"/>
          <p:cNvSpPr>
            <a:spLocks noChangeArrowheads="1"/>
          </p:cNvSpPr>
          <p:nvPr/>
        </p:nvSpPr>
        <p:spPr bwMode="auto">
          <a:xfrm>
            <a:off x="2208427" y="5303385"/>
            <a:ext cx="556593" cy="24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圧縮</a:t>
            </a:r>
          </a:p>
        </p:txBody>
      </p:sp>
      <p:sp>
        <p:nvSpPr>
          <p:cNvPr id="45" name="Rectangle 45"/>
          <p:cNvSpPr>
            <a:spLocks noChangeArrowheads="1"/>
          </p:cNvSpPr>
          <p:nvPr/>
        </p:nvSpPr>
        <p:spPr bwMode="auto">
          <a:xfrm>
            <a:off x="1238765" y="5467913"/>
            <a:ext cx="607351" cy="24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膨張</a:t>
            </a: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4012977" y="4829057"/>
            <a:ext cx="659861" cy="24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凝縮</a:t>
            </a:r>
          </a:p>
        </p:txBody>
      </p:sp>
      <p:sp>
        <p:nvSpPr>
          <p:cNvPr id="47" name="Rectangle 47"/>
          <p:cNvSpPr>
            <a:spLocks noChangeArrowheads="1"/>
          </p:cNvSpPr>
          <p:nvPr/>
        </p:nvSpPr>
        <p:spPr bwMode="auto">
          <a:xfrm>
            <a:off x="3724180" y="5714705"/>
            <a:ext cx="659860" cy="24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蒸発</a:t>
            </a:r>
          </a:p>
        </p:txBody>
      </p:sp>
      <p:sp>
        <p:nvSpPr>
          <p:cNvPr id="48" name="Rectangle 48"/>
          <p:cNvSpPr>
            <a:spLocks noChangeArrowheads="1"/>
          </p:cNvSpPr>
          <p:nvPr/>
        </p:nvSpPr>
        <p:spPr bwMode="auto">
          <a:xfrm>
            <a:off x="4517062" y="5303385"/>
            <a:ext cx="558344" cy="24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圧縮</a:t>
            </a:r>
          </a:p>
        </p:txBody>
      </p:sp>
      <p:sp>
        <p:nvSpPr>
          <p:cNvPr id="49" name="Rectangle 49"/>
          <p:cNvSpPr>
            <a:spLocks noChangeArrowheads="1"/>
          </p:cNvSpPr>
          <p:nvPr/>
        </p:nvSpPr>
        <p:spPr bwMode="auto">
          <a:xfrm>
            <a:off x="3311111" y="5054845"/>
            <a:ext cx="609102" cy="24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膨張</a:t>
            </a:r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auto">
          <a:xfrm>
            <a:off x="6291858" y="4829057"/>
            <a:ext cx="659861" cy="24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凝縮</a:t>
            </a:r>
          </a:p>
        </p:txBody>
      </p:sp>
      <p:sp>
        <p:nvSpPr>
          <p:cNvPr id="51" name="Rectangle 51"/>
          <p:cNvSpPr>
            <a:spLocks noChangeArrowheads="1"/>
          </p:cNvSpPr>
          <p:nvPr/>
        </p:nvSpPr>
        <p:spPr bwMode="auto">
          <a:xfrm>
            <a:off x="5950552" y="5746211"/>
            <a:ext cx="659860" cy="24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蒸発</a:t>
            </a:r>
          </a:p>
        </p:txBody>
      </p:sp>
      <p:sp>
        <p:nvSpPr>
          <p:cNvPr id="52" name="Rectangle 52"/>
          <p:cNvSpPr>
            <a:spLocks noChangeArrowheads="1"/>
          </p:cNvSpPr>
          <p:nvPr/>
        </p:nvSpPr>
        <p:spPr bwMode="auto">
          <a:xfrm>
            <a:off x="6806444" y="5147611"/>
            <a:ext cx="558344" cy="24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圧縮</a:t>
            </a:r>
          </a:p>
        </p:txBody>
      </p:sp>
      <p:sp>
        <p:nvSpPr>
          <p:cNvPr id="53" name="Rectangle 53"/>
          <p:cNvSpPr>
            <a:spLocks noChangeArrowheads="1"/>
          </p:cNvSpPr>
          <p:nvPr/>
        </p:nvSpPr>
        <p:spPr bwMode="auto">
          <a:xfrm>
            <a:off x="5889290" y="5467913"/>
            <a:ext cx="609102" cy="24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膨張</a:t>
            </a:r>
          </a:p>
        </p:txBody>
      </p:sp>
      <p:sp>
        <p:nvSpPr>
          <p:cNvPr id="54" name="Rectangle 54"/>
          <p:cNvSpPr>
            <a:spLocks noChangeArrowheads="1"/>
          </p:cNvSpPr>
          <p:nvPr/>
        </p:nvSpPr>
        <p:spPr bwMode="auto">
          <a:xfrm>
            <a:off x="6136082" y="5138858"/>
            <a:ext cx="609102" cy="24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膨張</a:t>
            </a:r>
          </a:p>
        </p:txBody>
      </p:sp>
      <p:sp>
        <p:nvSpPr>
          <p:cNvPr id="55" name="Rectangle 55"/>
          <p:cNvSpPr>
            <a:spLocks noChangeArrowheads="1"/>
          </p:cNvSpPr>
          <p:nvPr/>
        </p:nvSpPr>
        <p:spPr bwMode="auto">
          <a:xfrm>
            <a:off x="6641917" y="5467913"/>
            <a:ext cx="556593" cy="24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圧縮</a:t>
            </a:r>
          </a:p>
        </p:txBody>
      </p:sp>
      <p:sp>
        <p:nvSpPr>
          <p:cNvPr id="56" name="Rectangle 56"/>
          <p:cNvSpPr>
            <a:spLocks noChangeArrowheads="1"/>
          </p:cNvSpPr>
          <p:nvPr/>
        </p:nvSpPr>
        <p:spPr bwMode="auto">
          <a:xfrm>
            <a:off x="8549735" y="4829057"/>
            <a:ext cx="659861" cy="24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凝縮</a:t>
            </a:r>
          </a:p>
        </p:txBody>
      </p:sp>
      <p:sp>
        <p:nvSpPr>
          <p:cNvPr id="57" name="Rectangle 57"/>
          <p:cNvSpPr>
            <a:spLocks noChangeArrowheads="1"/>
          </p:cNvSpPr>
          <p:nvPr/>
        </p:nvSpPr>
        <p:spPr bwMode="auto">
          <a:xfrm>
            <a:off x="8210178" y="5746211"/>
            <a:ext cx="659861" cy="24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蒸発</a:t>
            </a:r>
          </a:p>
        </p:txBody>
      </p:sp>
      <p:sp>
        <p:nvSpPr>
          <p:cNvPr id="58" name="Rectangle 58"/>
          <p:cNvSpPr>
            <a:spLocks noChangeArrowheads="1"/>
          </p:cNvSpPr>
          <p:nvPr/>
        </p:nvSpPr>
        <p:spPr bwMode="auto">
          <a:xfrm>
            <a:off x="8147167" y="5467913"/>
            <a:ext cx="609102" cy="24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膨張</a:t>
            </a:r>
          </a:p>
        </p:txBody>
      </p:sp>
      <p:sp>
        <p:nvSpPr>
          <p:cNvPr id="59" name="Rectangle 59"/>
          <p:cNvSpPr>
            <a:spLocks noChangeArrowheads="1"/>
          </p:cNvSpPr>
          <p:nvPr/>
        </p:nvSpPr>
        <p:spPr bwMode="auto">
          <a:xfrm>
            <a:off x="8271439" y="5138858"/>
            <a:ext cx="609102" cy="24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膨張</a:t>
            </a:r>
          </a:p>
        </p:txBody>
      </p:sp>
      <p:sp>
        <p:nvSpPr>
          <p:cNvPr id="60" name="Rectangle 60"/>
          <p:cNvSpPr>
            <a:spLocks noChangeArrowheads="1"/>
          </p:cNvSpPr>
          <p:nvPr/>
        </p:nvSpPr>
        <p:spPr bwMode="auto">
          <a:xfrm>
            <a:off x="8899794" y="5467913"/>
            <a:ext cx="558344" cy="24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圧縮</a:t>
            </a:r>
          </a:p>
        </p:txBody>
      </p:sp>
      <p:sp>
        <p:nvSpPr>
          <p:cNvPr id="61" name="Rectangle 61"/>
          <p:cNvSpPr>
            <a:spLocks noChangeArrowheads="1"/>
          </p:cNvSpPr>
          <p:nvPr/>
        </p:nvSpPr>
        <p:spPr bwMode="auto">
          <a:xfrm>
            <a:off x="9076574" y="5138858"/>
            <a:ext cx="556593" cy="24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圧縮</a:t>
            </a:r>
          </a:p>
        </p:txBody>
      </p:sp>
      <p:sp>
        <p:nvSpPr>
          <p:cNvPr id="62" name="Rectangle 62"/>
          <p:cNvSpPr>
            <a:spLocks noChangeArrowheads="1"/>
          </p:cNvSpPr>
          <p:nvPr/>
        </p:nvSpPr>
        <p:spPr bwMode="auto">
          <a:xfrm>
            <a:off x="3363620" y="4452743"/>
            <a:ext cx="988915" cy="24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サブクール</a:t>
            </a:r>
          </a:p>
        </p:txBody>
      </p:sp>
      <p:sp>
        <p:nvSpPr>
          <p:cNvPr id="63" name="Line 63"/>
          <p:cNvSpPr>
            <a:spLocks noChangeShapeType="1"/>
          </p:cNvSpPr>
          <p:nvPr/>
        </p:nvSpPr>
        <p:spPr bwMode="auto">
          <a:xfrm>
            <a:off x="3692674" y="4725789"/>
            <a:ext cx="75262" cy="3430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977"/>
          </a:p>
        </p:txBody>
      </p:sp>
      <p:sp>
        <p:nvSpPr>
          <p:cNvPr id="64" name="Rectangle 64"/>
          <p:cNvSpPr>
            <a:spLocks noChangeArrowheads="1"/>
          </p:cNvSpPr>
          <p:nvPr/>
        </p:nvSpPr>
        <p:spPr bwMode="auto">
          <a:xfrm>
            <a:off x="8229433" y="4561261"/>
            <a:ext cx="990665" cy="24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サブクール</a:t>
            </a:r>
          </a:p>
        </p:txBody>
      </p:sp>
      <p:sp>
        <p:nvSpPr>
          <p:cNvPr id="65" name="Line 65"/>
          <p:cNvSpPr>
            <a:spLocks noChangeShapeType="1"/>
          </p:cNvSpPr>
          <p:nvPr/>
        </p:nvSpPr>
        <p:spPr bwMode="auto">
          <a:xfrm flipH="1">
            <a:off x="8306445" y="4808053"/>
            <a:ext cx="89264" cy="2887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977"/>
          </a:p>
        </p:txBody>
      </p:sp>
      <p:sp>
        <p:nvSpPr>
          <p:cNvPr id="67" name="Rectangle 67"/>
          <p:cNvSpPr>
            <a:spLocks noChangeArrowheads="1"/>
          </p:cNvSpPr>
          <p:nvPr/>
        </p:nvSpPr>
        <p:spPr bwMode="auto">
          <a:xfrm>
            <a:off x="7653585" y="4452744"/>
            <a:ext cx="1484248" cy="23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エコノマイザー</a:t>
            </a:r>
          </a:p>
        </p:txBody>
      </p:sp>
      <p:sp>
        <p:nvSpPr>
          <p:cNvPr id="68" name="Line 68"/>
          <p:cNvSpPr>
            <a:spLocks noChangeShapeType="1"/>
          </p:cNvSpPr>
          <p:nvPr/>
        </p:nvSpPr>
        <p:spPr bwMode="auto">
          <a:xfrm>
            <a:off x="8064904" y="4643525"/>
            <a:ext cx="159276" cy="7701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977"/>
          </a:p>
        </p:txBody>
      </p:sp>
      <p:sp>
        <p:nvSpPr>
          <p:cNvPr id="69" name="Rectangle 69"/>
          <p:cNvSpPr>
            <a:spLocks noChangeArrowheads="1"/>
          </p:cNvSpPr>
          <p:nvPr/>
        </p:nvSpPr>
        <p:spPr bwMode="auto">
          <a:xfrm>
            <a:off x="5728264" y="4561261"/>
            <a:ext cx="1155193" cy="32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517" tIns="50759" rIns="101517" bIns="50759"/>
          <a:lstStyle/>
          <a:p>
            <a:pPr defTabSz="840105"/>
            <a:r>
              <a:rPr lang="ja-JP" altLang="en-US" sz="1103">
                <a:solidFill>
                  <a:schemeClr val="tx2"/>
                </a:solidFill>
                <a:latin typeface="ＭＳ Ｐゴシック" pitchFamily="50" charset="-128"/>
              </a:rPr>
              <a:t>エコノマイザー</a:t>
            </a:r>
          </a:p>
        </p:txBody>
      </p:sp>
      <p:sp>
        <p:nvSpPr>
          <p:cNvPr id="70" name="Line 70"/>
          <p:cNvSpPr>
            <a:spLocks noChangeShapeType="1"/>
          </p:cNvSpPr>
          <p:nvPr/>
        </p:nvSpPr>
        <p:spPr bwMode="auto">
          <a:xfrm>
            <a:off x="5920797" y="4808053"/>
            <a:ext cx="82264" cy="6178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977"/>
          </a:p>
        </p:txBody>
      </p:sp>
      <p:sp>
        <p:nvSpPr>
          <p:cNvPr id="71" name="Line 72"/>
          <p:cNvSpPr>
            <a:spLocks noChangeShapeType="1"/>
          </p:cNvSpPr>
          <p:nvPr/>
        </p:nvSpPr>
        <p:spPr bwMode="auto">
          <a:xfrm flipH="1">
            <a:off x="9666421" y="1932322"/>
            <a:ext cx="16802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977"/>
          </a:p>
        </p:txBody>
      </p:sp>
      <p:sp>
        <p:nvSpPr>
          <p:cNvPr id="72" name="Line 73"/>
          <p:cNvSpPr>
            <a:spLocks noChangeShapeType="1"/>
          </p:cNvSpPr>
          <p:nvPr/>
        </p:nvSpPr>
        <p:spPr bwMode="auto">
          <a:xfrm>
            <a:off x="9834449" y="1932322"/>
            <a:ext cx="0" cy="2520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977"/>
          </a:p>
        </p:txBody>
      </p:sp>
      <p:sp>
        <p:nvSpPr>
          <p:cNvPr id="73" name="Text Box 74"/>
          <p:cNvSpPr txBox="1">
            <a:spLocks noChangeArrowheads="1"/>
          </p:cNvSpPr>
          <p:nvPr/>
        </p:nvSpPr>
        <p:spPr bwMode="auto">
          <a:xfrm>
            <a:off x="9715430" y="2196617"/>
            <a:ext cx="504084" cy="40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46" rIns="19846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ja-JP" altLang="en-US" sz="1323"/>
              <a:t>理論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altLang="ja-JP" sz="1323"/>
              <a:t>COP</a:t>
            </a:r>
          </a:p>
        </p:txBody>
      </p:sp>
      <p:sp>
        <p:nvSpPr>
          <p:cNvPr id="74" name="Text Box 75"/>
          <p:cNvSpPr txBox="1">
            <a:spLocks noChangeArrowheads="1"/>
          </p:cNvSpPr>
          <p:nvPr/>
        </p:nvSpPr>
        <p:spPr bwMode="auto">
          <a:xfrm>
            <a:off x="557900" y="6637108"/>
            <a:ext cx="2268379" cy="29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46" rIns="1984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323"/>
              <a:t>(ARS)</a:t>
            </a:r>
          </a:p>
        </p:txBody>
      </p:sp>
      <p:sp>
        <p:nvSpPr>
          <p:cNvPr id="75" name="Text Box 76"/>
          <p:cNvSpPr txBox="1">
            <a:spLocks noChangeArrowheads="1"/>
          </p:cNvSpPr>
          <p:nvPr/>
        </p:nvSpPr>
        <p:spPr bwMode="auto">
          <a:xfrm>
            <a:off x="2826279" y="6637108"/>
            <a:ext cx="2268379" cy="29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46" rIns="1984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323"/>
              <a:t>(ARS)</a:t>
            </a:r>
          </a:p>
        </p:txBody>
      </p:sp>
      <p:sp>
        <p:nvSpPr>
          <p:cNvPr id="76" name="Text Box 77"/>
          <p:cNvSpPr txBox="1">
            <a:spLocks noChangeArrowheads="1"/>
          </p:cNvSpPr>
          <p:nvPr/>
        </p:nvSpPr>
        <p:spPr bwMode="auto">
          <a:xfrm>
            <a:off x="5094658" y="6637108"/>
            <a:ext cx="2268379" cy="29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46" rIns="1984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323"/>
              <a:t>(ART)</a:t>
            </a:r>
          </a:p>
        </p:txBody>
      </p:sp>
      <p:sp>
        <p:nvSpPr>
          <p:cNvPr id="77" name="Text Box 78"/>
          <p:cNvSpPr txBox="1">
            <a:spLocks noChangeArrowheads="1"/>
          </p:cNvSpPr>
          <p:nvPr/>
        </p:nvSpPr>
        <p:spPr bwMode="auto">
          <a:xfrm>
            <a:off x="7363037" y="6637108"/>
            <a:ext cx="2268379" cy="29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46" rIns="1984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323"/>
              <a:t>(NART)</a:t>
            </a:r>
          </a:p>
        </p:txBody>
      </p:sp>
    </p:spTree>
    <p:extLst>
      <p:ext uri="{BB962C8B-B14F-4D97-AF65-F5344CB8AC3E}">
        <p14:creationId xmlns:p14="http://schemas.microsoft.com/office/powerpoint/2010/main" val="35841475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84" name="Picture 28" descr="E:\download\20130903_教材_資料集\関西電力エルテックス写真動画\変換 ～ CIMG4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308" y="843121"/>
            <a:ext cx="7978351" cy="598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圧縮機の構造　（ターボ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35F2E2-1484-464A-B447-7A2E611B6A9E}" type="slidenum">
              <a:rPr lang="en-US" altLang="ja-JP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848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download\20130903_教材_資料集\関西電力エルテックス写真動画\変換 ～ CIMG46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25090" y="1838553"/>
            <a:ext cx="6541947" cy="490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5400" dirty="0"/>
              <a:t>圧縮機の構造　（レシプロ</a:t>
            </a:r>
            <a:r>
              <a:rPr lang="ja-JP" altLang="en-US" sz="5400" dirty="0" smtClean="0"/>
              <a:t>）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35F2E2-1484-464A-B447-7A2E611B6A9E}" type="slidenum">
              <a:rPr lang="en-US" altLang="ja-JP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2026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download\20130903_教材_資料集\関西電力エルテックス写真動画\変換 ～ CIMG46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838" y="1081298"/>
            <a:ext cx="7267704" cy="544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圧縮機の構造（シングルスクリュー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35F2E2-1484-464A-B447-7A2E611B6A9E}" type="slidenum">
              <a:rPr lang="en-US" altLang="ja-JP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6758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download\20130903_教材_資料集\関西電力エルテックス写真動画\変換 ～ CIMG46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05470" y="1846845"/>
            <a:ext cx="6113196" cy="458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圧縮機の構造（スクロール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35F2E2-1484-464A-B447-7A2E611B6A9E}" type="slidenum">
              <a:rPr lang="en-US" altLang="ja-JP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8372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4701</TotalTime>
  <Words>358</Words>
  <Application>Microsoft Office PowerPoint</Application>
  <PresentationFormat>ユーザー設定</PresentationFormat>
  <Paragraphs>144</Paragraphs>
  <Slides>15</Slides>
  <Notes>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7" baseType="lpstr">
      <vt:lpstr>Arial Unicode MS</vt:lpstr>
      <vt:lpstr>HGPｺﾞｼｯｸE</vt:lpstr>
      <vt:lpstr>HGP創英角ｺﾞｼｯｸUB</vt:lpstr>
      <vt:lpstr>HG丸ｺﾞｼｯｸM-PRO</vt:lpstr>
      <vt:lpstr>HG創英角ﾎﾟｯﾌﾟ体</vt:lpstr>
      <vt:lpstr>ＭＳ Ｐゴシック</vt:lpstr>
      <vt:lpstr>ＭＳ Ｐ明朝</vt:lpstr>
      <vt:lpstr>ＭＳ ゴシック</vt:lpstr>
      <vt:lpstr>Arial</vt:lpstr>
      <vt:lpstr>Calibri</vt:lpstr>
      <vt:lpstr>Office ​​テーマ</vt:lpstr>
      <vt:lpstr>ﾜｰｸｼｰﾄ</vt:lpstr>
      <vt:lpstr>PowerPoint プレゼンテーション</vt:lpstr>
      <vt:lpstr>電動式冷凍機の仕組み</vt:lpstr>
      <vt:lpstr>液体を吸引する方法</vt:lpstr>
      <vt:lpstr>ヒートポンプの主要構成機器とP-h線図上のサイクル</vt:lpstr>
      <vt:lpstr>冷凍サイクルによる違い</vt:lpstr>
      <vt:lpstr>圧縮機の構造　（ターボ）</vt:lpstr>
      <vt:lpstr>圧縮機の構造　（レシプロ）</vt:lpstr>
      <vt:lpstr>圧縮機の構造（シングルスクリュー）</vt:lpstr>
      <vt:lpstr>圧縮機の構造（スクロール）</vt:lpstr>
      <vt:lpstr>圧縮機の構造（スクロール）</vt:lpstr>
      <vt:lpstr>圧縮機の構造（スクロール）</vt:lpstr>
      <vt:lpstr>膨張弁の構造</vt:lpstr>
      <vt:lpstr>絞り機構</vt:lpstr>
      <vt:lpstr>名称と類義語の整理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ib-naga-epson</dc:creator>
  <cp:lastModifiedBy>hiroshi nagasawa</cp:lastModifiedBy>
  <cp:revision>310</cp:revision>
  <cp:lastPrinted>2013-01-10T10:27:24Z</cp:lastPrinted>
  <dcterms:created xsi:type="dcterms:W3CDTF">1601-01-01T00:00:00Z</dcterms:created>
  <dcterms:modified xsi:type="dcterms:W3CDTF">2015-04-07T03:56:01Z</dcterms:modified>
</cp:coreProperties>
</file>