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773" r:id="rId1"/>
  </p:sldMasterIdLst>
  <p:notesMasterIdLst>
    <p:notesMasterId r:id="rId12"/>
  </p:notesMasterIdLst>
  <p:handoutMasterIdLst>
    <p:handoutMasterId r:id="rId13"/>
  </p:handoutMasterIdLst>
  <p:sldIdLst>
    <p:sldId id="256" r:id="rId2"/>
    <p:sldId id="411" r:id="rId3"/>
    <p:sldId id="412" r:id="rId4"/>
    <p:sldId id="413" r:id="rId5"/>
    <p:sldId id="414" r:id="rId6"/>
    <p:sldId id="415" r:id="rId7"/>
    <p:sldId id="416" r:id="rId8"/>
    <p:sldId id="409" r:id="rId9"/>
    <p:sldId id="410" r:id="rId10"/>
    <p:sldId id="471" r:id="rId11"/>
  </p:sldIdLst>
  <p:sldSz cx="10693400" cy="7561263"/>
  <p:notesSz cx="9926638" cy="6797675"/>
  <p:embeddedFontLst>
    <p:embeddedFont>
      <p:font typeface="Calibri" panose="020F0502020204030204" pitchFamily="34" charset="0"/>
      <p:regular r:id="rId14"/>
      <p:bold r:id="rId15"/>
      <p:italic r:id="rId16"/>
      <p:boldItalic r:id="rId17"/>
    </p:embeddedFont>
    <p:embeddedFont>
      <p:font typeface="Arial Unicode MS" panose="020B0604020202020204" pitchFamily="50" charset="-128"/>
      <p:regular r:id="rId18"/>
    </p:embeddedFont>
    <p:embeddedFont>
      <p:font typeface="HGP創英角ｺﾞｼｯｸUB" panose="020B0900000000000000" pitchFamily="50" charset="-128"/>
      <p:regular r:id="rId19"/>
    </p:embeddedFont>
    <p:embeddedFont>
      <p:font typeface="HG創英角ﾎﾟｯﾌﾟ体" panose="040B0A09000000000000" pitchFamily="49" charset="-128"/>
      <p:regular r:id="rId20"/>
    </p:embeddedFont>
  </p:embeddedFontLst>
  <p:defaultTextStyle>
    <a:defPPr>
      <a:defRPr lang="en-US"/>
    </a:defPPr>
    <a:lvl1pPr algn="l" rtl="0" fontAlgn="base">
      <a:spcBef>
        <a:spcPct val="0"/>
      </a:spcBef>
      <a:spcAft>
        <a:spcPct val="0"/>
      </a:spcAft>
      <a:defRPr kumimoji="1" sz="2700" kern="1200">
        <a:solidFill>
          <a:schemeClr val="tx1"/>
        </a:solidFill>
        <a:latin typeface="Arial Unicode MS" pitchFamily="50" charset="-128"/>
        <a:ea typeface="ＭＳ Ｐゴシック" charset="-128"/>
        <a:cs typeface="+mn-cs"/>
      </a:defRPr>
    </a:lvl1pPr>
    <a:lvl2pPr marL="520700" indent="-63500" algn="l" rtl="0" fontAlgn="base">
      <a:spcBef>
        <a:spcPct val="0"/>
      </a:spcBef>
      <a:spcAft>
        <a:spcPct val="0"/>
      </a:spcAft>
      <a:defRPr kumimoji="1" sz="2700" kern="1200">
        <a:solidFill>
          <a:schemeClr val="tx1"/>
        </a:solidFill>
        <a:latin typeface="Arial Unicode MS" pitchFamily="50" charset="-128"/>
        <a:ea typeface="ＭＳ Ｐゴシック" charset="-128"/>
        <a:cs typeface="+mn-cs"/>
      </a:defRPr>
    </a:lvl2pPr>
    <a:lvl3pPr marL="1042988" indent="-128588" algn="l" rtl="0" fontAlgn="base">
      <a:spcBef>
        <a:spcPct val="0"/>
      </a:spcBef>
      <a:spcAft>
        <a:spcPct val="0"/>
      </a:spcAft>
      <a:defRPr kumimoji="1" sz="2700" kern="1200">
        <a:solidFill>
          <a:schemeClr val="tx1"/>
        </a:solidFill>
        <a:latin typeface="Arial Unicode MS" pitchFamily="50" charset="-128"/>
        <a:ea typeface="ＭＳ Ｐゴシック" charset="-128"/>
        <a:cs typeface="+mn-cs"/>
      </a:defRPr>
    </a:lvl3pPr>
    <a:lvl4pPr marL="1563688" indent="-192088" algn="l" rtl="0" fontAlgn="base">
      <a:spcBef>
        <a:spcPct val="0"/>
      </a:spcBef>
      <a:spcAft>
        <a:spcPct val="0"/>
      </a:spcAft>
      <a:defRPr kumimoji="1" sz="2700" kern="1200">
        <a:solidFill>
          <a:schemeClr val="tx1"/>
        </a:solidFill>
        <a:latin typeface="Arial Unicode MS" pitchFamily="50" charset="-128"/>
        <a:ea typeface="ＭＳ Ｐゴシック" charset="-128"/>
        <a:cs typeface="+mn-cs"/>
      </a:defRPr>
    </a:lvl4pPr>
    <a:lvl5pPr marL="2085975" indent="-257175" algn="l" rtl="0" fontAlgn="base">
      <a:spcBef>
        <a:spcPct val="0"/>
      </a:spcBef>
      <a:spcAft>
        <a:spcPct val="0"/>
      </a:spcAft>
      <a:defRPr kumimoji="1" sz="2700" kern="1200">
        <a:solidFill>
          <a:schemeClr val="tx1"/>
        </a:solidFill>
        <a:latin typeface="Arial Unicode MS" pitchFamily="50" charset="-128"/>
        <a:ea typeface="ＭＳ Ｐゴシック" charset="-128"/>
        <a:cs typeface="+mn-cs"/>
      </a:defRPr>
    </a:lvl5pPr>
    <a:lvl6pPr marL="2286000" algn="l" defTabSz="914400" rtl="0" eaLnBrk="1" latinLnBrk="0" hangingPunct="1">
      <a:defRPr kumimoji="1" sz="2700" kern="1200">
        <a:solidFill>
          <a:schemeClr val="tx1"/>
        </a:solidFill>
        <a:latin typeface="Arial Unicode MS" pitchFamily="50" charset="-128"/>
        <a:ea typeface="ＭＳ Ｐゴシック" charset="-128"/>
        <a:cs typeface="+mn-cs"/>
      </a:defRPr>
    </a:lvl6pPr>
    <a:lvl7pPr marL="2743200" algn="l" defTabSz="914400" rtl="0" eaLnBrk="1" latinLnBrk="0" hangingPunct="1">
      <a:defRPr kumimoji="1" sz="2700" kern="1200">
        <a:solidFill>
          <a:schemeClr val="tx1"/>
        </a:solidFill>
        <a:latin typeface="Arial Unicode MS" pitchFamily="50" charset="-128"/>
        <a:ea typeface="ＭＳ Ｐゴシック" charset="-128"/>
        <a:cs typeface="+mn-cs"/>
      </a:defRPr>
    </a:lvl7pPr>
    <a:lvl8pPr marL="3200400" algn="l" defTabSz="914400" rtl="0" eaLnBrk="1" latinLnBrk="0" hangingPunct="1">
      <a:defRPr kumimoji="1" sz="2700" kern="1200">
        <a:solidFill>
          <a:schemeClr val="tx1"/>
        </a:solidFill>
        <a:latin typeface="Arial Unicode MS" pitchFamily="50" charset="-128"/>
        <a:ea typeface="ＭＳ Ｐゴシック" charset="-128"/>
        <a:cs typeface="+mn-cs"/>
      </a:defRPr>
    </a:lvl8pPr>
    <a:lvl9pPr marL="3657600" algn="l" defTabSz="914400" rtl="0" eaLnBrk="1" latinLnBrk="0" hangingPunct="1">
      <a:defRPr kumimoji="1" sz="2700" kern="1200">
        <a:solidFill>
          <a:schemeClr val="tx1"/>
        </a:solidFill>
        <a:latin typeface="Arial Unicode MS" pitchFamily="50" charset="-128"/>
        <a:ea typeface="ＭＳ Ｐゴシック" charset="-128"/>
        <a:cs typeface="+mn-cs"/>
      </a:defRPr>
    </a:lvl9pPr>
  </p:defaultTextStyle>
  <p:extLst>
    <p:ext uri="{EFAFB233-063F-42B5-8137-9DF3F51BA10A}">
      <p15:sldGuideLst xmlns:p15="http://schemas.microsoft.com/office/powerpoint/2012/main">
        <p15:guide id="1" orient="horz" pos="4649">
          <p15:clr>
            <a:srgbClr val="A4A3A4"/>
          </p15:clr>
        </p15:guide>
        <p15:guide id="2" orient="horz" pos="930">
          <p15:clr>
            <a:srgbClr val="A4A3A4"/>
          </p15:clr>
        </p15:guide>
        <p15:guide id="3" pos="193">
          <p15:clr>
            <a:srgbClr val="A4A3A4"/>
          </p15:clr>
        </p15:guide>
        <p15:guide id="4" pos="6543">
          <p15:clr>
            <a:srgbClr val="A4A3A4"/>
          </p15:clr>
        </p15:guide>
        <p15:guide id="5" pos="5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900"/>
    <a:srgbClr val="008000"/>
    <a:srgbClr val="00B0F0"/>
    <a:srgbClr val="33CC33"/>
    <a:srgbClr val="FF0000"/>
    <a:srgbClr val="CC00FF"/>
    <a:srgbClr val="CC66FF"/>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68" autoAdjust="0"/>
    <p:restoredTop sz="94180" autoAdjust="0"/>
  </p:normalViewPr>
  <p:slideViewPr>
    <p:cSldViewPr showGuides="1">
      <p:cViewPr varScale="1">
        <p:scale>
          <a:sx n="50" d="100"/>
          <a:sy n="50" d="100"/>
        </p:scale>
        <p:origin x="58" y="72"/>
      </p:cViewPr>
      <p:guideLst>
        <p:guide orient="horz" pos="4649"/>
        <p:guide orient="horz" pos="930"/>
        <p:guide pos="193"/>
        <p:guide pos="6543"/>
        <p:guide pos="556"/>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viewProps" Target="viewProps.xml"/></Relationships>
</file>

<file path=ppt/_rels/viewProps.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0538" cy="339725"/>
          </a:xfrm>
          <a:prstGeom prst="rect">
            <a:avLst/>
          </a:prstGeom>
        </p:spPr>
        <p:txBody>
          <a:bodyPr vert="horz" lIns="91312" tIns="45656" rIns="91312" bIns="45656" rtlCol="0"/>
          <a:lstStyle>
            <a:lvl1pPr algn="l" eaLnBrk="0" hangingPunct="0">
              <a:defRPr sz="1200">
                <a:ea typeface="ＭＳ Ｐゴシック" pitchFamily="50" charset="-128"/>
              </a:defRPr>
            </a:lvl1pPr>
          </a:lstStyle>
          <a:p>
            <a:pPr>
              <a:defRPr/>
            </a:pPr>
            <a:endParaRPr lang="ja-JP" altLang="en-US"/>
          </a:p>
        </p:txBody>
      </p:sp>
      <p:sp>
        <p:nvSpPr>
          <p:cNvPr id="3" name="日付プレースホルダー 2"/>
          <p:cNvSpPr>
            <a:spLocks noGrp="1"/>
          </p:cNvSpPr>
          <p:nvPr>
            <p:ph type="dt" sz="quarter" idx="1"/>
          </p:nvPr>
        </p:nvSpPr>
        <p:spPr>
          <a:xfrm>
            <a:off x="5622925" y="0"/>
            <a:ext cx="4302125" cy="339725"/>
          </a:xfrm>
          <a:prstGeom prst="rect">
            <a:avLst/>
          </a:prstGeom>
        </p:spPr>
        <p:txBody>
          <a:bodyPr vert="horz" lIns="91312" tIns="45656" rIns="91312" bIns="45656" rtlCol="0"/>
          <a:lstStyle>
            <a:lvl1pPr algn="r" eaLnBrk="0" hangingPunct="0">
              <a:defRPr sz="1200">
                <a:ea typeface="ＭＳ Ｐゴシック" pitchFamily="50" charset="-128"/>
              </a:defRPr>
            </a:lvl1pPr>
          </a:lstStyle>
          <a:p>
            <a:pPr>
              <a:defRPr/>
            </a:pPr>
            <a:fld id="{F2229F76-C5C9-469D-B829-C03387040ABC}" type="datetimeFigureOut">
              <a:rPr lang="ja-JP" altLang="en-US"/>
              <a:pPr>
                <a:defRPr/>
              </a:pPr>
              <a:t>2015/4/7</a:t>
            </a:fld>
            <a:endParaRPr lang="ja-JP" altLang="en-US"/>
          </a:p>
        </p:txBody>
      </p:sp>
      <p:sp>
        <p:nvSpPr>
          <p:cNvPr id="4" name="フッター プレースホルダー 3"/>
          <p:cNvSpPr>
            <a:spLocks noGrp="1"/>
          </p:cNvSpPr>
          <p:nvPr>
            <p:ph type="ftr" sz="quarter" idx="2"/>
          </p:nvPr>
        </p:nvSpPr>
        <p:spPr>
          <a:xfrm>
            <a:off x="0" y="6456363"/>
            <a:ext cx="4300538" cy="339725"/>
          </a:xfrm>
          <a:prstGeom prst="rect">
            <a:avLst/>
          </a:prstGeom>
        </p:spPr>
        <p:txBody>
          <a:bodyPr vert="horz" lIns="91312" tIns="45656" rIns="91312" bIns="45656" rtlCol="0" anchor="b"/>
          <a:lstStyle>
            <a:lvl1pPr algn="l" eaLnBrk="0" hangingPunct="0">
              <a:defRPr sz="1200">
                <a:ea typeface="ＭＳ Ｐゴシック" pitchFamily="50" charset="-128"/>
              </a:defRPr>
            </a:lvl1pPr>
          </a:lstStyle>
          <a:p>
            <a:pPr>
              <a:defRPr/>
            </a:pPr>
            <a:endParaRPr lang="ja-JP" altLang="en-US"/>
          </a:p>
        </p:txBody>
      </p:sp>
      <p:sp>
        <p:nvSpPr>
          <p:cNvPr id="5" name="スライド番号プレースホルダー 4"/>
          <p:cNvSpPr>
            <a:spLocks noGrp="1"/>
          </p:cNvSpPr>
          <p:nvPr>
            <p:ph type="sldNum" sz="quarter" idx="3"/>
          </p:nvPr>
        </p:nvSpPr>
        <p:spPr>
          <a:xfrm>
            <a:off x="5622925" y="6456363"/>
            <a:ext cx="4302125" cy="339725"/>
          </a:xfrm>
          <a:prstGeom prst="rect">
            <a:avLst/>
          </a:prstGeom>
        </p:spPr>
        <p:txBody>
          <a:bodyPr vert="horz" wrap="square" lIns="91312" tIns="45656" rIns="91312" bIns="45656" numCol="1" anchor="b" anchorCtr="0" compatLnSpc="1">
            <a:prstTxWarp prst="textNoShape">
              <a:avLst/>
            </a:prstTxWarp>
          </a:bodyPr>
          <a:lstStyle>
            <a:lvl1pPr algn="r" eaLnBrk="0" hangingPunct="0">
              <a:defRPr sz="1200">
                <a:ea typeface="ＭＳ Ｐゴシック" pitchFamily="50" charset="-128"/>
              </a:defRPr>
            </a:lvl1pPr>
          </a:lstStyle>
          <a:p>
            <a:pPr>
              <a:defRPr/>
            </a:pPr>
            <a:fld id="{C426FF40-FF7B-4572-80A7-662CBBE9464D}" type="slidenum">
              <a:rPr lang="ja-JP" altLang="en-US"/>
              <a:pPr>
                <a:defRPr/>
              </a:pPr>
              <a:t>‹#›</a:t>
            </a:fld>
            <a:endParaRPr lang="ja-JP" altLang="en-US"/>
          </a:p>
        </p:txBody>
      </p:sp>
    </p:spTree>
    <p:extLst>
      <p:ext uri="{BB962C8B-B14F-4D97-AF65-F5344CB8AC3E}">
        <p14:creationId xmlns:p14="http://schemas.microsoft.com/office/powerpoint/2010/main" val="21877124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4300538" cy="339725"/>
          </a:xfrm>
          <a:prstGeom prst="rect">
            <a:avLst/>
          </a:prstGeom>
          <a:noFill/>
          <a:ln>
            <a:noFill/>
          </a:ln>
          <a:effectLst/>
          <a:extLst/>
        </p:spPr>
        <p:txBody>
          <a:bodyPr vert="horz" wrap="square" lIns="91312" tIns="45656" rIns="91312" bIns="45656" numCol="1" anchor="t" anchorCtr="0" compatLnSpc="1">
            <a:prstTxWarp prst="textNoShape">
              <a:avLst/>
            </a:prstTxWarp>
          </a:bodyPr>
          <a:lstStyle>
            <a:lvl1pPr eaLnBrk="1" hangingPunct="1">
              <a:defRPr sz="1200">
                <a:ea typeface="ＭＳ Ｐゴシック" pitchFamily="50" charset="-128"/>
              </a:defRPr>
            </a:lvl1pPr>
          </a:lstStyle>
          <a:p>
            <a:pPr>
              <a:defRPr/>
            </a:pPr>
            <a:endParaRPr lang="ja-JP" altLang="en-US"/>
          </a:p>
        </p:txBody>
      </p:sp>
      <p:sp>
        <p:nvSpPr>
          <p:cNvPr id="5123" name="Rectangle 3"/>
          <p:cNvSpPr>
            <a:spLocks noGrp="1" noChangeArrowheads="1"/>
          </p:cNvSpPr>
          <p:nvPr>
            <p:ph type="dt" idx="1"/>
          </p:nvPr>
        </p:nvSpPr>
        <p:spPr bwMode="auto">
          <a:xfrm>
            <a:off x="5626100" y="0"/>
            <a:ext cx="4300538" cy="339725"/>
          </a:xfrm>
          <a:prstGeom prst="rect">
            <a:avLst/>
          </a:prstGeom>
          <a:noFill/>
          <a:ln>
            <a:noFill/>
          </a:ln>
          <a:effectLst/>
          <a:extLst/>
        </p:spPr>
        <p:txBody>
          <a:bodyPr vert="horz" wrap="square" lIns="91312" tIns="45656" rIns="91312" bIns="45656" numCol="1" anchor="t" anchorCtr="0" compatLnSpc="1">
            <a:prstTxWarp prst="textNoShape">
              <a:avLst/>
            </a:prstTxWarp>
          </a:bodyPr>
          <a:lstStyle>
            <a:lvl1pPr algn="r" eaLnBrk="1" hangingPunct="1">
              <a:defRPr sz="1200">
                <a:ea typeface="ＭＳ Ｐゴシック" pitchFamily="50" charset="-128"/>
              </a:defRPr>
            </a:lvl1pPr>
          </a:lstStyle>
          <a:p>
            <a:pPr>
              <a:defRPr/>
            </a:pPr>
            <a:endParaRPr lang="ja-JP" altLang="en-US"/>
          </a:p>
        </p:txBody>
      </p:sp>
      <p:sp>
        <p:nvSpPr>
          <p:cNvPr id="49156" name="Rectangle 4"/>
          <p:cNvSpPr>
            <a:spLocks noGrp="1" noRot="1" noChangeAspect="1" noChangeArrowheads="1" noTextEdit="1"/>
          </p:cNvSpPr>
          <p:nvPr>
            <p:ph type="sldImg" idx="2"/>
          </p:nvPr>
        </p:nvSpPr>
        <p:spPr bwMode="auto">
          <a:xfrm>
            <a:off x="3162300" y="511175"/>
            <a:ext cx="3602038" cy="25463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1323975" y="3228975"/>
            <a:ext cx="7278688" cy="3059113"/>
          </a:xfrm>
          <a:prstGeom prst="rect">
            <a:avLst/>
          </a:prstGeom>
          <a:noFill/>
          <a:ln>
            <a:noFill/>
          </a:ln>
          <a:effectLst/>
          <a:extLst/>
        </p:spPr>
        <p:txBody>
          <a:bodyPr vert="horz" wrap="square" lIns="91312" tIns="45656" rIns="91312" bIns="45656"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5126" name="Rectangle 6"/>
          <p:cNvSpPr>
            <a:spLocks noGrp="1" noChangeArrowheads="1"/>
          </p:cNvSpPr>
          <p:nvPr>
            <p:ph type="ftr" sz="quarter" idx="4"/>
          </p:nvPr>
        </p:nvSpPr>
        <p:spPr bwMode="auto">
          <a:xfrm>
            <a:off x="0" y="6457950"/>
            <a:ext cx="4300538" cy="339725"/>
          </a:xfrm>
          <a:prstGeom prst="rect">
            <a:avLst/>
          </a:prstGeom>
          <a:noFill/>
          <a:ln>
            <a:noFill/>
          </a:ln>
          <a:effectLst/>
          <a:extLst/>
        </p:spPr>
        <p:txBody>
          <a:bodyPr vert="horz" wrap="square" lIns="91312" tIns="45656" rIns="91312" bIns="45656" numCol="1" anchor="b" anchorCtr="0" compatLnSpc="1">
            <a:prstTxWarp prst="textNoShape">
              <a:avLst/>
            </a:prstTxWarp>
          </a:bodyPr>
          <a:lstStyle>
            <a:lvl1pPr eaLnBrk="1" hangingPunct="1">
              <a:defRPr sz="1200">
                <a:ea typeface="ＭＳ Ｐゴシック" pitchFamily="50" charset="-128"/>
              </a:defRPr>
            </a:lvl1pPr>
          </a:lstStyle>
          <a:p>
            <a:pPr>
              <a:defRPr/>
            </a:pPr>
            <a:endParaRPr lang="ja-JP" altLang="en-US"/>
          </a:p>
        </p:txBody>
      </p:sp>
      <p:sp>
        <p:nvSpPr>
          <p:cNvPr id="5127" name="Rectangle 7"/>
          <p:cNvSpPr>
            <a:spLocks noGrp="1" noChangeArrowheads="1"/>
          </p:cNvSpPr>
          <p:nvPr>
            <p:ph type="sldNum" sz="quarter" idx="5"/>
          </p:nvPr>
        </p:nvSpPr>
        <p:spPr bwMode="auto">
          <a:xfrm>
            <a:off x="5626100" y="6457950"/>
            <a:ext cx="4300538" cy="339725"/>
          </a:xfrm>
          <a:prstGeom prst="rect">
            <a:avLst/>
          </a:prstGeom>
          <a:noFill/>
          <a:ln>
            <a:noFill/>
          </a:ln>
          <a:effectLst/>
          <a:extLst/>
        </p:spPr>
        <p:txBody>
          <a:bodyPr vert="horz" wrap="square" lIns="91312" tIns="45656" rIns="91312" bIns="45656" numCol="1" anchor="b" anchorCtr="0" compatLnSpc="1">
            <a:prstTxWarp prst="textNoShape">
              <a:avLst/>
            </a:prstTxWarp>
          </a:bodyPr>
          <a:lstStyle>
            <a:lvl1pPr algn="r" eaLnBrk="1" hangingPunct="1">
              <a:defRPr sz="1200">
                <a:ea typeface="ＭＳ Ｐゴシック" pitchFamily="50" charset="-128"/>
              </a:defRPr>
            </a:lvl1pPr>
          </a:lstStyle>
          <a:p>
            <a:pPr>
              <a:defRPr/>
            </a:pPr>
            <a:fld id="{C7CA6CEE-BD47-42F4-8807-88FB7376D9AE}" type="slidenum">
              <a:rPr lang="ja-JP" altLang="en-US"/>
              <a:pPr>
                <a:defRPr/>
              </a:pPr>
              <a:t>‹#›</a:t>
            </a:fld>
            <a:endParaRPr lang="ja-JP" altLang="en-US"/>
          </a:p>
        </p:txBody>
      </p:sp>
    </p:spTree>
    <p:extLst>
      <p:ext uri="{BB962C8B-B14F-4D97-AF65-F5344CB8AC3E}">
        <p14:creationId xmlns:p14="http://schemas.microsoft.com/office/powerpoint/2010/main" val="14068733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400" kern="1200">
        <a:solidFill>
          <a:schemeClr val="tx1"/>
        </a:solidFill>
        <a:latin typeface="Arial Unicode MS" pitchFamily="50" charset="-128"/>
        <a:ea typeface="ＭＳ Ｐ明朝" pitchFamily="18" charset="-128"/>
        <a:cs typeface="+mn-cs"/>
      </a:defRPr>
    </a:lvl1pPr>
    <a:lvl2pPr marL="520700" algn="l" rtl="0" eaLnBrk="0" fontAlgn="base" hangingPunct="0">
      <a:spcBef>
        <a:spcPct val="30000"/>
      </a:spcBef>
      <a:spcAft>
        <a:spcPct val="0"/>
      </a:spcAft>
      <a:defRPr kumimoji="1" sz="1400" kern="1200">
        <a:solidFill>
          <a:schemeClr val="tx1"/>
        </a:solidFill>
        <a:latin typeface="Arial Unicode MS" pitchFamily="50" charset="-128"/>
        <a:ea typeface="ＭＳ Ｐ明朝" pitchFamily="18" charset="-128"/>
        <a:cs typeface="+mn-cs"/>
      </a:defRPr>
    </a:lvl2pPr>
    <a:lvl3pPr marL="1042988" algn="l" rtl="0" eaLnBrk="0" fontAlgn="base" hangingPunct="0">
      <a:spcBef>
        <a:spcPct val="30000"/>
      </a:spcBef>
      <a:spcAft>
        <a:spcPct val="0"/>
      </a:spcAft>
      <a:defRPr kumimoji="1" sz="1400" kern="1200">
        <a:solidFill>
          <a:schemeClr val="tx1"/>
        </a:solidFill>
        <a:latin typeface="Arial Unicode MS" pitchFamily="50" charset="-128"/>
        <a:ea typeface="ＭＳ Ｐ明朝" pitchFamily="18" charset="-128"/>
        <a:cs typeface="+mn-cs"/>
      </a:defRPr>
    </a:lvl3pPr>
    <a:lvl4pPr marL="1563688" algn="l" rtl="0" eaLnBrk="0" fontAlgn="base" hangingPunct="0">
      <a:spcBef>
        <a:spcPct val="30000"/>
      </a:spcBef>
      <a:spcAft>
        <a:spcPct val="0"/>
      </a:spcAft>
      <a:defRPr kumimoji="1" sz="1400" kern="1200">
        <a:solidFill>
          <a:schemeClr val="tx1"/>
        </a:solidFill>
        <a:latin typeface="Arial Unicode MS" pitchFamily="50" charset="-128"/>
        <a:ea typeface="ＭＳ Ｐ明朝" pitchFamily="18" charset="-128"/>
        <a:cs typeface="+mn-cs"/>
      </a:defRPr>
    </a:lvl4pPr>
    <a:lvl5pPr marL="2085975" algn="l" rtl="0" eaLnBrk="0" fontAlgn="base" hangingPunct="0">
      <a:spcBef>
        <a:spcPct val="30000"/>
      </a:spcBef>
      <a:spcAft>
        <a:spcPct val="0"/>
      </a:spcAft>
      <a:defRPr kumimoji="1" sz="1400" kern="1200">
        <a:solidFill>
          <a:schemeClr val="tx1"/>
        </a:solidFill>
        <a:latin typeface="Arial Unicode MS" pitchFamily="50" charset="-128"/>
        <a:ea typeface="ＭＳ Ｐ明朝" pitchFamily="18" charset="-128"/>
        <a:cs typeface="+mn-cs"/>
      </a:defRPr>
    </a:lvl5pPr>
    <a:lvl6pPr marL="2607640" algn="l" defTabSz="1043056" rtl="0" eaLnBrk="1" latinLnBrk="0" hangingPunct="1">
      <a:defRPr kumimoji="1" sz="1400" kern="1200">
        <a:solidFill>
          <a:schemeClr val="tx1"/>
        </a:solidFill>
        <a:latin typeface="+mn-lt"/>
        <a:ea typeface="+mn-ea"/>
        <a:cs typeface="+mn-cs"/>
      </a:defRPr>
    </a:lvl6pPr>
    <a:lvl7pPr marL="3129168" algn="l" defTabSz="1043056" rtl="0" eaLnBrk="1" latinLnBrk="0" hangingPunct="1">
      <a:defRPr kumimoji="1" sz="1400" kern="1200">
        <a:solidFill>
          <a:schemeClr val="tx1"/>
        </a:solidFill>
        <a:latin typeface="+mn-lt"/>
        <a:ea typeface="+mn-ea"/>
        <a:cs typeface="+mn-cs"/>
      </a:defRPr>
    </a:lvl7pPr>
    <a:lvl8pPr marL="3650696" algn="l" defTabSz="1043056" rtl="0" eaLnBrk="1" latinLnBrk="0" hangingPunct="1">
      <a:defRPr kumimoji="1" sz="1400" kern="1200">
        <a:solidFill>
          <a:schemeClr val="tx1"/>
        </a:solidFill>
        <a:latin typeface="+mn-lt"/>
        <a:ea typeface="+mn-ea"/>
        <a:cs typeface="+mn-cs"/>
      </a:defRPr>
    </a:lvl8pPr>
    <a:lvl9pPr marL="4172224" algn="l" defTabSz="1043056" rtl="0" eaLnBrk="1" latinLnBrk="0" hangingPunct="1">
      <a:defRPr kumimoji="1"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700">
                <a:solidFill>
                  <a:schemeClr val="tx1"/>
                </a:solidFill>
                <a:latin typeface="Arial Unicode MS" pitchFamily="50" charset="-128"/>
                <a:ea typeface="ＭＳ Ｐゴシック" charset="-128"/>
              </a:defRPr>
            </a:lvl1pPr>
            <a:lvl2pPr marL="742950" indent="-285750" eaLnBrk="0" hangingPunct="0">
              <a:defRPr kumimoji="1" sz="2700">
                <a:solidFill>
                  <a:schemeClr val="tx1"/>
                </a:solidFill>
                <a:latin typeface="Arial Unicode MS" pitchFamily="50" charset="-128"/>
                <a:ea typeface="ＭＳ Ｐゴシック" charset="-128"/>
              </a:defRPr>
            </a:lvl2pPr>
            <a:lvl3pPr marL="1143000" indent="-228600" eaLnBrk="0" hangingPunct="0">
              <a:defRPr kumimoji="1" sz="2700">
                <a:solidFill>
                  <a:schemeClr val="tx1"/>
                </a:solidFill>
                <a:latin typeface="Arial Unicode MS" pitchFamily="50" charset="-128"/>
                <a:ea typeface="ＭＳ Ｐゴシック" charset="-128"/>
              </a:defRPr>
            </a:lvl3pPr>
            <a:lvl4pPr marL="1600200" indent="-228600" eaLnBrk="0" hangingPunct="0">
              <a:defRPr kumimoji="1" sz="2700">
                <a:solidFill>
                  <a:schemeClr val="tx1"/>
                </a:solidFill>
                <a:latin typeface="Arial Unicode MS" pitchFamily="50" charset="-128"/>
                <a:ea typeface="ＭＳ Ｐゴシック" charset="-128"/>
              </a:defRPr>
            </a:lvl4pPr>
            <a:lvl5pPr marL="2057400" indent="-228600" eaLnBrk="0" hangingPunct="0">
              <a:defRPr kumimoji="1" sz="2700">
                <a:solidFill>
                  <a:schemeClr val="tx1"/>
                </a:solidFill>
                <a:latin typeface="Arial Unicode MS" pitchFamily="50" charset="-128"/>
                <a:ea typeface="ＭＳ Ｐゴシック" charset="-128"/>
              </a:defRPr>
            </a:lvl5pPr>
            <a:lvl6pPr marL="2514600" indent="-228600" eaLnBrk="0" fontAlgn="base" hangingPunct="0">
              <a:spcBef>
                <a:spcPct val="0"/>
              </a:spcBef>
              <a:spcAft>
                <a:spcPct val="0"/>
              </a:spcAft>
              <a:defRPr kumimoji="1" sz="2700">
                <a:solidFill>
                  <a:schemeClr val="tx1"/>
                </a:solidFill>
                <a:latin typeface="Arial Unicode MS" pitchFamily="50" charset="-128"/>
                <a:ea typeface="ＭＳ Ｐゴシック" charset="-128"/>
              </a:defRPr>
            </a:lvl6pPr>
            <a:lvl7pPr marL="2971800" indent="-228600" eaLnBrk="0" fontAlgn="base" hangingPunct="0">
              <a:spcBef>
                <a:spcPct val="0"/>
              </a:spcBef>
              <a:spcAft>
                <a:spcPct val="0"/>
              </a:spcAft>
              <a:defRPr kumimoji="1" sz="2700">
                <a:solidFill>
                  <a:schemeClr val="tx1"/>
                </a:solidFill>
                <a:latin typeface="Arial Unicode MS" pitchFamily="50" charset="-128"/>
                <a:ea typeface="ＭＳ Ｐゴシック" charset="-128"/>
              </a:defRPr>
            </a:lvl7pPr>
            <a:lvl8pPr marL="3429000" indent="-228600" eaLnBrk="0" fontAlgn="base" hangingPunct="0">
              <a:spcBef>
                <a:spcPct val="0"/>
              </a:spcBef>
              <a:spcAft>
                <a:spcPct val="0"/>
              </a:spcAft>
              <a:defRPr kumimoji="1" sz="2700">
                <a:solidFill>
                  <a:schemeClr val="tx1"/>
                </a:solidFill>
                <a:latin typeface="Arial Unicode MS" pitchFamily="50" charset="-128"/>
                <a:ea typeface="ＭＳ Ｐゴシック" charset="-128"/>
              </a:defRPr>
            </a:lvl8pPr>
            <a:lvl9pPr marL="3886200" indent="-228600" eaLnBrk="0" fontAlgn="base" hangingPunct="0">
              <a:spcBef>
                <a:spcPct val="0"/>
              </a:spcBef>
              <a:spcAft>
                <a:spcPct val="0"/>
              </a:spcAft>
              <a:defRPr kumimoji="1" sz="2700">
                <a:solidFill>
                  <a:schemeClr val="tx1"/>
                </a:solidFill>
                <a:latin typeface="Arial Unicode MS" pitchFamily="50" charset="-128"/>
                <a:ea typeface="ＭＳ Ｐゴシック" charset="-128"/>
              </a:defRPr>
            </a:lvl9pPr>
          </a:lstStyle>
          <a:p>
            <a:pPr eaLnBrk="1" hangingPunct="1"/>
            <a:fld id="{579D4CBB-7017-48AC-B134-770205F77891}" type="slidenum">
              <a:rPr lang="ja-JP" altLang="en-US" sz="1200" smtClean="0"/>
              <a:pPr eaLnBrk="1" hangingPunct="1"/>
              <a:t>1</a:t>
            </a:fld>
            <a:endParaRPr lang="ja-JP" altLang="en-US" sz="1200"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sz="1100" dirty="0" smtClean="0">
              <a:latin typeface="ＭＳ ゴシック" pitchFamily="49" charset="-128"/>
              <a:ea typeface="ＭＳ ゴシック" pitchFamily="49" charset="-128"/>
            </a:endParaRPr>
          </a:p>
          <a:p>
            <a:pPr eaLnBrk="1" hangingPunct="1"/>
            <a:endParaRPr lang="ja-JP" altLang="en-US" sz="1100" dirty="0" smtClean="0">
              <a:latin typeface="ＭＳ ゴシック" pitchFamily="49" charset="-128"/>
              <a:ea typeface="ＭＳ ゴシック" pitchFamily="49" charset="-128"/>
            </a:endParaRPr>
          </a:p>
        </p:txBody>
      </p:sp>
    </p:spTree>
    <p:extLst>
      <p:ext uri="{BB962C8B-B14F-4D97-AF65-F5344CB8AC3E}">
        <p14:creationId xmlns:p14="http://schemas.microsoft.com/office/powerpoint/2010/main" val="8179091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700">
                <a:solidFill>
                  <a:schemeClr val="tx1"/>
                </a:solidFill>
                <a:latin typeface="Arial Unicode MS" pitchFamily="50" charset="-128"/>
                <a:ea typeface="ＭＳ Ｐゴシック" charset="-128"/>
              </a:defRPr>
            </a:lvl1pPr>
            <a:lvl2pPr marL="742950" indent="-285750" eaLnBrk="0" hangingPunct="0">
              <a:defRPr kumimoji="1" sz="2700">
                <a:solidFill>
                  <a:schemeClr val="tx1"/>
                </a:solidFill>
                <a:latin typeface="Arial Unicode MS" pitchFamily="50" charset="-128"/>
                <a:ea typeface="ＭＳ Ｐゴシック" charset="-128"/>
              </a:defRPr>
            </a:lvl2pPr>
            <a:lvl3pPr marL="1143000" indent="-228600" eaLnBrk="0" hangingPunct="0">
              <a:defRPr kumimoji="1" sz="2700">
                <a:solidFill>
                  <a:schemeClr val="tx1"/>
                </a:solidFill>
                <a:latin typeface="Arial Unicode MS" pitchFamily="50" charset="-128"/>
                <a:ea typeface="ＭＳ Ｐゴシック" charset="-128"/>
              </a:defRPr>
            </a:lvl3pPr>
            <a:lvl4pPr marL="1600200" indent="-228600" eaLnBrk="0" hangingPunct="0">
              <a:defRPr kumimoji="1" sz="2700">
                <a:solidFill>
                  <a:schemeClr val="tx1"/>
                </a:solidFill>
                <a:latin typeface="Arial Unicode MS" pitchFamily="50" charset="-128"/>
                <a:ea typeface="ＭＳ Ｐゴシック" charset="-128"/>
              </a:defRPr>
            </a:lvl4pPr>
            <a:lvl5pPr marL="2057400" indent="-228600" eaLnBrk="0" hangingPunct="0">
              <a:defRPr kumimoji="1" sz="2700">
                <a:solidFill>
                  <a:schemeClr val="tx1"/>
                </a:solidFill>
                <a:latin typeface="Arial Unicode MS" pitchFamily="50" charset="-128"/>
                <a:ea typeface="ＭＳ Ｐゴシック" charset="-128"/>
              </a:defRPr>
            </a:lvl5pPr>
            <a:lvl6pPr marL="2514600" indent="-228600" eaLnBrk="0" fontAlgn="base" hangingPunct="0">
              <a:spcBef>
                <a:spcPct val="0"/>
              </a:spcBef>
              <a:spcAft>
                <a:spcPct val="0"/>
              </a:spcAft>
              <a:defRPr kumimoji="1" sz="2700">
                <a:solidFill>
                  <a:schemeClr val="tx1"/>
                </a:solidFill>
                <a:latin typeface="Arial Unicode MS" pitchFamily="50" charset="-128"/>
                <a:ea typeface="ＭＳ Ｐゴシック" charset="-128"/>
              </a:defRPr>
            </a:lvl6pPr>
            <a:lvl7pPr marL="2971800" indent="-228600" eaLnBrk="0" fontAlgn="base" hangingPunct="0">
              <a:spcBef>
                <a:spcPct val="0"/>
              </a:spcBef>
              <a:spcAft>
                <a:spcPct val="0"/>
              </a:spcAft>
              <a:defRPr kumimoji="1" sz="2700">
                <a:solidFill>
                  <a:schemeClr val="tx1"/>
                </a:solidFill>
                <a:latin typeface="Arial Unicode MS" pitchFamily="50" charset="-128"/>
                <a:ea typeface="ＭＳ Ｐゴシック" charset="-128"/>
              </a:defRPr>
            </a:lvl7pPr>
            <a:lvl8pPr marL="3429000" indent="-228600" eaLnBrk="0" fontAlgn="base" hangingPunct="0">
              <a:spcBef>
                <a:spcPct val="0"/>
              </a:spcBef>
              <a:spcAft>
                <a:spcPct val="0"/>
              </a:spcAft>
              <a:defRPr kumimoji="1" sz="2700">
                <a:solidFill>
                  <a:schemeClr val="tx1"/>
                </a:solidFill>
                <a:latin typeface="Arial Unicode MS" pitchFamily="50" charset="-128"/>
                <a:ea typeface="ＭＳ Ｐゴシック" charset="-128"/>
              </a:defRPr>
            </a:lvl8pPr>
            <a:lvl9pPr marL="3886200" indent="-228600" eaLnBrk="0" fontAlgn="base" hangingPunct="0">
              <a:spcBef>
                <a:spcPct val="0"/>
              </a:spcBef>
              <a:spcAft>
                <a:spcPct val="0"/>
              </a:spcAft>
              <a:defRPr kumimoji="1" sz="2700">
                <a:solidFill>
                  <a:schemeClr val="tx1"/>
                </a:solidFill>
                <a:latin typeface="Arial Unicode MS" pitchFamily="50" charset="-128"/>
                <a:ea typeface="ＭＳ Ｐゴシック" charset="-128"/>
              </a:defRPr>
            </a:lvl9pPr>
          </a:lstStyle>
          <a:p>
            <a:pPr eaLnBrk="1" hangingPunct="1"/>
            <a:fld id="{4D0431EB-A886-4E56-A036-9E4D3821BE37}" type="slidenum">
              <a:rPr lang="ja-JP" altLang="en-US" sz="1200" smtClean="0"/>
              <a:pPr eaLnBrk="1" hangingPunct="1"/>
              <a:t>10</a:t>
            </a:fld>
            <a:endParaRPr lang="ja-JP" altLang="en-US" sz="1200"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3729907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温度と熱は，「体温が高いことを熱がある」などと言うように日常的には混用して使われることがありますが，異なる概念です．</a:t>
            </a:r>
            <a:endParaRPr kumimoji="1" lang="en-US" altLang="ja-JP" dirty="0" smtClean="0"/>
          </a:p>
          <a:p>
            <a:r>
              <a:rPr kumimoji="1" lang="ja-JP" altLang="en-US" dirty="0" smtClean="0"/>
              <a:t>熱はエネルギーの一形態で，その実態は微視的には分子の運動エネルギーであることはどこかで学ばれたことと思います．しかし，ここでは厳密さに欠けますがより直観的なイメージで温度と熱について説明することにします．</a:t>
            </a:r>
            <a:endParaRPr kumimoji="1" lang="en-US" altLang="ja-JP" dirty="0" smtClean="0"/>
          </a:p>
          <a:p>
            <a:endParaRPr kumimoji="1" lang="en-US" altLang="ja-JP" dirty="0" smtClean="0"/>
          </a:p>
          <a:p>
            <a:r>
              <a:rPr kumimoji="1" lang="ja-JP" altLang="en-US" dirty="0" smtClean="0"/>
              <a:t>図のように器に水をためると水位が上がります．これを熱に置き換えると，器にたまった水の量に相当するのが物体にたまった熱量で，水位に相当するのが温度とみなすことができます．</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C7CA6CEE-BD47-42F4-8807-88FB7376D9AE}" type="slidenum">
              <a:rPr lang="ja-JP" altLang="en-US" smtClean="0"/>
              <a:pPr>
                <a:defRPr/>
              </a:pPr>
              <a:t>2</a:t>
            </a:fld>
            <a:endParaRPr lang="ja-JP" altLang="en-US"/>
          </a:p>
        </p:txBody>
      </p:sp>
    </p:spTree>
    <p:extLst>
      <p:ext uri="{BB962C8B-B14F-4D97-AF65-F5344CB8AC3E}">
        <p14:creationId xmlns:p14="http://schemas.microsoft.com/office/powerpoint/2010/main" val="3832011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同じだけの水を入れても断面積の大きい器だと水位上昇は小さくなります．</a:t>
            </a:r>
            <a:endParaRPr kumimoji="1" lang="en-US" altLang="ja-JP" dirty="0" smtClean="0"/>
          </a:p>
          <a:p>
            <a:r>
              <a:rPr kumimoji="1" lang="ja-JP" altLang="en-US" dirty="0" smtClean="0"/>
              <a:t>同様に，同じだけの熱を入れても熱容量の大きい物だと温度上昇は小さくなります．器の断面積に相当するのが熱容量です．</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C7CA6CEE-BD47-42F4-8807-88FB7376D9AE}" type="slidenum">
              <a:rPr lang="ja-JP" altLang="en-US" smtClean="0"/>
              <a:pPr>
                <a:defRPr/>
              </a:pPr>
              <a:t>3</a:t>
            </a:fld>
            <a:endParaRPr lang="ja-JP" altLang="en-US"/>
          </a:p>
        </p:txBody>
      </p:sp>
    </p:spTree>
    <p:extLst>
      <p:ext uri="{BB962C8B-B14F-4D97-AF65-F5344CB8AC3E}">
        <p14:creationId xmlns:p14="http://schemas.microsoft.com/office/powerpoint/2010/main" val="3832011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器の水の収支を考えてみると</a:t>
            </a:r>
            <a:endParaRPr kumimoji="1" lang="en-US" altLang="ja-JP" dirty="0" smtClean="0"/>
          </a:p>
          <a:p>
            <a:r>
              <a:rPr kumimoji="1" lang="ja-JP" altLang="en-US" dirty="0" smtClean="0"/>
              <a:t>器に入る水の量＞器から出る水の量　水位が上がります</a:t>
            </a:r>
            <a:endParaRPr kumimoji="1" lang="en-US" altLang="ja-JP"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smtClean="0"/>
              <a:t>器に入る水の量＜器から出る水の量　水位が下がります</a:t>
            </a:r>
            <a:endParaRPr kumimoji="1" lang="en-US" altLang="ja-JP"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smtClean="0"/>
              <a:t>器に入る水の量＝器から出る水の量　水位は変わりません</a:t>
            </a:r>
            <a:endParaRPr kumimoji="1" lang="en-US" altLang="ja-JP"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smtClean="0"/>
              <a:t>熱も同様に熱収支を考えること</a:t>
            </a:r>
            <a:r>
              <a:rPr kumimoji="1" lang="ja-JP" altLang="en-US" dirty="0" err="1" smtClean="0"/>
              <a:t>だ</a:t>
            </a:r>
            <a:r>
              <a:rPr kumimoji="1" lang="ja-JP" altLang="en-US" dirty="0" smtClean="0"/>
              <a:t>できます．</a:t>
            </a:r>
            <a:endParaRPr kumimoji="1" lang="en-US" altLang="ja-JP" dirty="0" smtClean="0"/>
          </a:p>
          <a:p>
            <a:r>
              <a:rPr kumimoji="1" lang="ja-JP" altLang="en-US" dirty="0" smtClean="0"/>
              <a:t>入る熱の量＞出る熱の量　温度が上がります</a:t>
            </a:r>
            <a:endParaRPr kumimoji="1" lang="en-US" altLang="ja-JP"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smtClean="0"/>
              <a:t>入る熱の量＜出る熱の量　温度が下がります</a:t>
            </a:r>
            <a:endParaRPr kumimoji="1" lang="en-US" altLang="ja-JP"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smtClean="0"/>
              <a:t>入る熱の量＝出る熱の量　温度は変わりません</a:t>
            </a:r>
            <a:endParaRPr kumimoji="1" lang="en-US" altLang="ja-JP"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smtClean="0"/>
              <a:t>温度がかわらない状態を「定常状態」と言いますが，温度が変わらないからといって熱が移動していないとは限らないことに注意しましょう．</a:t>
            </a:r>
            <a:endParaRPr kumimoji="1" lang="en-US" altLang="ja-JP"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smtClean="0"/>
              <a:t>専門的には，定常状態でも外部との間に熱の移動がある系を「定常開放系」と言います．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pPr>
              <a:defRPr/>
            </a:pPr>
            <a:fld id="{C7CA6CEE-BD47-42F4-8807-88FB7376D9AE}" type="slidenum">
              <a:rPr lang="ja-JP" altLang="en-US" smtClean="0"/>
              <a:pPr>
                <a:defRPr/>
              </a:pPr>
              <a:t>4</a:t>
            </a:fld>
            <a:endParaRPr lang="ja-JP" altLang="en-US"/>
          </a:p>
        </p:txBody>
      </p:sp>
    </p:spTree>
    <p:extLst>
      <p:ext uri="{BB962C8B-B14F-4D97-AF65-F5344CB8AC3E}">
        <p14:creationId xmlns:p14="http://schemas.microsoft.com/office/powerpoint/2010/main" val="3832011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水位の異なる２つの器</a:t>
            </a:r>
            <a:r>
              <a:rPr kumimoji="1" lang="en-US" altLang="ja-JP" dirty="0" smtClean="0"/>
              <a:t>A</a:t>
            </a:r>
            <a:r>
              <a:rPr kumimoji="1" lang="ja-JP" altLang="en-US" dirty="0" err="1" smtClean="0"/>
              <a:t>，</a:t>
            </a:r>
            <a:r>
              <a:rPr kumimoji="1" lang="en-US" altLang="ja-JP" dirty="0" smtClean="0"/>
              <a:t>B</a:t>
            </a:r>
            <a:r>
              <a:rPr kumimoji="1" lang="ja-JP" altLang="en-US" dirty="0" smtClean="0"/>
              <a:t>をつなぐと水位の高い器</a:t>
            </a:r>
            <a:r>
              <a:rPr kumimoji="1" lang="en-US" altLang="ja-JP" dirty="0" smtClean="0"/>
              <a:t>A</a:t>
            </a:r>
            <a:r>
              <a:rPr kumimoji="1" lang="ja-JP" altLang="en-US" dirty="0" smtClean="0"/>
              <a:t>から水位の低い器</a:t>
            </a:r>
            <a:r>
              <a:rPr kumimoji="1" lang="en-US" altLang="ja-JP" dirty="0" smtClean="0"/>
              <a:t>B</a:t>
            </a:r>
            <a:r>
              <a:rPr kumimoji="1" lang="ja-JP" altLang="en-US" dirty="0" smtClean="0"/>
              <a:t>に水が流れ同じ水位になったところで平衡状態になります</a:t>
            </a:r>
            <a:endParaRPr kumimoji="1" lang="en-US" altLang="ja-JP" dirty="0" smtClean="0"/>
          </a:p>
          <a:p>
            <a:r>
              <a:rPr kumimoji="1" lang="ja-JP" altLang="en-US" dirty="0" smtClean="0"/>
              <a:t>同様に熱は温度が高いところから低いところに向かって流れます．</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C7CA6CEE-BD47-42F4-8807-88FB7376D9AE}" type="slidenum">
              <a:rPr lang="ja-JP" altLang="en-US" smtClean="0"/>
              <a:pPr>
                <a:defRPr/>
              </a:pPr>
              <a:t>5</a:t>
            </a:fld>
            <a:endParaRPr lang="ja-JP" altLang="en-US"/>
          </a:p>
        </p:txBody>
      </p:sp>
    </p:spTree>
    <p:extLst>
      <p:ext uri="{BB962C8B-B14F-4D97-AF65-F5344CB8AC3E}">
        <p14:creationId xmlns:p14="http://schemas.microsoft.com/office/powerpoint/2010/main" val="38320119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最終的には，</a:t>
            </a:r>
            <a:r>
              <a:rPr kumimoji="1" lang="en-US" altLang="ja-JP" dirty="0" smtClean="0"/>
              <a:t>A</a:t>
            </a:r>
            <a:r>
              <a:rPr kumimoji="1" lang="ja-JP" altLang="en-US" dirty="0" smtClean="0"/>
              <a:t>と</a:t>
            </a:r>
            <a:r>
              <a:rPr kumimoji="1" lang="en-US" altLang="ja-JP" dirty="0" smtClean="0"/>
              <a:t>B</a:t>
            </a:r>
            <a:r>
              <a:rPr kumimoji="1" lang="ja-JP" altLang="en-US" dirty="0" smtClean="0"/>
              <a:t>の水位が同じになったところで水は移動しなくなります（注：正確には抵抗がなければ振動状態になりますが，</a:t>
            </a:r>
            <a:r>
              <a:rPr kumimoji="1" lang="en-US" altLang="ja-JP" dirty="0" smtClean="0"/>
              <a:t>A</a:t>
            </a:r>
            <a:r>
              <a:rPr kumimoji="1" lang="ja-JP" altLang="en-US" dirty="0" smtClean="0"/>
              <a:t>と</a:t>
            </a:r>
            <a:r>
              <a:rPr kumimoji="1" lang="en-US" altLang="ja-JP" dirty="0" smtClean="0"/>
              <a:t>B</a:t>
            </a:r>
            <a:r>
              <a:rPr kumimoji="1" lang="ja-JP" altLang="en-US" dirty="0" smtClean="0"/>
              <a:t>をつなぐパイプが十分細いもしくは目の細かいフィルターなどがある状態をイメージしてください）．</a:t>
            </a:r>
            <a:endParaRPr kumimoji="1" lang="en-US" altLang="ja-JP" dirty="0" smtClean="0"/>
          </a:p>
          <a:p>
            <a:r>
              <a:rPr kumimoji="1" lang="ja-JP" altLang="en-US" dirty="0" smtClean="0"/>
              <a:t>熱の場合も，</a:t>
            </a:r>
            <a:r>
              <a:rPr kumimoji="1" lang="en-US" altLang="ja-JP" dirty="0" smtClean="0"/>
              <a:t>A</a:t>
            </a:r>
            <a:r>
              <a:rPr kumimoji="1" lang="ja-JP" altLang="en-US" dirty="0" smtClean="0"/>
              <a:t>と</a:t>
            </a:r>
            <a:r>
              <a:rPr kumimoji="1" lang="en-US" altLang="ja-JP" dirty="0" smtClean="0"/>
              <a:t>B</a:t>
            </a:r>
            <a:r>
              <a:rPr kumimoji="1" lang="ja-JP" altLang="en-US" dirty="0" smtClean="0"/>
              <a:t>の温度が同じになったところで熱が移動しなくなります．この状態を「熱平衡」といいます．</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C7CA6CEE-BD47-42F4-8807-88FB7376D9AE}" type="slidenum">
              <a:rPr lang="ja-JP" altLang="en-US" smtClean="0"/>
              <a:pPr>
                <a:defRPr/>
              </a:pPr>
              <a:t>6</a:t>
            </a:fld>
            <a:endParaRPr lang="ja-JP" altLang="en-US"/>
          </a:p>
        </p:txBody>
      </p:sp>
    </p:spTree>
    <p:extLst>
      <p:ext uri="{BB962C8B-B14F-4D97-AF65-F5344CB8AC3E}">
        <p14:creationId xmlns:p14="http://schemas.microsoft.com/office/powerpoint/2010/main" val="3832011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器</a:t>
            </a:r>
            <a:r>
              <a:rPr kumimoji="1" lang="en-US" altLang="ja-JP" dirty="0" smtClean="0"/>
              <a:t>B</a:t>
            </a:r>
            <a:r>
              <a:rPr kumimoji="1" lang="ja-JP" altLang="en-US" dirty="0" err="1" smtClean="0"/>
              <a:t>の断</a:t>
            </a:r>
            <a:r>
              <a:rPr kumimoji="1" lang="ja-JP" altLang="en-US" dirty="0" smtClean="0"/>
              <a:t>面積が非常に大きいときは，器</a:t>
            </a:r>
            <a:r>
              <a:rPr kumimoji="1" lang="en-US" altLang="ja-JP" dirty="0" smtClean="0"/>
              <a:t>B</a:t>
            </a:r>
            <a:r>
              <a:rPr kumimoji="1" lang="ja-JP" altLang="en-US" dirty="0" smtClean="0"/>
              <a:t>の水位はほとんど変化しません．器</a:t>
            </a:r>
            <a:r>
              <a:rPr kumimoji="1" lang="en-US" altLang="ja-JP" dirty="0" smtClean="0"/>
              <a:t>A</a:t>
            </a:r>
            <a:r>
              <a:rPr kumimoji="1" lang="ja-JP" altLang="en-US" dirty="0" smtClean="0"/>
              <a:t>の水位は器</a:t>
            </a:r>
            <a:r>
              <a:rPr kumimoji="1" lang="en-US" altLang="ja-JP" dirty="0" smtClean="0"/>
              <a:t>B</a:t>
            </a:r>
            <a:r>
              <a:rPr kumimoji="1" lang="ja-JP" altLang="en-US" dirty="0" smtClean="0"/>
              <a:t>の元の水位と同じところまで下がり平衡状態になります．</a:t>
            </a:r>
            <a:endParaRPr kumimoji="1" lang="en-US" altLang="ja-JP" dirty="0" smtClean="0"/>
          </a:p>
          <a:p>
            <a:r>
              <a:rPr kumimoji="1" lang="ja-JP" altLang="en-US" dirty="0" smtClean="0"/>
              <a:t>熱の場合も同様で，温かい湯たんぽを部屋の中に放置すると温度が下がり部屋の温度と同じになります．実は部屋の温度もほんの少し上がっているのですが部屋の熱容量が湯たんぽと比べて非常に大きいためほとんど変わらないのです．このように，熱容量が非常に大きく熱が流出入しても変化しないものを「環境」（「熱浴」）と呼ぶことがあります．</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C7CA6CEE-BD47-42F4-8807-88FB7376D9AE}" type="slidenum">
              <a:rPr lang="ja-JP" altLang="en-US" smtClean="0"/>
              <a:pPr>
                <a:defRPr/>
              </a:pPr>
              <a:t>7</a:t>
            </a:fld>
            <a:endParaRPr lang="ja-JP" altLang="en-US"/>
          </a:p>
        </p:txBody>
      </p:sp>
    </p:spTree>
    <p:extLst>
      <p:ext uri="{BB962C8B-B14F-4D97-AF65-F5344CB8AC3E}">
        <p14:creationId xmlns:p14="http://schemas.microsoft.com/office/powerpoint/2010/main" val="38320119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熱移動には伝導，対流，放射の</a:t>
            </a:r>
            <a:r>
              <a:rPr kumimoji="1" lang="en-US" altLang="ja-JP" dirty="0" smtClean="0"/>
              <a:t>3</a:t>
            </a:r>
            <a:r>
              <a:rPr kumimoji="1" lang="ja-JP" altLang="en-US" dirty="0" err="1" smtClean="0"/>
              <a:t>つの</a:t>
            </a:r>
            <a:r>
              <a:rPr kumimoji="1" lang="ja-JP" altLang="en-US" dirty="0" smtClean="0"/>
              <a:t>形態があります．建築伝熱においては，伝導は固体内の熱移動，対流は固体表面と気体（もしくは液体），放射は固体表面間の熱移動のことだとまずは思ってよいでしょう．</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C7CA6CEE-BD47-42F4-8807-88FB7376D9AE}" type="slidenum">
              <a:rPr lang="ja-JP" altLang="en-US" smtClean="0"/>
              <a:pPr>
                <a:defRPr/>
              </a:pPr>
              <a:t>8</a:t>
            </a:fld>
            <a:endParaRPr lang="ja-JP" altLang="en-US"/>
          </a:p>
        </p:txBody>
      </p:sp>
    </p:spTree>
    <p:extLst>
      <p:ext uri="{BB962C8B-B14F-4D97-AF65-F5344CB8AC3E}">
        <p14:creationId xmlns:p14="http://schemas.microsoft.com/office/powerpoint/2010/main" val="38320119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伝導，対流，放射と熱移動には三つの形態があるのですが，熱の伝わる早さは全く違います．放射は光速ですので実際上瞬時，対流は気流の速さそのものですが，伝導は格段に遅くなります．例えば</a:t>
            </a:r>
            <a:r>
              <a:rPr kumimoji="1" lang="en-US" altLang="ja-JP" dirty="0" smtClean="0"/>
              <a:t>10</a:t>
            </a:r>
            <a:r>
              <a:rPr kumimoji="1" lang="ja-JP" altLang="en-US" dirty="0" smtClean="0"/>
              <a:t>メートル熱が移動するのに要する時間は，放射は瞬時（三千万の</a:t>
            </a:r>
            <a:r>
              <a:rPr kumimoji="1" lang="en-US" altLang="ja-JP" dirty="0" smtClean="0"/>
              <a:t>1</a:t>
            </a:r>
            <a:r>
              <a:rPr kumimoji="1" lang="ja-JP" altLang="en-US" dirty="0" smtClean="0"/>
              <a:t>秒！），対流は秒オーダー，伝導は年オーダーになります．</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C7CA6CEE-BD47-42F4-8807-88FB7376D9AE}" type="slidenum">
              <a:rPr lang="ja-JP" altLang="en-US" smtClean="0"/>
              <a:pPr>
                <a:defRPr/>
              </a:pPr>
              <a:t>9</a:t>
            </a:fld>
            <a:endParaRPr lang="ja-JP" altLang="en-US"/>
          </a:p>
        </p:txBody>
      </p:sp>
    </p:spTree>
    <p:extLst>
      <p:ext uri="{BB962C8B-B14F-4D97-AF65-F5344CB8AC3E}">
        <p14:creationId xmlns:p14="http://schemas.microsoft.com/office/powerpoint/2010/main" val="3832011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基本">
    <p:spTree>
      <p:nvGrpSpPr>
        <p:cNvPr id="1" name=""/>
        <p:cNvGrpSpPr/>
        <p:nvPr/>
      </p:nvGrpSpPr>
      <p:grpSpPr>
        <a:xfrm>
          <a:off x="0" y="0"/>
          <a:ext cx="0" cy="0"/>
          <a:chOff x="0" y="0"/>
          <a:chExt cx="0" cy="0"/>
        </a:xfrm>
      </p:grpSpPr>
      <p:sp>
        <p:nvSpPr>
          <p:cNvPr id="2" name="スライド番号プレースホルダー 5"/>
          <p:cNvSpPr>
            <a:spLocks noGrp="1"/>
          </p:cNvSpPr>
          <p:nvPr>
            <p:ph type="sldNum" sz="quarter" idx="10"/>
          </p:nvPr>
        </p:nvSpPr>
        <p:spPr>
          <a:xfrm>
            <a:off x="10387013" y="0"/>
            <a:ext cx="306387" cy="215900"/>
          </a:xfrm>
          <a:prstGeom prst="rect">
            <a:avLst/>
          </a:prstGeom>
        </p:spPr>
        <p:txBody>
          <a:bodyPr vert="horz" wrap="square" lIns="0" tIns="0" rIns="0" bIns="0" numCol="1" anchor="t" anchorCtr="0" compatLnSpc="1">
            <a:prstTxWarp prst="textNoShape">
              <a:avLst/>
            </a:prstTxWarp>
            <a:spAutoFit/>
          </a:bodyPr>
          <a:lstStyle>
            <a:lvl1pPr eaLnBrk="1" hangingPunct="1">
              <a:defRPr sz="1400">
                <a:ea typeface="ＭＳ Ｐゴシック" pitchFamily="50" charset="-128"/>
              </a:defRPr>
            </a:lvl1pPr>
          </a:lstStyle>
          <a:p>
            <a:pPr>
              <a:defRPr/>
            </a:pPr>
            <a:fld id="{83BE1B8D-F0E0-4663-8694-AB21665854E1}" type="slidenum">
              <a:rPr lang="ja-JP" altLang="en-US"/>
              <a:pPr>
                <a:defRPr/>
              </a:pPr>
              <a:t>‹#›</a:t>
            </a:fld>
            <a:endParaRPr lang="ja-JP" altLang="en-US"/>
          </a:p>
        </p:txBody>
      </p:sp>
    </p:spTree>
    <p:extLst>
      <p:ext uri="{BB962C8B-B14F-4D97-AF65-F5344CB8AC3E}">
        <p14:creationId xmlns:p14="http://schemas.microsoft.com/office/powerpoint/2010/main" val="602068229"/>
      </p:ext>
    </p:extLst>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基本">
    <p:spTree>
      <p:nvGrpSpPr>
        <p:cNvPr id="1" name=""/>
        <p:cNvGrpSpPr/>
        <p:nvPr/>
      </p:nvGrpSpPr>
      <p:grpSpPr>
        <a:xfrm>
          <a:off x="0" y="0"/>
          <a:ext cx="0" cy="0"/>
          <a:chOff x="0" y="0"/>
          <a:chExt cx="0" cy="0"/>
        </a:xfrm>
      </p:grpSpPr>
      <p:grpSp>
        <p:nvGrpSpPr>
          <p:cNvPr id="4" name="グループ化 3"/>
          <p:cNvGrpSpPr/>
          <p:nvPr userDrawn="1"/>
        </p:nvGrpSpPr>
        <p:grpSpPr>
          <a:xfrm>
            <a:off x="0" y="2707"/>
            <a:ext cx="10693400" cy="708026"/>
            <a:chOff x="0" y="365089"/>
            <a:chExt cx="7128933" cy="1198080"/>
          </a:xfrm>
          <a:scene3d>
            <a:camera prst="orthographicFront"/>
            <a:lightRig rig="flat" dir="t"/>
          </a:scene3d>
        </p:grpSpPr>
        <p:sp>
          <p:nvSpPr>
            <p:cNvPr id="5" name="角丸四角形 4"/>
            <p:cNvSpPr/>
            <p:nvPr/>
          </p:nvSpPr>
          <p:spPr>
            <a:xfrm>
              <a:off x="0" y="365089"/>
              <a:ext cx="7128933" cy="119808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6" name="角丸四角形 4"/>
            <p:cNvSpPr/>
            <p:nvPr/>
          </p:nvSpPr>
          <p:spPr>
            <a:xfrm>
              <a:off x="58485" y="439861"/>
              <a:ext cx="7011963" cy="1081110"/>
            </a:xfrm>
            <a:prstGeom prst="rect">
              <a:avLst/>
            </a:prstGeom>
            <a:sp3d/>
          </p:spPr>
          <p:style>
            <a:lnRef idx="0">
              <a:scrgbClr r="0" g="0" b="0"/>
            </a:lnRef>
            <a:fillRef idx="0">
              <a:scrgbClr r="0" g="0" b="0"/>
            </a:fillRef>
            <a:effectRef idx="0">
              <a:scrgbClr r="0" g="0" b="0"/>
            </a:effectRef>
            <a:fontRef idx="minor">
              <a:schemeClr val="dk1"/>
            </a:fontRef>
          </p:style>
          <p:txBody>
            <a:bodyPr lIns="144780" tIns="144780" rIns="144780" bIns="144780" spcCol="1270" anchor="ctr"/>
            <a:lstStyle/>
            <a:p>
              <a:pPr defTabSz="1689100" eaLnBrk="0" hangingPunct="0">
                <a:lnSpc>
                  <a:spcPct val="90000"/>
                </a:lnSpc>
                <a:spcAft>
                  <a:spcPct val="35000"/>
                </a:spcAft>
                <a:defRPr/>
              </a:pPr>
              <a:endParaRPr lang="ja-JP" altLang="en-US" sz="3800"/>
            </a:p>
          </p:txBody>
        </p:sp>
      </p:grpSp>
      <p:sp>
        <p:nvSpPr>
          <p:cNvPr id="3" name="タイトル プレースホルダー 1"/>
          <p:cNvSpPr>
            <a:spLocks noGrp="1"/>
          </p:cNvSpPr>
          <p:nvPr>
            <p:ph type="title"/>
          </p:nvPr>
        </p:nvSpPr>
        <p:spPr>
          <a:xfrm>
            <a:off x="0" y="12332"/>
            <a:ext cx="10693400" cy="720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nchorCtr="0">
            <a:noAutofit/>
          </a:bodyPr>
          <a:lstStyle>
            <a:lvl1pPr>
              <a:defRPr>
                <a:latin typeface="HGP創英角ｺﾞｼｯｸUB" pitchFamily="50" charset="-128"/>
                <a:ea typeface="HGP創英角ｺﾞｼｯｸUB" pitchFamily="50" charset="-128"/>
              </a:defRPr>
            </a:lvl1pPr>
          </a:lstStyle>
          <a:p>
            <a:pPr lvl="0"/>
            <a:r>
              <a:rPr lang="ja-JP" altLang="en-US" dirty="0" smtClean="0"/>
              <a:t>マスター タイトルの書式設定</a:t>
            </a:r>
            <a:endParaRPr lang="ja-JP" altLang="en-US" dirty="0"/>
          </a:p>
        </p:txBody>
      </p:sp>
      <p:sp>
        <p:nvSpPr>
          <p:cNvPr id="7" name="スライド番号プレースホルダー 5"/>
          <p:cNvSpPr>
            <a:spLocks noGrp="1"/>
          </p:cNvSpPr>
          <p:nvPr>
            <p:ph type="sldNum" sz="quarter" idx="10"/>
          </p:nvPr>
        </p:nvSpPr>
        <p:spPr>
          <a:xfrm>
            <a:off x="10387013" y="0"/>
            <a:ext cx="306387" cy="215900"/>
          </a:xfrm>
          <a:prstGeom prst="rect">
            <a:avLst/>
          </a:prstGeom>
        </p:spPr>
        <p:txBody>
          <a:bodyPr wrap="square" lIns="0" tIns="0" rIns="0" bIns="0">
            <a:spAutoFit/>
          </a:bodyPr>
          <a:lstStyle>
            <a:lvl1pPr algn="r" eaLnBrk="0" hangingPunct="0">
              <a:defRPr lang="ja-JP" altLang="en-US" sz="1400">
                <a:solidFill>
                  <a:schemeClr val="bg1">
                    <a:lumMod val="75000"/>
                  </a:schemeClr>
                </a:solidFill>
                <a:ea typeface="ＭＳ Ｐゴシック" pitchFamily="50" charset="-128"/>
              </a:defRPr>
            </a:lvl1pPr>
          </a:lstStyle>
          <a:p>
            <a:pPr>
              <a:defRPr/>
            </a:pPr>
            <a:fld id="{174FF7BD-7533-4640-B49B-CF9F7C29BF9A}" type="slidenum">
              <a:rPr lang="en-US" altLang="ja-JP"/>
              <a:pPr>
                <a:defRPr/>
              </a:pPr>
              <a:t>‹#›</a:t>
            </a:fld>
            <a:endParaRPr lang="en-US" dirty="0"/>
          </a:p>
        </p:txBody>
      </p:sp>
    </p:spTree>
    <p:extLst>
      <p:ext uri="{BB962C8B-B14F-4D97-AF65-F5344CB8AC3E}">
        <p14:creationId xmlns:p14="http://schemas.microsoft.com/office/powerpoint/2010/main" val="1005446325"/>
      </p:ext>
    </p:extLst>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4670" y="302802"/>
            <a:ext cx="9624060" cy="1260211"/>
          </a:xfrm>
          <a:prstGeom prst="rect">
            <a:avLst/>
          </a:prstGeom>
        </p:spPr>
        <p:txBody>
          <a:bodyPr vert="horz" lIns="104287" tIns="52144" rIns="104287" bIns="52144"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670" y="1764295"/>
            <a:ext cx="9624060" cy="4990084"/>
          </a:xfrm>
          <a:prstGeom prst="rect">
            <a:avLst/>
          </a:prstGeom>
        </p:spPr>
        <p:txBody>
          <a:bodyPr vert="horz" lIns="104287" tIns="52144" rIns="104287" bIns="52144"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34671" y="7008172"/>
            <a:ext cx="2495127" cy="402567"/>
          </a:xfrm>
          <a:prstGeom prst="rect">
            <a:avLst/>
          </a:prstGeom>
        </p:spPr>
        <p:txBody>
          <a:bodyPr vert="horz" lIns="104287" tIns="52144" rIns="104287" bIns="52144" rtlCol="0" anchor="ctr"/>
          <a:lstStyle>
            <a:lvl1pPr algn="l">
              <a:defRPr sz="14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653580" y="7008172"/>
            <a:ext cx="3386243" cy="402567"/>
          </a:xfrm>
          <a:prstGeom prst="rect">
            <a:avLst/>
          </a:prstGeom>
        </p:spPr>
        <p:txBody>
          <a:bodyPr vert="horz" lIns="104287" tIns="52144" rIns="104287" bIns="52144"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63603" y="7008172"/>
            <a:ext cx="2495127" cy="402567"/>
          </a:xfrm>
          <a:prstGeom prst="rect">
            <a:avLst/>
          </a:prstGeom>
        </p:spPr>
        <p:txBody>
          <a:bodyPr vert="horz" lIns="104287" tIns="52144" rIns="104287" bIns="52144" rtlCol="0" anchor="ctr"/>
          <a:lstStyle>
            <a:lvl1pPr algn="r">
              <a:defRPr sz="1400">
                <a:solidFill>
                  <a:schemeClr val="tx1">
                    <a:tint val="75000"/>
                  </a:schemeClr>
                </a:solidFill>
              </a:defRPr>
            </a:lvl1pPr>
          </a:lstStyle>
          <a:p>
            <a:fld id="{4B0E988C-5652-4BF6-BD54-2CA728CBE54F}" type="slidenum">
              <a:rPr kumimoji="1" lang="ja-JP" altLang="en-US" smtClean="0"/>
              <a:t>‹#›</a:t>
            </a:fld>
            <a:endParaRPr kumimoji="1" lang="ja-JP" altLang="en-US"/>
          </a:p>
        </p:txBody>
      </p:sp>
    </p:spTree>
    <p:extLst>
      <p:ext uri="{BB962C8B-B14F-4D97-AF65-F5344CB8AC3E}">
        <p14:creationId xmlns:p14="http://schemas.microsoft.com/office/powerpoint/2010/main" val="1871160531"/>
      </p:ext>
    </p:extLst>
  </p:cSld>
  <p:clrMap bg1="lt1" tx1="dk1" bg2="lt2" tx2="dk2" accent1="accent1" accent2="accent2" accent3="accent3" accent4="accent4" accent5="accent5" accent6="accent6" hlink="hlink" folHlink="folHlink"/>
  <p:sldLayoutIdLst>
    <p:sldLayoutId id="2147483785" r:id="rId1"/>
    <p:sldLayoutId id="2147483786" r:id="rId2"/>
  </p:sldLayoutIdLst>
  <p:transition spd="med">
    <p:fade/>
  </p:transition>
  <p:timing>
    <p:tnLst>
      <p:par>
        <p:cTn id="1" dur="indefinite" restart="never" nodeType="tmRoot"/>
      </p:par>
    </p:tnLst>
  </p:timing>
  <p:hf hdr="0" ftr="0" dt="0"/>
  <p:txStyles>
    <p:titleStyle>
      <a:lvl1pPr algn="ctr" defTabSz="1042872" rtl="0" eaLnBrk="1" latinLnBrk="0" hangingPunct="1">
        <a:spcBef>
          <a:spcPct val="0"/>
        </a:spcBef>
        <a:buNone/>
        <a:defRPr kumimoji="1" sz="5000" kern="1200">
          <a:solidFill>
            <a:schemeClr val="tx1"/>
          </a:solidFill>
          <a:latin typeface="+mj-lt"/>
          <a:ea typeface="+mj-ea"/>
          <a:cs typeface="+mj-cs"/>
        </a:defRPr>
      </a:lvl1pPr>
    </p:titleStyle>
    <p:bodyStyle>
      <a:lvl1pPr marL="391076" indent="-391076" algn="l" defTabSz="1042872"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1pPr>
      <a:lvl2pPr marL="847334" indent="-325898" algn="l" defTabSz="1042872"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2pPr>
      <a:lvl3pPr marL="1303590" indent="-260718" algn="l" defTabSz="1042872"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3pPr>
      <a:lvl4pPr marL="1825026" indent="-260718" algn="l" defTabSz="1042872"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4pPr>
      <a:lvl5pPr marL="2346462" indent="-260718" algn="l" defTabSz="1042872"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5pPr>
      <a:lvl6pPr marL="2867898" indent="-260718" algn="l" defTabSz="1042872"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89333" indent="-260718" algn="l" defTabSz="1042872"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910770" indent="-260718" algn="l" defTabSz="1042872"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432206" indent="-260718" algn="l" defTabSz="1042872"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p:bodyStyle>
    <p:otherStyle>
      <a:defPPr>
        <a:defRPr lang="ja-JP"/>
      </a:defPPr>
      <a:lvl1pPr marL="0" algn="l" defTabSz="1042872" rtl="0" eaLnBrk="1" latinLnBrk="0" hangingPunct="1">
        <a:defRPr kumimoji="1" sz="2100" kern="1200">
          <a:solidFill>
            <a:schemeClr val="tx1"/>
          </a:solidFill>
          <a:latin typeface="+mn-lt"/>
          <a:ea typeface="+mn-ea"/>
          <a:cs typeface="+mn-cs"/>
        </a:defRPr>
      </a:lvl1pPr>
      <a:lvl2pPr marL="521436" algn="l" defTabSz="1042872" rtl="0" eaLnBrk="1" latinLnBrk="0" hangingPunct="1">
        <a:defRPr kumimoji="1" sz="2100" kern="1200">
          <a:solidFill>
            <a:schemeClr val="tx1"/>
          </a:solidFill>
          <a:latin typeface="+mn-lt"/>
          <a:ea typeface="+mn-ea"/>
          <a:cs typeface="+mn-cs"/>
        </a:defRPr>
      </a:lvl2pPr>
      <a:lvl3pPr marL="1042872" algn="l" defTabSz="1042872" rtl="0" eaLnBrk="1" latinLnBrk="0" hangingPunct="1">
        <a:defRPr kumimoji="1" sz="2100" kern="1200">
          <a:solidFill>
            <a:schemeClr val="tx1"/>
          </a:solidFill>
          <a:latin typeface="+mn-lt"/>
          <a:ea typeface="+mn-ea"/>
          <a:cs typeface="+mn-cs"/>
        </a:defRPr>
      </a:lvl3pPr>
      <a:lvl4pPr marL="1564308" algn="l" defTabSz="1042872" rtl="0" eaLnBrk="1" latinLnBrk="0" hangingPunct="1">
        <a:defRPr kumimoji="1" sz="2100" kern="1200">
          <a:solidFill>
            <a:schemeClr val="tx1"/>
          </a:solidFill>
          <a:latin typeface="+mn-lt"/>
          <a:ea typeface="+mn-ea"/>
          <a:cs typeface="+mn-cs"/>
        </a:defRPr>
      </a:lvl4pPr>
      <a:lvl5pPr marL="2085744" algn="l" defTabSz="1042872" rtl="0" eaLnBrk="1" latinLnBrk="0" hangingPunct="1">
        <a:defRPr kumimoji="1" sz="2100" kern="1200">
          <a:solidFill>
            <a:schemeClr val="tx1"/>
          </a:solidFill>
          <a:latin typeface="+mn-lt"/>
          <a:ea typeface="+mn-ea"/>
          <a:cs typeface="+mn-cs"/>
        </a:defRPr>
      </a:lvl5pPr>
      <a:lvl6pPr marL="2607179" algn="l" defTabSz="1042872" rtl="0" eaLnBrk="1" latinLnBrk="0" hangingPunct="1">
        <a:defRPr kumimoji="1" sz="2100" kern="1200">
          <a:solidFill>
            <a:schemeClr val="tx1"/>
          </a:solidFill>
          <a:latin typeface="+mn-lt"/>
          <a:ea typeface="+mn-ea"/>
          <a:cs typeface="+mn-cs"/>
        </a:defRPr>
      </a:lvl6pPr>
      <a:lvl7pPr marL="3128616" algn="l" defTabSz="1042872" rtl="0" eaLnBrk="1" latinLnBrk="0" hangingPunct="1">
        <a:defRPr kumimoji="1" sz="2100" kern="1200">
          <a:solidFill>
            <a:schemeClr val="tx1"/>
          </a:solidFill>
          <a:latin typeface="+mn-lt"/>
          <a:ea typeface="+mn-ea"/>
          <a:cs typeface="+mn-cs"/>
        </a:defRPr>
      </a:lvl7pPr>
      <a:lvl8pPr marL="3650052" algn="l" defTabSz="1042872" rtl="0" eaLnBrk="1" latinLnBrk="0" hangingPunct="1">
        <a:defRPr kumimoji="1" sz="2100" kern="1200">
          <a:solidFill>
            <a:schemeClr val="tx1"/>
          </a:solidFill>
          <a:latin typeface="+mn-lt"/>
          <a:ea typeface="+mn-ea"/>
          <a:cs typeface="+mn-cs"/>
        </a:defRPr>
      </a:lvl8pPr>
      <a:lvl9pPr marL="4171487" algn="l" defTabSz="1042872"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グループ化 2"/>
          <p:cNvGrpSpPr>
            <a:grpSpLocks/>
          </p:cNvGrpSpPr>
          <p:nvPr/>
        </p:nvGrpSpPr>
        <p:grpSpPr bwMode="auto">
          <a:xfrm>
            <a:off x="-23813" y="0"/>
            <a:ext cx="10717213" cy="7561263"/>
            <a:chOff x="-24606" y="-1"/>
            <a:chExt cx="10718006" cy="7561263"/>
          </a:xfrm>
        </p:grpSpPr>
        <p:sp>
          <p:nvSpPr>
            <p:cNvPr id="7173" name="Rectangle 5"/>
            <p:cNvSpPr>
              <a:spLocks noChangeArrowheads="1"/>
            </p:cNvSpPr>
            <p:nvPr/>
          </p:nvSpPr>
          <p:spPr bwMode="auto">
            <a:xfrm>
              <a:off x="0" y="-1"/>
              <a:ext cx="10693400" cy="7331755"/>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ja-JP" altLang="en-US"/>
            </a:p>
          </p:txBody>
        </p:sp>
        <p:sp>
          <p:nvSpPr>
            <p:cNvPr id="2056" name="正方形/長方形 3"/>
            <p:cNvSpPr>
              <a:spLocks noChangeArrowheads="1"/>
            </p:cNvSpPr>
            <p:nvPr/>
          </p:nvSpPr>
          <p:spPr bwMode="auto">
            <a:xfrm>
              <a:off x="8395873" y="139699"/>
              <a:ext cx="2256249" cy="320768"/>
            </a:xfrm>
            <a:prstGeom prst="rect">
              <a:avLst/>
            </a:prstGeom>
            <a:noFill/>
            <a:ln>
              <a:noFill/>
            </a:ln>
            <a:extLst/>
          </p:spPr>
          <p:txBody>
            <a:bodyPr wrap="none" lIns="104306" tIns="52153" rIns="104306" bIns="52153">
              <a:spAutoFit/>
            </a:bodyPr>
            <a:lstStyle/>
            <a:p>
              <a:pPr algn="r">
                <a:defRPr/>
              </a:pPr>
              <a:r>
                <a:rPr lang="ja-JP" altLang="en-US" sz="1400" dirty="0">
                  <a:solidFill>
                    <a:schemeClr val="bg1"/>
                  </a:solidFill>
                  <a:latin typeface="+mn-ea"/>
                  <a:ea typeface="+mn-ea"/>
                </a:rPr>
                <a:t>［</a:t>
              </a:r>
              <a:r>
                <a:rPr lang="en-US" altLang="ja-JP" sz="1400" dirty="0">
                  <a:solidFill>
                    <a:schemeClr val="bg1"/>
                  </a:solidFill>
                  <a:latin typeface="+mn-ea"/>
                  <a:ea typeface="+mn-ea"/>
                </a:rPr>
                <a:t>Last Update </a:t>
              </a:r>
              <a:r>
                <a:rPr lang="en-US" altLang="ja-JP" sz="1400" dirty="0" smtClean="0">
                  <a:solidFill>
                    <a:schemeClr val="bg1"/>
                  </a:solidFill>
                  <a:latin typeface="+mn-ea"/>
                  <a:ea typeface="+mn-ea"/>
                </a:rPr>
                <a:t>2015/04/30</a:t>
              </a:r>
              <a:r>
                <a:rPr lang="ja-JP" altLang="en-US" sz="1400" dirty="0" smtClean="0">
                  <a:solidFill>
                    <a:schemeClr val="bg1"/>
                  </a:solidFill>
                  <a:latin typeface="+mn-ea"/>
                  <a:ea typeface="+mn-ea"/>
                </a:rPr>
                <a:t>］</a:t>
              </a:r>
              <a:endParaRPr lang="ja-JP" altLang="en-US" sz="1400" dirty="0">
                <a:solidFill>
                  <a:schemeClr val="bg1"/>
                </a:solidFill>
                <a:latin typeface="+mn-ea"/>
                <a:ea typeface="+mn-ea"/>
              </a:endParaRPr>
            </a:p>
          </p:txBody>
        </p:sp>
        <p:sp>
          <p:nvSpPr>
            <p:cNvPr id="7175" name="Rectangle 6"/>
            <p:cNvSpPr>
              <a:spLocks noChangeArrowheads="1"/>
            </p:cNvSpPr>
            <p:nvPr/>
          </p:nvSpPr>
          <p:spPr bwMode="auto">
            <a:xfrm>
              <a:off x="-24606" y="7331755"/>
              <a:ext cx="10718006" cy="229507"/>
            </a:xfrm>
            <a:prstGeom prst="rect">
              <a:avLst/>
            </a:prstGeom>
            <a:solidFill>
              <a:srgbClr val="663300"/>
            </a:solidFill>
            <a:ln w="9525">
              <a:solidFill>
                <a:srgbClr val="CC9900"/>
              </a:solidFill>
              <a:miter lim="800000"/>
              <a:headEnd/>
              <a:tailEnd/>
            </a:ln>
          </p:spPr>
          <p:txBody>
            <a:bodyPr wrap="none" anchor="ctr"/>
            <a:lstStyle/>
            <a:p>
              <a:endParaRPr lang="ja-JP" altLang="en-US"/>
            </a:p>
          </p:txBody>
        </p:sp>
        <p:sp>
          <p:nvSpPr>
            <p:cNvPr id="7176" name="Line 7"/>
            <p:cNvSpPr>
              <a:spLocks noChangeShapeType="1"/>
            </p:cNvSpPr>
            <p:nvPr/>
          </p:nvSpPr>
          <p:spPr bwMode="auto">
            <a:xfrm>
              <a:off x="9730928" y="7265481"/>
              <a:ext cx="368300" cy="0"/>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7177" name="Line 8"/>
            <p:cNvSpPr>
              <a:spLocks noChangeShapeType="1"/>
            </p:cNvSpPr>
            <p:nvPr/>
          </p:nvSpPr>
          <p:spPr bwMode="auto">
            <a:xfrm>
              <a:off x="9121328" y="7265481"/>
              <a:ext cx="368300" cy="0"/>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7178" name="AutoShape 9"/>
            <p:cNvSpPr>
              <a:spLocks noChangeArrowheads="1"/>
            </p:cNvSpPr>
            <p:nvPr/>
          </p:nvSpPr>
          <p:spPr bwMode="auto">
            <a:xfrm>
              <a:off x="584200" y="7144485"/>
              <a:ext cx="800100" cy="165100"/>
            </a:xfrm>
            <a:prstGeom prst="roundRect">
              <a:avLst>
                <a:gd name="adj" fmla="val 16667"/>
              </a:avLst>
            </a:prstGeom>
            <a:solidFill>
              <a:srgbClr val="3366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7179" name="Rectangle 10"/>
            <p:cNvSpPr>
              <a:spLocks noChangeArrowheads="1"/>
            </p:cNvSpPr>
            <p:nvPr/>
          </p:nvSpPr>
          <p:spPr bwMode="auto">
            <a:xfrm>
              <a:off x="584200" y="7068285"/>
              <a:ext cx="803275" cy="76200"/>
            </a:xfrm>
            <a:prstGeom prst="rect">
              <a:avLst/>
            </a:prstGeom>
            <a:solidFill>
              <a:srgbClr val="CC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ja-JP" altLang="en-US"/>
            </a:p>
          </p:txBody>
        </p:sp>
        <p:sp>
          <p:nvSpPr>
            <p:cNvPr id="7180" name="Rectangle 11"/>
            <p:cNvSpPr>
              <a:spLocks noChangeArrowheads="1"/>
            </p:cNvSpPr>
            <p:nvPr/>
          </p:nvSpPr>
          <p:spPr bwMode="auto">
            <a:xfrm>
              <a:off x="957263" y="6992085"/>
              <a:ext cx="88900" cy="147638"/>
            </a:xfrm>
            <a:prstGeom prst="rect">
              <a:avLst/>
            </a:prstGeom>
            <a:solidFill>
              <a:schemeClr val="tx1"/>
            </a:solidFill>
            <a:ln w="9525">
              <a:solidFill>
                <a:schemeClr val="tx1"/>
              </a:solidFill>
              <a:miter lim="800000"/>
              <a:headEnd/>
              <a:tailEnd/>
            </a:ln>
          </p:spPr>
          <p:txBody>
            <a:bodyPr wrap="none" anchor="ctr"/>
            <a:lstStyle/>
            <a:p>
              <a:endParaRPr lang="ja-JP" altLang="en-US"/>
            </a:p>
          </p:txBody>
        </p:sp>
      </p:grpSp>
      <p:sp>
        <p:nvSpPr>
          <p:cNvPr id="19" name="Rectangle 110"/>
          <p:cNvSpPr>
            <a:spLocks noChangeArrowheads="1"/>
          </p:cNvSpPr>
          <p:nvPr/>
        </p:nvSpPr>
        <p:spPr bwMode="auto">
          <a:xfrm>
            <a:off x="836613" y="684213"/>
            <a:ext cx="9045575" cy="2011362"/>
          </a:xfrm>
          <a:prstGeom prst="rect">
            <a:avLst/>
          </a:prstGeom>
          <a:noFill/>
          <a:ln>
            <a:noFill/>
            <a:headEnd/>
            <a:tailEnd/>
          </a:ln>
        </p:spPr>
        <p:style>
          <a:lnRef idx="1">
            <a:schemeClr val="accent1"/>
          </a:lnRef>
          <a:fillRef idx="3">
            <a:schemeClr val="accent1"/>
          </a:fillRef>
          <a:effectRef idx="2">
            <a:schemeClr val="accent1"/>
          </a:effectRef>
          <a:fontRef idx="minor">
            <a:schemeClr val="lt1"/>
          </a:fontRef>
        </p:style>
        <p:txBody>
          <a:bodyPr wrap="none" lIns="36000" tIns="36000" rIns="36000" bIns="36000" anchor="ctr">
            <a:spAutoFit/>
          </a:bodyPr>
          <a:lstStyle/>
          <a:p>
            <a:pPr algn="ctr">
              <a:lnSpc>
                <a:spcPct val="150000"/>
              </a:lnSpc>
              <a:defRPr/>
            </a:pPr>
            <a:r>
              <a:rPr lang="ja-JP" altLang="en-US" sz="4800" b="1" dirty="0">
                <a:solidFill>
                  <a:srgbClr val="FFFF00"/>
                </a:solidFill>
                <a:effectLst>
                  <a:outerShdw blurRad="38100" dist="38100" dir="2700000" algn="tl">
                    <a:schemeClr val="bg2">
                      <a:lumMod val="60000"/>
                      <a:lumOff val="40000"/>
                      <a:alpha val="43000"/>
                    </a:schemeClr>
                  </a:outerShdw>
                </a:effectLst>
                <a:latin typeface="+mj-ea"/>
                <a:ea typeface="+mj-ea"/>
              </a:rPr>
              <a:t>建築環境工学・建築設備工学入門</a:t>
            </a:r>
            <a:endParaRPr lang="en-US" altLang="ja-JP" sz="4800" b="1" dirty="0">
              <a:solidFill>
                <a:srgbClr val="FFFF00"/>
              </a:solidFill>
              <a:effectLst>
                <a:outerShdw blurRad="38100" dist="38100" dir="2700000" algn="tl">
                  <a:schemeClr val="bg2">
                    <a:lumMod val="60000"/>
                    <a:lumOff val="40000"/>
                    <a:alpha val="43000"/>
                  </a:schemeClr>
                </a:outerShdw>
              </a:effectLst>
              <a:latin typeface="+mj-ea"/>
              <a:ea typeface="+mj-ea"/>
            </a:endParaRPr>
          </a:p>
          <a:p>
            <a:pPr algn="ctr">
              <a:lnSpc>
                <a:spcPct val="150000"/>
              </a:lnSpc>
              <a:defRPr/>
            </a:pPr>
            <a:r>
              <a:rPr lang="ja-JP" altLang="en-US" sz="3600" b="1">
                <a:solidFill>
                  <a:srgbClr val="FFFF00"/>
                </a:solidFill>
                <a:effectLst>
                  <a:outerShdw blurRad="38100" dist="38100" dir="2700000" algn="tl">
                    <a:schemeClr val="bg2">
                      <a:lumMod val="60000"/>
                      <a:lumOff val="40000"/>
                      <a:alpha val="43000"/>
                    </a:schemeClr>
                  </a:outerShdw>
                </a:effectLst>
                <a:latin typeface="+mj-ea"/>
              </a:rPr>
              <a:t>＜基礎編＞</a:t>
            </a:r>
            <a:endParaRPr lang="ja-JP" altLang="en-US" sz="3600" b="1" dirty="0">
              <a:solidFill>
                <a:srgbClr val="FFFF00"/>
              </a:solidFill>
              <a:effectLst>
                <a:outerShdw blurRad="38100" dist="38100" dir="2700000" algn="tl">
                  <a:schemeClr val="bg2">
                    <a:lumMod val="60000"/>
                    <a:lumOff val="40000"/>
                    <a:alpha val="43000"/>
                  </a:schemeClr>
                </a:outerShdw>
              </a:effectLst>
              <a:latin typeface="+mj-ea"/>
            </a:endParaRPr>
          </a:p>
        </p:txBody>
      </p:sp>
      <p:sp>
        <p:nvSpPr>
          <p:cNvPr id="13" name="Rectangle 110"/>
          <p:cNvSpPr>
            <a:spLocks noChangeArrowheads="1"/>
          </p:cNvSpPr>
          <p:nvPr/>
        </p:nvSpPr>
        <p:spPr bwMode="auto">
          <a:xfrm>
            <a:off x="0" y="3636906"/>
            <a:ext cx="10652125" cy="1365365"/>
          </a:xfrm>
          <a:prstGeom prst="rect">
            <a:avLst/>
          </a:prstGeom>
          <a:noFill/>
          <a:ln>
            <a:noFill/>
            <a:headEnd/>
            <a:tailEnd/>
          </a:ln>
        </p:spPr>
        <p:style>
          <a:lnRef idx="1">
            <a:schemeClr val="accent1"/>
          </a:lnRef>
          <a:fillRef idx="3">
            <a:schemeClr val="accent1"/>
          </a:fillRef>
          <a:effectRef idx="2">
            <a:schemeClr val="accent1"/>
          </a:effectRef>
          <a:fontRef idx="minor">
            <a:schemeClr val="lt1"/>
          </a:fontRef>
        </p:style>
        <p:txBody>
          <a:bodyPr lIns="36000" tIns="36000" rIns="36000" bIns="36000" anchor="ctr">
            <a:spAutoFit/>
          </a:bodyPr>
          <a:lstStyle/>
          <a:p>
            <a:pPr algn="ctr">
              <a:lnSpc>
                <a:spcPct val="150000"/>
              </a:lnSpc>
              <a:defRPr/>
            </a:pPr>
            <a:r>
              <a:rPr lang="en-US" altLang="ja-JP" sz="2800" b="1" dirty="0">
                <a:latin typeface="+mj-ea"/>
              </a:rPr>
              <a:t>&lt;</a:t>
            </a:r>
            <a:r>
              <a:rPr lang="ja-JP" altLang="en-US" sz="2800" b="1" dirty="0">
                <a:latin typeface="+mj-ea"/>
              </a:rPr>
              <a:t>熱移動の基礎</a:t>
            </a:r>
            <a:r>
              <a:rPr lang="en-US" altLang="ja-JP" sz="2800" b="1" dirty="0">
                <a:latin typeface="+mj-ea"/>
              </a:rPr>
              <a:t>&gt;</a:t>
            </a:r>
          </a:p>
          <a:p>
            <a:pPr algn="ctr">
              <a:lnSpc>
                <a:spcPct val="150000"/>
              </a:lnSpc>
              <a:defRPr/>
            </a:pPr>
            <a:r>
              <a:rPr lang="ja-JP" altLang="en-US" sz="2800" b="1" dirty="0" smtClean="0">
                <a:latin typeface="+mj-ea"/>
                <a:ea typeface="+mj-ea"/>
              </a:rPr>
              <a:t>熱</a:t>
            </a:r>
            <a:r>
              <a:rPr lang="ja-JP" altLang="en-US" sz="2800" b="1" dirty="0">
                <a:latin typeface="+mj-ea"/>
                <a:ea typeface="+mj-ea"/>
              </a:rPr>
              <a:t>移動の基礎</a:t>
            </a:r>
            <a:endParaRPr lang="en-US" altLang="ja-JP" sz="2800" b="1" dirty="0">
              <a:latin typeface="+mj-ea"/>
              <a:ea typeface="+mj-ea"/>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130" name="グループ化 2"/>
          <p:cNvGrpSpPr>
            <a:grpSpLocks/>
          </p:cNvGrpSpPr>
          <p:nvPr/>
        </p:nvGrpSpPr>
        <p:grpSpPr bwMode="auto">
          <a:xfrm>
            <a:off x="-23813" y="0"/>
            <a:ext cx="10717213" cy="7561263"/>
            <a:chOff x="-24606" y="-1"/>
            <a:chExt cx="10718006" cy="7561263"/>
          </a:xfrm>
        </p:grpSpPr>
        <p:sp>
          <p:nvSpPr>
            <p:cNvPr id="48133" name="Rectangle 5"/>
            <p:cNvSpPr>
              <a:spLocks noChangeArrowheads="1"/>
            </p:cNvSpPr>
            <p:nvPr/>
          </p:nvSpPr>
          <p:spPr bwMode="auto">
            <a:xfrm>
              <a:off x="0" y="-1"/>
              <a:ext cx="10693400" cy="7331755"/>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ja-JP" altLang="en-US" dirty="0"/>
            </a:p>
          </p:txBody>
        </p:sp>
        <p:sp>
          <p:nvSpPr>
            <p:cNvPr id="48134" name="Rectangle 6"/>
            <p:cNvSpPr>
              <a:spLocks noChangeArrowheads="1"/>
            </p:cNvSpPr>
            <p:nvPr/>
          </p:nvSpPr>
          <p:spPr bwMode="auto">
            <a:xfrm>
              <a:off x="-24606" y="7331755"/>
              <a:ext cx="10718006" cy="229507"/>
            </a:xfrm>
            <a:prstGeom prst="rect">
              <a:avLst/>
            </a:prstGeom>
            <a:solidFill>
              <a:srgbClr val="663300"/>
            </a:solidFill>
            <a:ln w="9525">
              <a:solidFill>
                <a:srgbClr val="CC9900"/>
              </a:solidFill>
              <a:miter lim="800000"/>
              <a:headEnd/>
              <a:tailEnd/>
            </a:ln>
          </p:spPr>
          <p:txBody>
            <a:bodyPr wrap="none" anchor="ctr"/>
            <a:lstStyle/>
            <a:p>
              <a:endParaRPr lang="ja-JP" altLang="en-US"/>
            </a:p>
          </p:txBody>
        </p:sp>
        <p:sp>
          <p:nvSpPr>
            <p:cNvPr id="48135" name="Line 7"/>
            <p:cNvSpPr>
              <a:spLocks noChangeShapeType="1"/>
            </p:cNvSpPr>
            <p:nvPr/>
          </p:nvSpPr>
          <p:spPr bwMode="auto">
            <a:xfrm>
              <a:off x="9730928" y="7265481"/>
              <a:ext cx="368300" cy="0"/>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8136" name="Line 8"/>
            <p:cNvSpPr>
              <a:spLocks noChangeShapeType="1"/>
            </p:cNvSpPr>
            <p:nvPr/>
          </p:nvSpPr>
          <p:spPr bwMode="auto">
            <a:xfrm>
              <a:off x="9121328" y="7265481"/>
              <a:ext cx="368300" cy="0"/>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8137" name="AutoShape 9"/>
            <p:cNvSpPr>
              <a:spLocks noChangeArrowheads="1"/>
            </p:cNvSpPr>
            <p:nvPr/>
          </p:nvSpPr>
          <p:spPr bwMode="auto">
            <a:xfrm>
              <a:off x="584200" y="7144485"/>
              <a:ext cx="800100" cy="165100"/>
            </a:xfrm>
            <a:prstGeom prst="roundRect">
              <a:avLst>
                <a:gd name="adj" fmla="val 16667"/>
              </a:avLst>
            </a:prstGeom>
            <a:solidFill>
              <a:srgbClr val="3366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48138" name="Rectangle 10"/>
            <p:cNvSpPr>
              <a:spLocks noChangeArrowheads="1"/>
            </p:cNvSpPr>
            <p:nvPr/>
          </p:nvSpPr>
          <p:spPr bwMode="auto">
            <a:xfrm>
              <a:off x="584200" y="7068285"/>
              <a:ext cx="803275" cy="76200"/>
            </a:xfrm>
            <a:prstGeom prst="rect">
              <a:avLst/>
            </a:prstGeom>
            <a:solidFill>
              <a:srgbClr val="CC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ja-JP" altLang="en-US"/>
            </a:p>
          </p:txBody>
        </p:sp>
        <p:sp>
          <p:nvSpPr>
            <p:cNvPr id="48139" name="Rectangle 11"/>
            <p:cNvSpPr>
              <a:spLocks noChangeArrowheads="1"/>
            </p:cNvSpPr>
            <p:nvPr/>
          </p:nvSpPr>
          <p:spPr bwMode="auto">
            <a:xfrm>
              <a:off x="957263" y="6992085"/>
              <a:ext cx="88900" cy="147638"/>
            </a:xfrm>
            <a:prstGeom prst="rect">
              <a:avLst/>
            </a:prstGeom>
            <a:solidFill>
              <a:schemeClr val="tx1"/>
            </a:solidFill>
            <a:ln w="9525">
              <a:solidFill>
                <a:schemeClr val="tx1"/>
              </a:solidFill>
              <a:miter lim="800000"/>
              <a:headEnd/>
              <a:tailEnd/>
            </a:ln>
          </p:spPr>
          <p:txBody>
            <a:bodyPr wrap="none" anchor="ctr"/>
            <a:lstStyle/>
            <a:p>
              <a:endParaRPr lang="ja-JP" altLang="en-US"/>
            </a:p>
          </p:txBody>
        </p:sp>
      </p:grpSp>
      <p:sp>
        <p:nvSpPr>
          <p:cNvPr id="13" name="Text Box 4"/>
          <p:cNvSpPr txBox="1">
            <a:spLocks noChangeArrowheads="1"/>
          </p:cNvSpPr>
          <p:nvPr/>
        </p:nvSpPr>
        <p:spPr bwMode="auto">
          <a:xfrm>
            <a:off x="-26988" y="2501900"/>
            <a:ext cx="10693401" cy="1998663"/>
          </a:xfrm>
          <a:prstGeom prst="rect">
            <a:avLst/>
          </a:prstGeom>
          <a:noFill/>
          <a:ln>
            <a:noFill/>
          </a:ln>
          <a:effectLst/>
          <a:extLst/>
        </p:spPr>
        <p:txBody>
          <a:bodyPr lIns="104306" tIns="52153" rIns="104306" bIns="52153">
            <a:spAutoFit/>
          </a:bodyPr>
          <a:lstStyle>
            <a:lvl1pPr eaLnBrk="0" hangingPunct="0">
              <a:defRPr kumimoji="1" sz="2400">
                <a:solidFill>
                  <a:schemeClr val="tx1"/>
                </a:solidFill>
                <a:latin typeface="Arial Unicode MS" pitchFamily="50" charset="-128"/>
                <a:ea typeface="ＭＳ Ｐゴシック" pitchFamily="50" charset="-128"/>
              </a:defRPr>
            </a:lvl1pPr>
            <a:lvl2pPr marL="742950" indent="-285750" eaLnBrk="0" hangingPunct="0">
              <a:defRPr kumimoji="1" sz="2400">
                <a:solidFill>
                  <a:schemeClr val="tx1"/>
                </a:solidFill>
                <a:latin typeface="Arial Unicode MS" pitchFamily="50" charset="-128"/>
                <a:ea typeface="ＭＳ Ｐゴシック" pitchFamily="50" charset="-128"/>
              </a:defRPr>
            </a:lvl2pPr>
            <a:lvl3pPr marL="1143000" indent="-228600" eaLnBrk="0" hangingPunct="0">
              <a:defRPr kumimoji="1" sz="2400">
                <a:solidFill>
                  <a:schemeClr val="tx1"/>
                </a:solidFill>
                <a:latin typeface="Arial Unicode MS" pitchFamily="50" charset="-128"/>
                <a:ea typeface="ＭＳ Ｐゴシック" pitchFamily="50" charset="-128"/>
              </a:defRPr>
            </a:lvl3pPr>
            <a:lvl4pPr marL="1600200" indent="-228600" eaLnBrk="0" hangingPunct="0">
              <a:defRPr kumimoji="1" sz="2400">
                <a:solidFill>
                  <a:schemeClr val="tx1"/>
                </a:solidFill>
                <a:latin typeface="Arial Unicode MS" pitchFamily="50" charset="-128"/>
                <a:ea typeface="ＭＳ Ｐゴシック" pitchFamily="50" charset="-128"/>
              </a:defRPr>
            </a:lvl4pPr>
            <a:lvl5pPr marL="2057400" indent="-228600" eaLnBrk="0" hangingPunct="0">
              <a:defRPr kumimoji="1" sz="2400">
                <a:solidFill>
                  <a:schemeClr val="tx1"/>
                </a:solidFill>
                <a:latin typeface="Arial Unicode MS" pitchFamily="50" charset="-128"/>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Unicode MS" pitchFamily="50" charset="-128"/>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Unicode MS" pitchFamily="50" charset="-128"/>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Unicode MS" pitchFamily="50" charset="-128"/>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Unicode MS" pitchFamily="50" charset="-128"/>
                <a:ea typeface="ＭＳ Ｐゴシック" pitchFamily="50" charset="-128"/>
              </a:defRPr>
            </a:lvl9pPr>
          </a:lstStyle>
          <a:p>
            <a:pPr algn="ctr" eaLnBrk="1" hangingPunct="1">
              <a:spcBef>
                <a:spcPct val="50000"/>
              </a:spcBef>
              <a:defRPr/>
            </a:pPr>
            <a:r>
              <a:rPr lang="ja-JP" altLang="en-US" sz="3600" dirty="0" smtClean="0">
                <a:solidFill>
                  <a:srgbClr val="FF9900"/>
                </a:solidFill>
              </a:rPr>
              <a:t>発　行</a:t>
            </a:r>
          </a:p>
          <a:p>
            <a:pPr algn="ctr" eaLnBrk="1" hangingPunct="1">
              <a:spcBef>
                <a:spcPct val="50000"/>
              </a:spcBef>
              <a:defRPr/>
            </a:pPr>
            <a:r>
              <a:rPr lang="ja-JP" altLang="en-US" sz="3600">
                <a:solidFill>
                  <a:schemeClr val="bg1"/>
                </a:solidFill>
              </a:rPr>
              <a:t>公益社団法人　空気調和・衛生工学会</a:t>
            </a:r>
          </a:p>
          <a:p>
            <a:pPr algn="ctr" eaLnBrk="1" hangingPunct="1">
              <a:spcBef>
                <a:spcPct val="50000"/>
              </a:spcBef>
              <a:defRPr/>
            </a:pPr>
            <a:r>
              <a:rPr lang="ja-JP" altLang="en-US" sz="2100" smtClean="0">
                <a:solidFill>
                  <a:schemeClr val="bg1"/>
                </a:solidFill>
                <a:latin typeface="+mn-lt"/>
              </a:rPr>
              <a:t>（</a:t>
            </a:r>
            <a:r>
              <a:rPr lang="en-US" altLang="ja-JP" sz="2100" dirty="0" err="1" smtClean="0">
                <a:solidFill>
                  <a:schemeClr val="bg1"/>
                </a:solidFill>
                <a:latin typeface="+mn-lt"/>
              </a:rPr>
              <a:t>SHASE</a:t>
            </a:r>
            <a:r>
              <a:rPr lang="en-US" altLang="ja-JP" sz="2100" dirty="0" smtClean="0">
                <a:solidFill>
                  <a:schemeClr val="bg1"/>
                </a:solidFill>
                <a:latin typeface="+mn-lt"/>
              </a:rPr>
              <a:t>: The Society of Heating, Air Conditioning and Sanitary Engineers of Japan</a:t>
            </a:r>
            <a:r>
              <a:rPr lang="ja-JP" altLang="en-US" sz="2100" dirty="0" smtClean="0">
                <a:solidFill>
                  <a:schemeClr val="bg1"/>
                </a:solidFill>
                <a:latin typeface="+mn-lt"/>
              </a:rPr>
              <a:t>）</a:t>
            </a:r>
            <a:endParaRPr lang="en-US" altLang="ja-JP" sz="2100" dirty="0" smtClean="0">
              <a:solidFill>
                <a:schemeClr val="bg1"/>
              </a:solidFill>
              <a:latin typeface="+mn-lt"/>
            </a:endParaRPr>
          </a:p>
        </p:txBody>
      </p:sp>
      <p:sp>
        <p:nvSpPr>
          <p:cNvPr id="2" name="テキスト ボックス 1"/>
          <p:cNvSpPr txBox="1"/>
          <p:nvPr/>
        </p:nvSpPr>
        <p:spPr bwMode="auto">
          <a:xfrm rot="20939464">
            <a:off x="8416346" y="6271859"/>
            <a:ext cx="2146742" cy="615553"/>
          </a:xfrm>
          <a:prstGeom prst="rect">
            <a:avLst/>
          </a:prstGeom>
          <a:noFill/>
        </p:spPr>
        <p:txBody>
          <a:bodyPr wrap="none" rtlCol="0">
            <a:spAutoFit/>
          </a:bodyPr>
          <a:lstStyle/>
          <a:p>
            <a:r>
              <a:rPr kumimoji="1" lang="ja-JP" altLang="en-US" sz="3400" dirty="0" smtClean="0">
                <a:solidFill>
                  <a:schemeClr val="bg1"/>
                </a:solidFill>
                <a:latin typeface="HG創英角ﾎﾟｯﾌﾟ体" panose="040B0A09000000000000" pitchFamily="49" charset="-128"/>
                <a:ea typeface="HG創英角ﾎﾟｯﾌﾟ体" panose="040B0A09000000000000" pitchFamily="49" charset="-128"/>
              </a:rPr>
              <a:t>永田 明寛</a:t>
            </a:r>
            <a:endParaRPr kumimoji="1" lang="ja-JP" altLang="en-US" sz="3400" dirty="0">
              <a:solidFill>
                <a:schemeClr val="bg1"/>
              </a:solidFill>
              <a:latin typeface="HG創英角ﾎﾟｯﾌﾟ体" panose="040B0A09000000000000" pitchFamily="49" charset="-128"/>
              <a:ea typeface="HG創英角ﾎﾟｯﾌﾟ体" panose="040B0A09000000000000" pitchFamily="49" charset="-128"/>
            </a:endParaRPr>
          </a:p>
        </p:txBody>
      </p:sp>
    </p:spTree>
    <p:extLst>
      <p:ext uri="{BB962C8B-B14F-4D97-AF65-F5344CB8AC3E}">
        <p14:creationId xmlns:p14="http://schemas.microsoft.com/office/powerpoint/2010/main" val="2700653179"/>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タイトル 1"/>
          <p:cNvSpPr>
            <a:spLocks noGrp="1"/>
          </p:cNvSpPr>
          <p:nvPr>
            <p:ph type="title"/>
          </p:nvPr>
        </p:nvSpPr>
        <p:spPr bwMode="auto">
          <a:xfrm>
            <a:off x="0" y="13536"/>
            <a:ext cx="10693400" cy="720725"/>
          </a:xfrm>
          <a:noFill/>
        </p:spPr>
        <p:txBody>
          <a:bodyPr vert="horz" numCol="1" compatLnSpc="1">
            <a:prstTxWarp prst="textNoShape">
              <a:avLst/>
            </a:prstTxWarp>
          </a:bodyPr>
          <a:lstStyle/>
          <a:p>
            <a:r>
              <a:rPr lang="ja-JP" altLang="en-US" sz="4000" dirty="0" smtClean="0"/>
              <a:t>温度と熱</a:t>
            </a:r>
          </a:p>
        </p:txBody>
      </p:sp>
      <p:sp>
        <p:nvSpPr>
          <p:cNvPr id="2" name="スライド番号プレースホルダー 1"/>
          <p:cNvSpPr>
            <a:spLocks noGrp="1"/>
          </p:cNvSpPr>
          <p:nvPr>
            <p:ph type="sldNum" sz="quarter" idx="10"/>
          </p:nvPr>
        </p:nvSpPr>
        <p:spPr/>
        <p:txBody>
          <a:bodyPr/>
          <a:lstStyle/>
          <a:p>
            <a:pPr>
              <a:defRPr/>
            </a:pPr>
            <a:fld id="{174FF7BD-7533-4640-B49B-CF9F7C29BF9A}" type="slidenum">
              <a:rPr lang="en-US" altLang="ja-JP" smtClean="0"/>
              <a:pPr>
                <a:defRPr/>
              </a:pPr>
              <a:t>2</a:t>
            </a:fld>
            <a:endParaRPr lang="en-US" dirty="0"/>
          </a:p>
        </p:txBody>
      </p:sp>
      <p:sp>
        <p:nvSpPr>
          <p:cNvPr id="4" name="正方形/長方形 3"/>
          <p:cNvSpPr/>
          <p:nvPr/>
        </p:nvSpPr>
        <p:spPr>
          <a:xfrm>
            <a:off x="3762524" y="1476375"/>
            <a:ext cx="2592288" cy="496855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3978548" y="1476375"/>
            <a:ext cx="2160240" cy="47525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3978548" y="2442096"/>
            <a:ext cx="2160240" cy="378680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7794972" y="2340471"/>
            <a:ext cx="2520280" cy="1077218"/>
          </a:xfrm>
          <a:prstGeom prst="rect">
            <a:avLst/>
          </a:prstGeom>
          <a:noFill/>
        </p:spPr>
        <p:txBody>
          <a:bodyPr wrap="square" rtlCol="0">
            <a:spAutoFit/>
          </a:bodyPr>
          <a:lstStyle/>
          <a:p>
            <a:r>
              <a:rPr kumimoji="1" lang="ja-JP" altLang="en-US" sz="3200" dirty="0" smtClean="0">
                <a:latin typeface="HGP創英角ｺﾞｼｯｸUB" panose="020B0900000000000000" pitchFamily="50" charset="-128"/>
                <a:ea typeface="HGP創英角ｺﾞｼｯｸUB" panose="020B0900000000000000" pitchFamily="50" charset="-128"/>
              </a:rPr>
              <a:t>水をためると水位が上がる</a:t>
            </a:r>
            <a:endParaRPr kumimoji="1" lang="ja-JP" altLang="en-US" sz="3200" dirty="0">
              <a:latin typeface="HGP創英角ｺﾞｼｯｸUB" panose="020B0900000000000000" pitchFamily="50" charset="-128"/>
              <a:ea typeface="HGP創英角ｺﾞｼｯｸUB" panose="020B0900000000000000" pitchFamily="50" charset="-128"/>
            </a:endParaRPr>
          </a:p>
        </p:txBody>
      </p:sp>
      <p:sp>
        <p:nvSpPr>
          <p:cNvPr id="10" name="テキスト ボックス 9"/>
          <p:cNvSpPr txBox="1"/>
          <p:nvPr/>
        </p:nvSpPr>
        <p:spPr>
          <a:xfrm>
            <a:off x="7866980" y="3793405"/>
            <a:ext cx="2520280" cy="1077218"/>
          </a:xfrm>
          <a:prstGeom prst="rect">
            <a:avLst/>
          </a:prstGeom>
          <a:noFill/>
        </p:spPr>
        <p:txBody>
          <a:bodyPr wrap="square" rtlCol="0">
            <a:spAutoFit/>
          </a:bodyPr>
          <a:lstStyle/>
          <a:p>
            <a:r>
              <a:rPr lang="ja-JP" altLang="en-US" sz="3200" dirty="0">
                <a:solidFill>
                  <a:srgbClr val="FF0000"/>
                </a:solidFill>
                <a:latin typeface="HGP創英角ｺﾞｼｯｸUB" panose="020B0900000000000000" pitchFamily="50" charset="-128"/>
                <a:ea typeface="HGP創英角ｺﾞｼｯｸUB" panose="020B0900000000000000" pitchFamily="50" charset="-128"/>
              </a:rPr>
              <a:t>熱</a:t>
            </a:r>
            <a:r>
              <a:rPr kumimoji="1" lang="ja-JP" altLang="en-US" sz="3200" dirty="0" smtClean="0">
                <a:solidFill>
                  <a:srgbClr val="FF0000"/>
                </a:solidFill>
                <a:latin typeface="HGP創英角ｺﾞｼｯｸUB" panose="020B0900000000000000" pitchFamily="50" charset="-128"/>
                <a:ea typeface="HGP創英角ｺﾞｼｯｸUB" panose="020B0900000000000000" pitchFamily="50" charset="-128"/>
              </a:rPr>
              <a:t>をためると温度が上がる</a:t>
            </a:r>
            <a:endParaRPr kumimoji="1" lang="ja-JP" altLang="en-US" sz="3200" dirty="0">
              <a:solidFill>
                <a:srgbClr val="FF0000"/>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259779356"/>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タイトル 1"/>
          <p:cNvSpPr>
            <a:spLocks noGrp="1"/>
          </p:cNvSpPr>
          <p:nvPr>
            <p:ph type="title"/>
          </p:nvPr>
        </p:nvSpPr>
        <p:spPr bwMode="auto">
          <a:xfrm>
            <a:off x="0" y="13536"/>
            <a:ext cx="10693400" cy="720725"/>
          </a:xfrm>
          <a:noFill/>
        </p:spPr>
        <p:txBody>
          <a:bodyPr vert="horz" numCol="1" compatLnSpc="1">
            <a:prstTxWarp prst="textNoShape">
              <a:avLst/>
            </a:prstTxWarp>
          </a:bodyPr>
          <a:lstStyle/>
          <a:p>
            <a:r>
              <a:rPr lang="ja-JP" altLang="en-US" sz="4000" dirty="0" smtClean="0"/>
              <a:t>熱容量</a:t>
            </a:r>
          </a:p>
        </p:txBody>
      </p:sp>
      <p:sp>
        <p:nvSpPr>
          <p:cNvPr id="2" name="スライド番号プレースホルダー 1"/>
          <p:cNvSpPr>
            <a:spLocks noGrp="1"/>
          </p:cNvSpPr>
          <p:nvPr>
            <p:ph type="sldNum" sz="quarter" idx="10"/>
          </p:nvPr>
        </p:nvSpPr>
        <p:spPr/>
        <p:txBody>
          <a:bodyPr/>
          <a:lstStyle/>
          <a:p>
            <a:pPr>
              <a:defRPr/>
            </a:pPr>
            <a:fld id="{174FF7BD-7533-4640-B49B-CF9F7C29BF9A}" type="slidenum">
              <a:rPr lang="en-US" altLang="ja-JP" smtClean="0">
                <a:latin typeface="HGP創英角ｺﾞｼｯｸUB" panose="020B0900000000000000" pitchFamily="50" charset="-128"/>
                <a:ea typeface="HGP創英角ｺﾞｼｯｸUB" panose="020B0900000000000000" pitchFamily="50" charset="-128"/>
              </a:rPr>
              <a:pPr>
                <a:defRPr/>
              </a:pPr>
              <a:t>3</a:t>
            </a:fld>
            <a:endParaRPr lang="en-US" dirty="0">
              <a:latin typeface="HGP創英角ｺﾞｼｯｸUB" panose="020B0900000000000000" pitchFamily="50" charset="-128"/>
              <a:ea typeface="HGP創英角ｺﾞｼｯｸUB" panose="020B0900000000000000" pitchFamily="50" charset="-128"/>
            </a:endParaRPr>
          </a:p>
        </p:txBody>
      </p:sp>
      <p:sp>
        <p:nvSpPr>
          <p:cNvPr id="4" name="正方形/長方形 3"/>
          <p:cNvSpPr/>
          <p:nvPr/>
        </p:nvSpPr>
        <p:spPr>
          <a:xfrm>
            <a:off x="2826420" y="900311"/>
            <a:ext cx="4464496" cy="496855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創英角ｺﾞｼｯｸUB" panose="020B0900000000000000" pitchFamily="50" charset="-128"/>
              <a:ea typeface="HGP創英角ｺﾞｼｯｸUB" panose="020B0900000000000000" pitchFamily="50" charset="-128"/>
            </a:endParaRPr>
          </a:p>
        </p:txBody>
      </p:sp>
      <p:sp>
        <p:nvSpPr>
          <p:cNvPr id="7" name="正方形/長方形 6"/>
          <p:cNvSpPr/>
          <p:nvPr/>
        </p:nvSpPr>
        <p:spPr>
          <a:xfrm>
            <a:off x="3042444" y="900311"/>
            <a:ext cx="4032448" cy="47525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創英角ｺﾞｼｯｸUB" panose="020B0900000000000000" pitchFamily="50" charset="-128"/>
              <a:ea typeface="HGP創英角ｺﾞｼｯｸUB" panose="020B0900000000000000" pitchFamily="50" charset="-128"/>
            </a:endParaRPr>
          </a:p>
        </p:txBody>
      </p:sp>
      <p:sp>
        <p:nvSpPr>
          <p:cNvPr id="8" name="正方形/長方形 7"/>
          <p:cNvSpPr/>
          <p:nvPr/>
        </p:nvSpPr>
        <p:spPr>
          <a:xfrm>
            <a:off x="3042444" y="3862223"/>
            <a:ext cx="4032448" cy="1790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創英角ｺﾞｼｯｸUB" panose="020B0900000000000000" pitchFamily="50" charset="-128"/>
              <a:ea typeface="HGP創英角ｺﾞｼｯｸUB" panose="020B0900000000000000" pitchFamily="50" charset="-128"/>
            </a:endParaRPr>
          </a:p>
        </p:txBody>
      </p:sp>
      <p:sp>
        <p:nvSpPr>
          <p:cNvPr id="6" name="テキスト ボックス 5"/>
          <p:cNvSpPr txBox="1"/>
          <p:nvPr/>
        </p:nvSpPr>
        <p:spPr>
          <a:xfrm>
            <a:off x="8083004" y="2340471"/>
            <a:ext cx="2232248" cy="2169825"/>
          </a:xfrm>
          <a:prstGeom prst="rect">
            <a:avLst/>
          </a:prstGeom>
          <a:noFill/>
        </p:spPr>
        <p:txBody>
          <a:bodyPr wrap="square" rtlCol="0">
            <a:spAutoFit/>
          </a:bodyPr>
          <a:lstStyle/>
          <a:p>
            <a:r>
              <a:rPr kumimoji="1" lang="ja-JP" altLang="en-US" dirty="0" smtClean="0">
                <a:latin typeface="HGP創英角ｺﾞｼｯｸUB" panose="020B0900000000000000" pitchFamily="50" charset="-128"/>
                <a:ea typeface="HGP創英角ｺﾞｼｯｸUB" panose="020B0900000000000000" pitchFamily="50" charset="-128"/>
              </a:rPr>
              <a:t>同じだけの水を入れても断面積の大きい器だと水位上昇は小さい</a:t>
            </a:r>
            <a:endParaRPr kumimoji="1" lang="ja-JP" altLang="en-US" dirty="0">
              <a:latin typeface="HGP創英角ｺﾞｼｯｸUB" panose="020B0900000000000000" pitchFamily="50" charset="-128"/>
              <a:ea typeface="HGP創英角ｺﾞｼｯｸUB" panose="020B0900000000000000" pitchFamily="50" charset="-128"/>
            </a:endParaRPr>
          </a:p>
        </p:txBody>
      </p:sp>
      <p:sp>
        <p:nvSpPr>
          <p:cNvPr id="10" name="テキスト ボックス 9"/>
          <p:cNvSpPr txBox="1"/>
          <p:nvPr/>
        </p:nvSpPr>
        <p:spPr>
          <a:xfrm>
            <a:off x="8155012" y="5089549"/>
            <a:ext cx="2232248" cy="2169825"/>
          </a:xfrm>
          <a:prstGeom prst="rect">
            <a:avLst/>
          </a:prstGeom>
          <a:noFill/>
        </p:spPr>
        <p:txBody>
          <a:bodyPr wrap="square" rtlCol="0">
            <a:spAutoFit/>
          </a:bodyPr>
          <a:lstStyle/>
          <a:p>
            <a:r>
              <a:rPr lang="ja-JP" altLang="en-US" dirty="0" smtClean="0">
                <a:solidFill>
                  <a:srgbClr val="FF0000"/>
                </a:solidFill>
                <a:latin typeface="HGP創英角ｺﾞｼｯｸUB" panose="020B0900000000000000" pitchFamily="50" charset="-128"/>
                <a:ea typeface="HGP創英角ｺﾞｼｯｸUB" panose="020B0900000000000000" pitchFamily="50" charset="-128"/>
              </a:rPr>
              <a:t>同じだけの熱</a:t>
            </a:r>
            <a:r>
              <a:rPr kumimoji="1" lang="ja-JP" altLang="en-US" dirty="0" smtClean="0">
                <a:solidFill>
                  <a:srgbClr val="FF0000"/>
                </a:solidFill>
                <a:latin typeface="HGP創英角ｺﾞｼｯｸUB" panose="020B0900000000000000" pitchFamily="50" charset="-128"/>
                <a:ea typeface="HGP創英角ｺﾞｼｯｸUB" panose="020B0900000000000000" pitchFamily="50" charset="-128"/>
              </a:rPr>
              <a:t>を入れても熱容量の大きい物だと温度上昇は小さい</a:t>
            </a:r>
            <a:endParaRPr kumimoji="1" lang="ja-JP" altLang="en-US"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9" name="テキスト ボックス 8"/>
          <p:cNvSpPr txBox="1"/>
          <p:nvPr/>
        </p:nvSpPr>
        <p:spPr>
          <a:xfrm>
            <a:off x="2682404" y="5940871"/>
            <a:ext cx="5040560" cy="1338828"/>
          </a:xfrm>
          <a:prstGeom prst="rect">
            <a:avLst/>
          </a:prstGeom>
          <a:noFill/>
        </p:spPr>
        <p:txBody>
          <a:bodyPr wrap="square" rtlCol="0">
            <a:spAutoFit/>
          </a:bodyPr>
          <a:lstStyle/>
          <a:p>
            <a:r>
              <a:rPr kumimoji="1" lang="ja-JP" altLang="en-US" dirty="0" smtClean="0">
                <a:latin typeface="HGP創英角ｺﾞｼｯｸUB" panose="020B0900000000000000" pitchFamily="50" charset="-128"/>
                <a:ea typeface="HGP創英角ｺﾞｼｯｸUB" panose="020B0900000000000000" pitchFamily="50" charset="-128"/>
              </a:rPr>
              <a:t>水位 </a:t>
            </a:r>
            <a:r>
              <a:rPr kumimoji="1" lang="en-US" altLang="ja-JP" dirty="0" smtClean="0">
                <a:latin typeface="HGP創英角ｺﾞｼｯｸUB" panose="020B0900000000000000" pitchFamily="50" charset="-128"/>
                <a:ea typeface="HGP創英角ｺﾞｼｯｸUB" panose="020B0900000000000000" pitchFamily="50" charset="-128"/>
              </a:rPr>
              <a:t>H		</a:t>
            </a:r>
            <a:r>
              <a:rPr kumimoji="1" lang="ja-JP" altLang="en-US" dirty="0" smtClean="0">
                <a:solidFill>
                  <a:srgbClr val="FF0000"/>
                </a:solidFill>
                <a:latin typeface="HGP創英角ｺﾞｼｯｸUB" panose="020B0900000000000000" pitchFamily="50" charset="-128"/>
                <a:ea typeface="HGP創英角ｺﾞｼｯｸUB" panose="020B0900000000000000" pitchFamily="50" charset="-128"/>
              </a:rPr>
              <a:t>温度 </a:t>
            </a:r>
            <a:r>
              <a:rPr kumimoji="1" lang="en-US" altLang="ja-JP" dirty="0" smtClean="0">
                <a:solidFill>
                  <a:srgbClr val="FF0000"/>
                </a:solidFill>
                <a:latin typeface="HGP創英角ｺﾞｼｯｸUB" panose="020B0900000000000000" pitchFamily="50" charset="-128"/>
                <a:ea typeface="HGP創英角ｺﾞｼｯｸUB" panose="020B0900000000000000" pitchFamily="50" charset="-128"/>
              </a:rPr>
              <a:t>T</a:t>
            </a:r>
          </a:p>
          <a:p>
            <a:r>
              <a:rPr lang="ja-JP" altLang="en-US" dirty="0" smtClean="0">
                <a:latin typeface="HGP創英角ｺﾞｼｯｸUB" panose="020B0900000000000000" pitchFamily="50" charset="-128"/>
                <a:ea typeface="HGP創英角ｺﾞｼｯｸUB" panose="020B0900000000000000" pitchFamily="50" charset="-128"/>
              </a:rPr>
              <a:t>断面積 </a:t>
            </a:r>
            <a:r>
              <a:rPr lang="en-US" altLang="ja-JP" dirty="0" smtClean="0">
                <a:latin typeface="HGP創英角ｺﾞｼｯｸUB" panose="020B0900000000000000" pitchFamily="50" charset="-128"/>
                <a:ea typeface="HGP創英角ｺﾞｼｯｸUB" panose="020B0900000000000000" pitchFamily="50" charset="-128"/>
              </a:rPr>
              <a:t>A		</a:t>
            </a:r>
            <a:r>
              <a:rPr lang="ja-JP" altLang="en-US" dirty="0" smtClean="0">
                <a:solidFill>
                  <a:srgbClr val="FF0000"/>
                </a:solidFill>
                <a:latin typeface="HGP創英角ｺﾞｼｯｸUB" panose="020B0900000000000000" pitchFamily="50" charset="-128"/>
                <a:ea typeface="HGP創英角ｺﾞｼｯｸUB" panose="020B0900000000000000" pitchFamily="50" charset="-128"/>
              </a:rPr>
              <a:t>熱容量 </a:t>
            </a:r>
            <a:r>
              <a:rPr lang="en-US" altLang="ja-JP" dirty="0" smtClean="0">
                <a:solidFill>
                  <a:srgbClr val="FF0000"/>
                </a:solidFill>
                <a:latin typeface="HGP創英角ｺﾞｼｯｸUB" panose="020B0900000000000000" pitchFamily="50" charset="-128"/>
                <a:ea typeface="HGP創英角ｺﾞｼｯｸUB" panose="020B0900000000000000" pitchFamily="50" charset="-128"/>
              </a:rPr>
              <a:t>C</a:t>
            </a:r>
          </a:p>
          <a:p>
            <a:r>
              <a:rPr lang="ja-JP" altLang="en-US" dirty="0" smtClean="0">
                <a:latin typeface="HGP創英角ｺﾞｼｯｸUB" panose="020B0900000000000000" pitchFamily="50" charset="-128"/>
                <a:ea typeface="HGP創英角ｺﾞｼｯｸUB" panose="020B0900000000000000" pitchFamily="50" charset="-128"/>
              </a:rPr>
              <a:t>水量 </a:t>
            </a:r>
            <a:r>
              <a:rPr lang="en-US" altLang="ja-JP" dirty="0" smtClean="0">
                <a:latin typeface="HGP創英角ｺﾞｼｯｸUB" panose="020B0900000000000000" pitchFamily="50" charset="-128"/>
                <a:ea typeface="HGP創英角ｺﾞｼｯｸUB" panose="020B0900000000000000" pitchFamily="50" charset="-128"/>
              </a:rPr>
              <a:t>AH		</a:t>
            </a:r>
            <a:r>
              <a:rPr lang="ja-JP" altLang="en-US" dirty="0" smtClean="0">
                <a:solidFill>
                  <a:srgbClr val="FF0000"/>
                </a:solidFill>
                <a:latin typeface="HGP創英角ｺﾞｼｯｸUB" panose="020B0900000000000000" pitchFamily="50" charset="-128"/>
                <a:ea typeface="HGP創英角ｺﾞｼｯｸUB" panose="020B0900000000000000" pitchFamily="50" charset="-128"/>
              </a:rPr>
              <a:t>熱量 </a:t>
            </a:r>
            <a:r>
              <a:rPr lang="en-US" altLang="ja-JP" dirty="0" smtClean="0">
                <a:solidFill>
                  <a:srgbClr val="FF0000"/>
                </a:solidFill>
                <a:latin typeface="HGP創英角ｺﾞｼｯｸUB" panose="020B0900000000000000" pitchFamily="50" charset="-128"/>
                <a:ea typeface="HGP創英角ｺﾞｼｯｸUB" panose="020B0900000000000000" pitchFamily="50" charset="-128"/>
              </a:rPr>
              <a:t>CT</a:t>
            </a:r>
            <a:endParaRPr kumimoji="1" lang="ja-JP" altLang="en-US" dirty="0">
              <a:solidFill>
                <a:srgbClr val="FF0000"/>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3193980746"/>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タイトル 1"/>
          <p:cNvSpPr>
            <a:spLocks noGrp="1"/>
          </p:cNvSpPr>
          <p:nvPr>
            <p:ph type="title"/>
          </p:nvPr>
        </p:nvSpPr>
        <p:spPr bwMode="auto">
          <a:xfrm>
            <a:off x="0" y="13536"/>
            <a:ext cx="10693400" cy="720725"/>
          </a:xfrm>
          <a:noFill/>
        </p:spPr>
        <p:txBody>
          <a:bodyPr vert="horz" numCol="1" compatLnSpc="1">
            <a:prstTxWarp prst="textNoShape">
              <a:avLst/>
            </a:prstTxWarp>
          </a:bodyPr>
          <a:lstStyle/>
          <a:p>
            <a:r>
              <a:rPr lang="ja-JP" altLang="en-US" sz="4000" dirty="0" smtClean="0"/>
              <a:t>熱収支</a:t>
            </a:r>
          </a:p>
        </p:txBody>
      </p:sp>
      <p:sp>
        <p:nvSpPr>
          <p:cNvPr id="2" name="スライド番号プレースホルダー 1"/>
          <p:cNvSpPr>
            <a:spLocks noGrp="1"/>
          </p:cNvSpPr>
          <p:nvPr>
            <p:ph type="sldNum" sz="quarter" idx="10"/>
          </p:nvPr>
        </p:nvSpPr>
        <p:spPr/>
        <p:txBody>
          <a:bodyPr/>
          <a:lstStyle/>
          <a:p>
            <a:pPr>
              <a:defRPr/>
            </a:pPr>
            <a:fld id="{174FF7BD-7533-4640-B49B-CF9F7C29BF9A}" type="slidenum">
              <a:rPr lang="en-US" altLang="ja-JP" smtClean="0">
                <a:latin typeface="HGP創英角ｺﾞｼｯｸUB" panose="020B0900000000000000" pitchFamily="50" charset="-128"/>
                <a:ea typeface="HGP創英角ｺﾞｼｯｸUB" panose="020B0900000000000000" pitchFamily="50" charset="-128"/>
              </a:rPr>
              <a:pPr>
                <a:defRPr/>
              </a:pPr>
              <a:t>4</a:t>
            </a:fld>
            <a:endParaRPr lang="en-US" dirty="0">
              <a:latin typeface="HGP創英角ｺﾞｼｯｸUB" panose="020B0900000000000000" pitchFamily="50" charset="-128"/>
              <a:ea typeface="HGP創英角ｺﾞｼｯｸUB" panose="020B0900000000000000" pitchFamily="50" charset="-128"/>
            </a:endParaRPr>
          </a:p>
        </p:txBody>
      </p:sp>
      <p:sp>
        <p:nvSpPr>
          <p:cNvPr id="4" name="正方形/長方形 3"/>
          <p:cNvSpPr/>
          <p:nvPr/>
        </p:nvSpPr>
        <p:spPr>
          <a:xfrm>
            <a:off x="1098228" y="1476375"/>
            <a:ext cx="2592288" cy="496855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創英角ｺﾞｼｯｸUB" panose="020B0900000000000000" pitchFamily="50" charset="-128"/>
              <a:ea typeface="HGP創英角ｺﾞｼｯｸUB" panose="020B0900000000000000" pitchFamily="50" charset="-128"/>
            </a:endParaRPr>
          </a:p>
        </p:txBody>
      </p:sp>
      <p:sp>
        <p:nvSpPr>
          <p:cNvPr id="5" name="正方形/長方形 4"/>
          <p:cNvSpPr/>
          <p:nvPr/>
        </p:nvSpPr>
        <p:spPr>
          <a:xfrm>
            <a:off x="1314252" y="1476375"/>
            <a:ext cx="2160240" cy="47525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創英角ｺﾞｼｯｸUB" panose="020B0900000000000000" pitchFamily="50" charset="-128"/>
              <a:ea typeface="HGP創英角ｺﾞｼｯｸUB" panose="020B0900000000000000" pitchFamily="50" charset="-128"/>
            </a:endParaRPr>
          </a:p>
        </p:txBody>
      </p:sp>
      <p:sp>
        <p:nvSpPr>
          <p:cNvPr id="6" name="正方形/長方形 5"/>
          <p:cNvSpPr/>
          <p:nvPr/>
        </p:nvSpPr>
        <p:spPr>
          <a:xfrm>
            <a:off x="1314252" y="2442096"/>
            <a:ext cx="2160240" cy="378680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創英角ｺﾞｼｯｸUB" panose="020B0900000000000000" pitchFamily="50" charset="-128"/>
              <a:ea typeface="HGP創英角ｺﾞｼｯｸUB" panose="020B0900000000000000" pitchFamily="50" charset="-128"/>
            </a:endParaRPr>
          </a:p>
        </p:txBody>
      </p:sp>
      <p:sp>
        <p:nvSpPr>
          <p:cNvPr id="10" name="正方形/長方形 9"/>
          <p:cNvSpPr/>
          <p:nvPr/>
        </p:nvSpPr>
        <p:spPr>
          <a:xfrm>
            <a:off x="3474492" y="6012879"/>
            <a:ext cx="864096" cy="21602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創英角ｺﾞｼｯｸUB" panose="020B0900000000000000" pitchFamily="50" charset="-128"/>
              <a:ea typeface="HGP創英角ｺﾞｼｯｸUB" panose="020B0900000000000000" pitchFamily="50" charset="-128"/>
            </a:endParaRPr>
          </a:p>
        </p:txBody>
      </p:sp>
      <p:sp>
        <p:nvSpPr>
          <p:cNvPr id="12" name="正方形/長方形 11"/>
          <p:cNvSpPr/>
          <p:nvPr/>
        </p:nvSpPr>
        <p:spPr>
          <a:xfrm>
            <a:off x="738188" y="1044327"/>
            <a:ext cx="864096" cy="21602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HGP創英角ｺﾞｼｯｸUB" panose="020B0900000000000000" pitchFamily="50" charset="-128"/>
              <a:ea typeface="HGP創英角ｺﾞｼｯｸUB" panose="020B0900000000000000" pitchFamily="50" charset="-128"/>
            </a:endParaRPr>
          </a:p>
        </p:txBody>
      </p:sp>
      <p:sp>
        <p:nvSpPr>
          <p:cNvPr id="3" name="アーチ 2"/>
          <p:cNvSpPr/>
          <p:nvPr/>
        </p:nvSpPr>
        <p:spPr>
          <a:xfrm>
            <a:off x="990216" y="1044327"/>
            <a:ext cx="1224136" cy="936104"/>
          </a:xfrm>
          <a:prstGeom prst="blockArc">
            <a:avLst>
              <a:gd name="adj1" fmla="val 15244260"/>
              <a:gd name="adj2" fmla="val 21241575"/>
              <a:gd name="adj3" fmla="val 23302"/>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4" name="アーチ 13"/>
          <p:cNvSpPr/>
          <p:nvPr/>
        </p:nvSpPr>
        <p:spPr>
          <a:xfrm>
            <a:off x="3618508" y="5999231"/>
            <a:ext cx="1224136" cy="936104"/>
          </a:xfrm>
          <a:prstGeom prst="blockArc">
            <a:avLst>
              <a:gd name="adj1" fmla="val 15244260"/>
              <a:gd name="adj2" fmla="val 21241575"/>
              <a:gd name="adj3" fmla="val 23302"/>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5" name="テキスト ボックス 14"/>
          <p:cNvSpPr txBox="1"/>
          <p:nvPr/>
        </p:nvSpPr>
        <p:spPr>
          <a:xfrm>
            <a:off x="4842644" y="981083"/>
            <a:ext cx="5616624" cy="3083921"/>
          </a:xfrm>
          <a:prstGeom prst="rect">
            <a:avLst/>
          </a:prstGeom>
          <a:noFill/>
        </p:spPr>
        <p:txBody>
          <a:bodyPr wrap="square" rtlCol="0">
            <a:spAutoFit/>
          </a:bodyPr>
          <a:lstStyle/>
          <a:p>
            <a:r>
              <a:rPr lang="ja-JP" altLang="en-US" dirty="0" smtClean="0">
                <a:latin typeface="HGP創英角ｺﾞｼｯｸUB" panose="020B0900000000000000" pitchFamily="50" charset="-128"/>
                <a:ea typeface="HGP創英角ｺﾞｼｯｸUB" panose="020B0900000000000000" pitchFamily="50" charset="-128"/>
              </a:rPr>
              <a:t>入る</a:t>
            </a:r>
            <a:r>
              <a:rPr lang="ja-JP" altLang="en-US" dirty="0">
                <a:latin typeface="HGP創英角ｺﾞｼｯｸUB" panose="020B0900000000000000" pitchFamily="50" charset="-128"/>
                <a:ea typeface="HGP創英角ｺﾞｼｯｸUB" panose="020B0900000000000000" pitchFamily="50" charset="-128"/>
              </a:rPr>
              <a:t>水の量</a:t>
            </a:r>
            <a:r>
              <a:rPr lang="ja-JP" altLang="en-US" dirty="0" smtClean="0">
                <a:latin typeface="HGP創英角ｺﾞｼｯｸUB" panose="020B0900000000000000" pitchFamily="50" charset="-128"/>
                <a:ea typeface="HGP創英角ｺﾞｼｯｸUB" panose="020B0900000000000000" pitchFamily="50" charset="-128"/>
              </a:rPr>
              <a:t>＞出る</a:t>
            </a:r>
            <a:r>
              <a:rPr lang="ja-JP" altLang="en-US" dirty="0">
                <a:latin typeface="HGP創英角ｺﾞｼｯｸUB" panose="020B0900000000000000" pitchFamily="50" charset="-128"/>
                <a:ea typeface="HGP創英角ｺﾞｼｯｸUB" panose="020B0900000000000000" pitchFamily="50" charset="-128"/>
              </a:rPr>
              <a:t>水の</a:t>
            </a:r>
            <a:r>
              <a:rPr lang="ja-JP" altLang="en-US" dirty="0" smtClean="0">
                <a:latin typeface="HGP創英角ｺﾞｼｯｸUB" panose="020B0900000000000000" pitchFamily="50" charset="-128"/>
                <a:ea typeface="HGP創英角ｺﾞｼｯｸUB" panose="020B0900000000000000" pitchFamily="50" charset="-128"/>
              </a:rPr>
              <a:t>量</a:t>
            </a:r>
            <a:endParaRPr lang="en-US" altLang="ja-JP" dirty="0" smtClean="0">
              <a:latin typeface="HGP創英角ｺﾞｼｯｸUB" panose="020B0900000000000000" pitchFamily="50" charset="-128"/>
              <a:ea typeface="HGP創英角ｺﾞｼｯｸUB" panose="020B0900000000000000" pitchFamily="50" charset="-128"/>
            </a:endParaRPr>
          </a:p>
          <a:p>
            <a:r>
              <a:rPr lang="ja-JP" altLang="en-US" dirty="0">
                <a:latin typeface="HGP創英角ｺﾞｼｯｸUB" panose="020B0900000000000000" pitchFamily="50" charset="-128"/>
                <a:ea typeface="HGP創英角ｺﾞｼｯｸUB" panose="020B0900000000000000" pitchFamily="50" charset="-128"/>
              </a:rPr>
              <a:t>　水位が上がる</a:t>
            </a:r>
            <a:endParaRPr lang="en-US" altLang="ja-JP" dirty="0">
              <a:latin typeface="HGP創英角ｺﾞｼｯｸUB" panose="020B0900000000000000" pitchFamily="50" charset="-128"/>
              <a:ea typeface="HGP創英角ｺﾞｼｯｸUB" panose="020B0900000000000000" pitchFamily="50" charset="-128"/>
            </a:endParaRPr>
          </a:p>
          <a:p>
            <a:pPr eaLnBrk="0" hangingPunct="0">
              <a:spcBef>
                <a:spcPct val="30000"/>
              </a:spcBef>
              <a:defRPr/>
            </a:pPr>
            <a:r>
              <a:rPr lang="ja-JP" altLang="en-US" dirty="0" smtClean="0">
                <a:latin typeface="HGP創英角ｺﾞｼｯｸUB" panose="020B0900000000000000" pitchFamily="50" charset="-128"/>
                <a:ea typeface="HGP創英角ｺﾞｼｯｸUB" panose="020B0900000000000000" pitchFamily="50" charset="-128"/>
              </a:rPr>
              <a:t>入る</a:t>
            </a:r>
            <a:r>
              <a:rPr lang="ja-JP" altLang="en-US" dirty="0">
                <a:latin typeface="HGP創英角ｺﾞｼｯｸUB" panose="020B0900000000000000" pitchFamily="50" charset="-128"/>
                <a:ea typeface="HGP創英角ｺﾞｼｯｸUB" panose="020B0900000000000000" pitchFamily="50" charset="-128"/>
              </a:rPr>
              <a:t>水の量</a:t>
            </a:r>
            <a:r>
              <a:rPr lang="ja-JP" altLang="en-US" dirty="0" smtClean="0">
                <a:latin typeface="HGP創英角ｺﾞｼｯｸUB" panose="020B0900000000000000" pitchFamily="50" charset="-128"/>
                <a:ea typeface="HGP創英角ｺﾞｼｯｸUB" panose="020B0900000000000000" pitchFamily="50" charset="-128"/>
              </a:rPr>
              <a:t>＜出る</a:t>
            </a:r>
            <a:r>
              <a:rPr lang="ja-JP" altLang="en-US" dirty="0">
                <a:latin typeface="HGP創英角ｺﾞｼｯｸUB" panose="020B0900000000000000" pitchFamily="50" charset="-128"/>
                <a:ea typeface="HGP創英角ｺﾞｼｯｸUB" panose="020B0900000000000000" pitchFamily="50" charset="-128"/>
              </a:rPr>
              <a:t>水の</a:t>
            </a:r>
            <a:r>
              <a:rPr lang="ja-JP" altLang="en-US" dirty="0" smtClean="0">
                <a:latin typeface="HGP創英角ｺﾞｼｯｸUB" panose="020B0900000000000000" pitchFamily="50" charset="-128"/>
                <a:ea typeface="HGP創英角ｺﾞｼｯｸUB" panose="020B0900000000000000" pitchFamily="50" charset="-128"/>
              </a:rPr>
              <a:t>量</a:t>
            </a:r>
            <a:endParaRPr lang="en-US" altLang="ja-JP" dirty="0" smtClean="0">
              <a:latin typeface="HGP創英角ｺﾞｼｯｸUB" panose="020B0900000000000000" pitchFamily="50" charset="-128"/>
              <a:ea typeface="HGP創英角ｺﾞｼｯｸUB" panose="020B0900000000000000" pitchFamily="50" charset="-128"/>
            </a:endParaRPr>
          </a:p>
          <a:p>
            <a:pPr eaLnBrk="0" hangingPunct="0">
              <a:spcBef>
                <a:spcPct val="30000"/>
              </a:spcBef>
              <a:defRPr/>
            </a:pPr>
            <a:r>
              <a:rPr lang="ja-JP" altLang="en-US" dirty="0">
                <a:latin typeface="HGP創英角ｺﾞｼｯｸUB" panose="020B0900000000000000" pitchFamily="50" charset="-128"/>
                <a:ea typeface="HGP創英角ｺﾞｼｯｸUB" panose="020B0900000000000000" pitchFamily="50" charset="-128"/>
              </a:rPr>
              <a:t>　水位が下がる</a:t>
            </a:r>
            <a:endParaRPr lang="en-US" altLang="ja-JP" dirty="0">
              <a:latin typeface="HGP創英角ｺﾞｼｯｸUB" panose="020B0900000000000000" pitchFamily="50" charset="-128"/>
              <a:ea typeface="HGP創英角ｺﾞｼｯｸUB" panose="020B0900000000000000" pitchFamily="50" charset="-128"/>
            </a:endParaRPr>
          </a:p>
          <a:p>
            <a:pPr eaLnBrk="0" hangingPunct="0">
              <a:spcBef>
                <a:spcPct val="30000"/>
              </a:spcBef>
              <a:defRPr/>
            </a:pPr>
            <a:r>
              <a:rPr lang="ja-JP" altLang="en-US" dirty="0" smtClean="0">
                <a:latin typeface="HGP創英角ｺﾞｼｯｸUB" panose="020B0900000000000000" pitchFamily="50" charset="-128"/>
                <a:ea typeface="HGP創英角ｺﾞｼｯｸUB" panose="020B0900000000000000" pitchFamily="50" charset="-128"/>
              </a:rPr>
              <a:t>入る</a:t>
            </a:r>
            <a:r>
              <a:rPr lang="ja-JP" altLang="en-US" dirty="0">
                <a:latin typeface="HGP創英角ｺﾞｼｯｸUB" panose="020B0900000000000000" pitchFamily="50" charset="-128"/>
                <a:ea typeface="HGP創英角ｺﾞｼｯｸUB" panose="020B0900000000000000" pitchFamily="50" charset="-128"/>
              </a:rPr>
              <a:t>水の量</a:t>
            </a:r>
            <a:r>
              <a:rPr lang="ja-JP" altLang="en-US" dirty="0" smtClean="0">
                <a:latin typeface="HGP創英角ｺﾞｼｯｸUB" panose="020B0900000000000000" pitchFamily="50" charset="-128"/>
                <a:ea typeface="HGP創英角ｺﾞｼｯｸUB" panose="020B0900000000000000" pitchFamily="50" charset="-128"/>
              </a:rPr>
              <a:t>＝出る</a:t>
            </a:r>
            <a:r>
              <a:rPr lang="ja-JP" altLang="en-US" dirty="0">
                <a:latin typeface="HGP創英角ｺﾞｼｯｸUB" panose="020B0900000000000000" pitchFamily="50" charset="-128"/>
                <a:ea typeface="HGP創英角ｺﾞｼｯｸUB" panose="020B0900000000000000" pitchFamily="50" charset="-128"/>
              </a:rPr>
              <a:t>水の</a:t>
            </a:r>
            <a:r>
              <a:rPr lang="ja-JP" altLang="en-US" dirty="0" smtClean="0">
                <a:latin typeface="HGP創英角ｺﾞｼｯｸUB" panose="020B0900000000000000" pitchFamily="50" charset="-128"/>
                <a:ea typeface="HGP創英角ｺﾞｼｯｸUB" panose="020B0900000000000000" pitchFamily="50" charset="-128"/>
              </a:rPr>
              <a:t>量</a:t>
            </a:r>
            <a:endParaRPr lang="en-US" altLang="ja-JP" dirty="0" smtClean="0">
              <a:latin typeface="HGP創英角ｺﾞｼｯｸUB" panose="020B0900000000000000" pitchFamily="50" charset="-128"/>
              <a:ea typeface="HGP創英角ｺﾞｼｯｸUB" panose="020B0900000000000000" pitchFamily="50" charset="-128"/>
            </a:endParaRPr>
          </a:p>
          <a:p>
            <a:pPr eaLnBrk="0" hangingPunct="0">
              <a:spcBef>
                <a:spcPct val="30000"/>
              </a:spcBef>
              <a:defRPr/>
            </a:pPr>
            <a:r>
              <a:rPr lang="ja-JP" altLang="en-US" dirty="0">
                <a:latin typeface="HGP創英角ｺﾞｼｯｸUB" panose="020B0900000000000000" pitchFamily="50" charset="-128"/>
                <a:ea typeface="HGP創英角ｺﾞｼｯｸUB" panose="020B0900000000000000" pitchFamily="50" charset="-128"/>
              </a:rPr>
              <a:t>　水位は変わらない</a:t>
            </a:r>
            <a:endParaRPr lang="en-US" altLang="ja-JP" dirty="0">
              <a:latin typeface="HGP創英角ｺﾞｼｯｸUB" panose="020B0900000000000000" pitchFamily="50" charset="-128"/>
              <a:ea typeface="HGP創英角ｺﾞｼｯｸUB" panose="020B0900000000000000" pitchFamily="50" charset="-128"/>
            </a:endParaRPr>
          </a:p>
        </p:txBody>
      </p:sp>
      <p:sp>
        <p:nvSpPr>
          <p:cNvPr id="17" name="テキスト ボックス 16"/>
          <p:cNvSpPr txBox="1"/>
          <p:nvPr/>
        </p:nvSpPr>
        <p:spPr>
          <a:xfrm>
            <a:off x="4842644" y="4212679"/>
            <a:ext cx="5616624" cy="3083921"/>
          </a:xfrm>
          <a:prstGeom prst="rect">
            <a:avLst/>
          </a:prstGeom>
          <a:noFill/>
        </p:spPr>
        <p:txBody>
          <a:bodyPr wrap="square" rtlCol="0">
            <a:spAutoFit/>
          </a:bodyPr>
          <a:lstStyle/>
          <a:p>
            <a:r>
              <a:rPr lang="ja-JP" altLang="en-US" dirty="0" smtClean="0">
                <a:solidFill>
                  <a:srgbClr val="FF0000"/>
                </a:solidFill>
                <a:latin typeface="HGP創英角ｺﾞｼｯｸUB" panose="020B0900000000000000" pitchFamily="50" charset="-128"/>
                <a:ea typeface="HGP創英角ｺﾞｼｯｸUB" panose="020B0900000000000000" pitchFamily="50" charset="-128"/>
              </a:rPr>
              <a:t>入る熱の</a:t>
            </a:r>
            <a:r>
              <a:rPr lang="ja-JP" altLang="en-US" dirty="0">
                <a:solidFill>
                  <a:srgbClr val="FF0000"/>
                </a:solidFill>
                <a:latin typeface="HGP創英角ｺﾞｼｯｸUB" panose="020B0900000000000000" pitchFamily="50" charset="-128"/>
                <a:ea typeface="HGP創英角ｺﾞｼｯｸUB" panose="020B0900000000000000" pitchFamily="50" charset="-128"/>
              </a:rPr>
              <a:t>量</a:t>
            </a:r>
            <a:r>
              <a:rPr lang="ja-JP" altLang="en-US" dirty="0" smtClean="0">
                <a:solidFill>
                  <a:srgbClr val="FF0000"/>
                </a:solidFill>
                <a:latin typeface="HGP創英角ｺﾞｼｯｸUB" panose="020B0900000000000000" pitchFamily="50" charset="-128"/>
                <a:ea typeface="HGP創英角ｺﾞｼｯｸUB" panose="020B0900000000000000" pitchFamily="50" charset="-128"/>
              </a:rPr>
              <a:t>＞出る熱の量</a:t>
            </a:r>
            <a:endParaRPr lang="en-US" altLang="ja-JP" dirty="0" smtClean="0">
              <a:solidFill>
                <a:srgbClr val="FF0000"/>
              </a:solidFill>
              <a:latin typeface="HGP創英角ｺﾞｼｯｸUB" panose="020B0900000000000000" pitchFamily="50" charset="-128"/>
              <a:ea typeface="HGP創英角ｺﾞｼｯｸUB" panose="020B0900000000000000" pitchFamily="50" charset="-128"/>
            </a:endParaRPr>
          </a:p>
          <a:p>
            <a:r>
              <a:rPr lang="ja-JP" altLang="en-US" dirty="0">
                <a:solidFill>
                  <a:srgbClr val="FF0000"/>
                </a:solidFill>
                <a:latin typeface="HGP創英角ｺﾞｼｯｸUB" panose="020B0900000000000000" pitchFamily="50" charset="-128"/>
                <a:ea typeface="HGP創英角ｺﾞｼｯｸUB" panose="020B0900000000000000" pitchFamily="50" charset="-128"/>
              </a:rPr>
              <a:t>　</a:t>
            </a:r>
            <a:r>
              <a:rPr lang="ja-JP" altLang="en-US" dirty="0" smtClean="0">
                <a:solidFill>
                  <a:srgbClr val="FF0000"/>
                </a:solidFill>
                <a:latin typeface="HGP創英角ｺﾞｼｯｸUB" panose="020B0900000000000000" pitchFamily="50" charset="-128"/>
                <a:ea typeface="HGP創英角ｺﾞｼｯｸUB" panose="020B0900000000000000" pitchFamily="50" charset="-128"/>
              </a:rPr>
              <a:t>温度が</a:t>
            </a:r>
            <a:r>
              <a:rPr lang="ja-JP" altLang="en-US" dirty="0">
                <a:solidFill>
                  <a:srgbClr val="FF0000"/>
                </a:solidFill>
                <a:latin typeface="HGP創英角ｺﾞｼｯｸUB" panose="020B0900000000000000" pitchFamily="50" charset="-128"/>
                <a:ea typeface="HGP創英角ｺﾞｼｯｸUB" panose="020B0900000000000000" pitchFamily="50" charset="-128"/>
              </a:rPr>
              <a:t>上がる</a:t>
            </a:r>
            <a:endParaRPr lang="en-US" altLang="ja-JP" dirty="0">
              <a:solidFill>
                <a:srgbClr val="FF0000"/>
              </a:solidFill>
              <a:latin typeface="HGP創英角ｺﾞｼｯｸUB" panose="020B0900000000000000" pitchFamily="50" charset="-128"/>
              <a:ea typeface="HGP創英角ｺﾞｼｯｸUB" panose="020B0900000000000000" pitchFamily="50" charset="-128"/>
            </a:endParaRPr>
          </a:p>
          <a:p>
            <a:pPr eaLnBrk="0" hangingPunct="0">
              <a:spcBef>
                <a:spcPct val="30000"/>
              </a:spcBef>
              <a:defRPr/>
            </a:pPr>
            <a:r>
              <a:rPr lang="ja-JP" altLang="en-US" dirty="0" smtClean="0">
                <a:solidFill>
                  <a:srgbClr val="FF0000"/>
                </a:solidFill>
                <a:latin typeface="HGP創英角ｺﾞｼｯｸUB" panose="020B0900000000000000" pitchFamily="50" charset="-128"/>
                <a:ea typeface="HGP創英角ｺﾞｼｯｸUB" panose="020B0900000000000000" pitchFamily="50" charset="-128"/>
              </a:rPr>
              <a:t>入る熱の</a:t>
            </a:r>
            <a:r>
              <a:rPr lang="ja-JP" altLang="en-US" dirty="0">
                <a:solidFill>
                  <a:srgbClr val="FF0000"/>
                </a:solidFill>
                <a:latin typeface="HGP創英角ｺﾞｼｯｸUB" panose="020B0900000000000000" pitchFamily="50" charset="-128"/>
                <a:ea typeface="HGP創英角ｺﾞｼｯｸUB" panose="020B0900000000000000" pitchFamily="50" charset="-128"/>
              </a:rPr>
              <a:t>量</a:t>
            </a:r>
            <a:r>
              <a:rPr lang="ja-JP" altLang="en-US" dirty="0" smtClean="0">
                <a:solidFill>
                  <a:srgbClr val="FF0000"/>
                </a:solidFill>
                <a:latin typeface="HGP創英角ｺﾞｼｯｸUB" panose="020B0900000000000000" pitchFamily="50" charset="-128"/>
                <a:ea typeface="HGP創英角ｺﾞｼｯｸUB" panose="020B0900000000000000" pitchFamily="50" charset="-128"/>
              </a:rPr>
              <a:t>＜出る熱の量</a:t>
            </a:r>
            <a:endParaRPr lang="en-US" altLang="ja-JP" dirty="0" smtClean="0">
              <a:solidFill>
                <a:srgbClr val="FF0000"/>
              </a:solidFill>
              <a:latin typeface="HGP創英角ｺﾞｼｯｸUB" panose="020B0900000000000000" pitchFamily="50" charset="-128"/>
              <a:ea typeface="HGP創英角ｺﾞｼｯｸUB" panose="020B0900000000000000" pitchFamily="50" charset="-128"/>
            </a:endParaRPr>
          </a:p>
          <a:p>
            <a:pPr eaLnBrk="0" hangingPunct="0">
              <a:spcBef>
                <a:spcPct val="30000"/>
              </a:spcBef>
              <a:defRPr/>
            </a:pPr>
            <a:r>
              <a:rPr lang="ja-JP" altLang="en-US" dirty="0">
                <a:solidFill>
                  <a:srgbClr val="FF0000"/>
                </a:solidFill>
                <a:latin typeface="HGP創英角ｺﾞｼｯｸUB" panose="020B0900000000000000" pitchFamily="50" charset="-128"/>
                <a:ea typeface="HGP創英角ｺﾞｼｯｸUB" panose="020B0900000000000000" pitchFamily="50" charset="-128"/>
              </a:rPr>
              <a:t>　</a:t>
            </a:r>
            <a:r>
              <a:rPr lang="ja-JP" altLang="en-US" dirty="0" smtClean="0">
                <a:solidFill>
                  <a:srgbClr val="FF0000"/>
                </a:solidFill>
                <a:latin typeface="HGP創英角ｺﾞｼｯｸUB" panose="020B0900000000000000" pitchFamily="50" charset="-128"/>
                <a:ea typeface="HGP創英角ｺﾞｼｯｸUB" panose="020B0900000000000000" pitchFamily="50" charset="-128"/>
              </a:rPr>
              <a:t>温度が</a:t>
            </a:r>
            <a:r>
              <a:rPr lang="ja-JP" altLang="en-US" dirty="0">
                <a:solidFill>
                  <a:srgbClr val="FF0000"/>
                </a:solidFill>
                <a:latin typeface="HGP創英角ｺﾞｼｯｸUB" panose="020B0900000000000000" pitchFamily="50" charset="-128"/>
                <a:ea typeface="HGP創英角ｺﾞｼｯｸUB" panose="020B0900000000000000" pitchFamily="50" charset="-128"/>
              </a:rPr>
              <a:t>下がる</a:t>
            </a:r>
            <a:endParaRPr lang="en-US" altLang="ja-JP" dirty="0">
              <a:solidFill>
                <a:srgbClr val="FF0000"/>
              </a:solidFill>
              <a:latin typeface="HGP創英角ｺﾞｼｯｸUB" panose="020B0900000000000000" pitchFamily="50" charset="-128"/>
              <a:ea typeface="HGP創英角ｺﾞｼｯｸUB" panose="020B0900000000000000" pitchFamily="50" charset="-128"/>
            </a:endParaRPr>
          </a:p>
          <a:p>
            <a:pPr eaLnBrk="0" hangingPunct="0">
              <a:spcBef>
                <a:spcPct val="30000"/>
              </a:spcBef>
              <a:defRPr/>
            </a:pPr>
            <a:r>
              <a:rPr lang="ja-JP" altLang="en-US" dirty="0" smtClean="0">
                <a:solidFill>
                  <a:srgbClr val="FF0000"/>
                </a:solidFill>
                <a:latin typeface="HGP創英角ｺﾞｼｯｸUB" panose="020B0900000000000000" pitchFamily="50" charset="-128"/>
                <a:ea typeface="HGP創英角ｺﾞｼｯｸUB" panose="020B0900000000000000" pitchFamily="50" charset="-128"/>
              </a:rPr>
              <a:t>入る熱の</a:t>
            </a:r>
            <a:r>
              <a:rPr lang="ja-JP" altLang="en-US" dirty="0">
                <a:solidFill>
                  <a:srgbClr val="FF0000"/>
                </a:solidFill>
                <a:latin typeface="HGP創英角ｺﾞｼｯｸUB" panose="020B0900000000000000" pitchFamily="50" charset="-128"/>
                <a:ea typeface="HGP創英角ｺﾞｼｯｸUB" panose="020B0900000000000000" pitchFamily="50" charset="-128"/>
              </a:rPr>
              <a:t>量</a:t>
            </a:r>
            <a:r>
              <a:rPr lang="ja-JP" altLang="en-US" dirty="0" smtClean="0">
                <a:solidFill>
                  <a:srgbClr val="FF0000"/>
                </a:solidFill>
                <a:latin typeface="HGP創英角ｺﾞｼｯｸUB" panose="020B0900000000000000" pitchFamily="50" charset="-128"/>
                <a:ea typeface="HGP創英角ｺﾞｼｯｸUB" panose="020B0900000000000000" pitchFamily="50" charset="-128"/>
              </a:rPr>
              <a:t>＝出る熱の量</a:t>
            </a:r>
            <a:endParaRPr lang="en-US" altLang="ja-JP" dirty="0" smtClean="0">
              <a:solidFill>
                <a:srgbClr val="FF0000"/>
              </a:solidFill>
              <a:latin typeface="HGP創英角ｺﾞｼｯｸUB" panose="020B0900000000000000" pitchFamily="50" charset="-128"/>
              <a:ea typeface="HGP創英角ｺﾞｼｯｸUB" panose="020B0900000000000000" pitchFamily="50" charset="-128"/>
            </a:endParaRPr>
          </a:p>
          <a:p>
            <a:pPr eaLnBrk="0" hangingPunct="0">
              <a:spcBef>
                <a:spcPct val="30000"/>
              </a:spcBef>
              <a:defRPr/>
            </a:pPr>
            <a:r>
              <a:rPr lang="ja-JP" altLang="en-US" dirty="0">
                <a:solidFill>
                  <a:srgbClr val="FF0000"/>
                </a:solidFill>
                <a:latin typeface="HGP創英角ｺﾞｼｯｸUB" panose="020B0900000000000000" pitchFamily="50" charset="-128"/>
                <a:ea typeface="HGP創英角ｺﾞｼｯｸUB" panose="020B0900000000000000" pitchFamily="50" charset="-128"/>
              </a:rPr>
              <a:t>　</a:t>
            </a:r>
            <a:r>
              <a:rPr lang="ja-JP" altLang="en-US" dirty="0" smtClean="0">
                <a:solidFill>
                  <a:srgbClr val="FF0000"/>
                </a:solidFill>
                <a:latin typeface="HGP創英角ｺﾞｼｯｸUB" panose="020B0900000000000000" pitchFamily="50" charset="-128"/>
                <a:ea typeface="HGP創英角ｺﾞｼｯｸUB" panose="020B0900000000000000" pitchFamily="50" charset="-128"/>
              </a:rPr>
              <a:t>温度は</a:t>
            </a:r>
            <a:r>
              <a:rPr lang="ja-JP" altLang="en-US" dirty="0">
                <a:solidFill>
                  <a:srgbClr val="FF0000"/>
                </a:solidFill>
                <a:latin typeface="HGP創英角ｺﾞｼｯｸUB" panose="020B0900000000000000" pitchFamily="50" charset="-128"/>
                <a:ea typeface="HGP創英角ｺﾞｼｯｸUB" panose="020B0900000000000000" pitchFamily="50" charset="-128"/>
              </a:rPr>
              <a:t>変わらない</a:t>
            </a:r>
            <a:endParaRPr lang="en-US" altLang="ja-JP" dirty="0">
              <a:solidFill>
                <a:srgbClr val="FF0000"/>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903546695"/>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3474492" y="5930991"/>
            <a:ext cx="1080120" cy="40098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創英角ｺﾞｼｯｸUB" panose="020B0900000000000000" pitchFamily="50" charset="-128"/>
              <a:ea typeface="HGP創英角ｺﾞｼｯｸUB" panose="020B0900000000000000" pitchFamily="50" charset="-128"/>
            </a:endParaRPr>
          </a:p>
        </p:txBody>
      </p:sp>
      <p:sp>
        <p:nvSpPr>
          <p:cNvPr id="10243" name="タイトル 1"/>
          <p:cNvSpPr>
            <a:spLocks noGrp="1"/>
          </p:cNvSpPr>
          <p:nvPr>
            <p:ph type="title"/>
          </p:nvPr>
        </p:nvSpPr>
        <p:spPr bwMode="auto">
          <a:xfrm>
            <a:off x="0" y="13536"/>
            <a:ext cx="10693400" cy="720725"/>
          </a:xfrm>
          <a:noFill/>
        </p:spPr>
        <p:txBody>
          <a:bodyPr vert="horz" numCol="1" compatLnSpc="1">
            <a:prstTxWarp prst="textNoShape">
              <a:avLst/>
            </a:prstTxWarp>
          </a:bodyPr>
          <a:lstStyle/>
          <a:p>
            <a:r>
              <a:rPr lang="ja-JP" altLang="en-US" sz="4000" dirty="0"/>
              <a:t>熱は温度</a:t>
            </a:r>
            <a:r>
              <a:rPr lang="ja-JP" altLang="en-US" sz="4000" dirty="0" smtClean="0"/>
              <a:t>の高いところから低いところに流れる</a:t>
            </a:r>
          </a:p>
        </p:txBody>
      </p:sp>
      <p:sp>
        <p:nvSpPr>
          <p:cNvPr id="2" name="スライド番号プレースホルダー 1"/>
          <p:cNvSpPr>
            <a:spLocks noGrp="1"/>
          </p:cNvSpPr>
          <p:nvPr>
            <p:ph type="sldNum" sz="quarter" idx="10"/>
          </p:nvPr>
        </p:nvSpPr>
        <p:spPr/>
        <p:txBody>
          <a:bodyPr/>
          <a:lstStyle/>
          <a:p>
            <a:pPr>
              <a:defRPr/>
            </a:pPr>
            <a:fld id="{174FF7BD-7533-4640-B49B-CF9F7C29BF9A}" type="slidenum">
              <a:rPr lang="en-US" altLang="ja-JP" smtClean="0">
                <a:latin typeface="HGP創英角ｺﾞｼｯｸUB" panose="020B0900000000000000" pitchFamily="50" charset="-128"/>
                <a:ea typeface="HGP創英角ｺﾞｼｯｸUB" panose="020B0900000000000000" pitchFamily="50" charset="-128"/>
              </a:rPr>
              <a:pPr>
                <a:defRPr/>
              </a:pPr>
              <a:t>5</a:t>
            </a:fld>
            <a:endParaRPr lang="en-US" dirty="0">
              <a:latin typeface="HGP創英角ｺﾞｼｯｸUB" panose="020B0900000000000000" pitchFamily="50" charset="-128"/>
              <a:ea typeface="HGP創英角ｺﾞｼｯｸUB" panose="020B0900000000000000" pitchFamily="50" charset="-128"/>
            </a:endParaRPr>
          </a:p>
        </p:txBody>
      </p:sp>
      <p:sp>
        <p:nvSpPr>
          <p:cNvPr id="4" name="正方形/長方形 3"/>
          <p:cNvSpPr/>
          <p:nvPr/>
        </p:nvSpPr>
        <p:spPr>
          <a:xfrm>
            <a:off x="882204" y="1476375"/>
            <a:ext cx="2592288" cy="496855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創英角ｺﾞｼｯｸUB" panose="020B0900000000000000" pitchFamily="50" charset="-128"/>
              <a:ea typeface="HGP創英角ｺﾞｼｯｸUB" panose="020B0900000000000000" pitchFamily="50" charset="-128"/>
            </a:endParaRPr>
          </a:p>
        </p:txBody>
      </p:sp>
      <p:sp>
        <p:nvSpPr>
          <p:cNvPr id="5" name="正方形/長方形 4"/>
          <p:cNvSpPr/>
          <p:nvPr/>
        </p:nvSpPr>
        <p:spPr>
          <a:xfrm>
            <a:off x="1098228" y="1476375"/>
            <a:ext cx="2160240" cy="47525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創英角ｺﾞｼｯｸUB" panose="020B0900000000000000" pitchFamily="50" charset="-128"/>
              <a:ea typeface="HGP創英角ｺﾞｼｯｸUB" panose="020B0900000000000000" pitchFamily="50" charset="-128"/>
            </a:endParaRPr>
          </a:p>
        </p:txBody>
      </p:sp>
      <p:sp>
        <p:nvSpPr>
          <p:cNvPr id="6" name="正方形/長方形 5"/>
          <p:cNvSpPr/>
          <p:nvPr/>
        </p:nvSpPr>
        <p:spPr>
          <a:xfrm>
            <a:off x="1098228" y="2442096"/>
            <a:ext cx="2160240" cy="378680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創英角ｺﾞｼｯｸUB" panose="020B0900000000000000" pitchFamily="50" charset="-128"/>
              <a:ea typeface="HGP創英角ｺﾞｼｯｸUB" panose="020B0900000000000000" pitchFamily="50" charset="-128"/>
            </a:endParaRPr>
          </a:p>
        </p:txBody>
      </p:sp>
      <p:sp>
        <p:nvSpPr>
          <p:cNvPr id="7" name="正方形/長方形 6"/>
          <p:cNvSpPr/>
          <p:nvPr/>
        </p:nvSpPr>
        <p:spPr>
          <a:xfrm>
            <a:off x="4554612" y="1476375"/>
            <a:ext cx="4464496" cy="496855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創英角ｺﾞｼｯｸUB" panose="020B0900000000000000" pitchFamily="50" charset="-128"/>
              <a:ea typeface="HGP創英角ｺﾞｼｯｸUB" panose="020B0900000000000000" pitchFamily="50" charset="-128"/>
            </a:endParaRPr>
          </a:p>
        </p:txBody>
      </p:sp>
      <p:sp>
        <p:nvSpPr>
          <p:cNvPr id="8" name="正方形/長方形 7"/>
          <p:cNvSpPr/>
          <p:nvPr/>
        </p:nvSpPr>
        <p:spPr>
          <a:xfrm>
            <a:off x="4770636" y="1476375"/>
            <a:ext cx="4032448" cy="47525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創英角ｺﾞｼｯｸUB" panose="020B0900000000000000" pitchFamily="50" charset="-128"/>
              <a:ea typeface="HGP創英角ｺﾞｼｯｸUB" panose="020B0900000000000000" pitchFamily="50" charset="-128"/>
            </a:endParaRPr>
          </a:p>
        </p:txBody>
      </p:sp>
      <p:sp>
        <p:nvSpPr>
          <p:cNvPr id="9" name="正方形/長方形 8"/>
          <p:cNvSpPr/>
          <p:nvPr/>
        </p:nvSpPr>
        <p:spPr>
          <a:xfrm>
            <a:off x="4770636" y="4335499"/>
            <a:ext cx="4032448" cy="189340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創英角ｺﾞｼｯｸUB" panose="020B0900000000000000" pitchFamily="50" charset="-128"/>
              <a:ea typeface="HGP創英角ｺﾞｼｯｸUB" panose="020B0900000000000000" pitchFamily="50" charset="-128"/>
            </a:endParaRPr>
          </a:p>
        </p:txBody>
      </p:sp>
      <p:sp>
        <p:nvSpPr>
          <p:cNvPr id="10" name="正方形/長方形 9"/>
          <p:cNvSpPr/>
          <p:nvPr/>
        </p:nvSpPr>
        <p:spPr>
          <a:xfrm>
            <a:off x="3258468" y="6012879"/>
            <a:ext cx="1512168" cy="21602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創英角ｺﾞｼｯｸUB" panose="020B0900000000000000" pitchFamily="50" charset="-128"/>
              <a:ea typeface="HGP創英角ｺﾞｼｯｸUB" panose="020B0900000000000000" pitchFamily="50" charset="-128"/>
            </a:endParaRPr>
          </a:p>
        </p:txBody>
      </p:sp>
      <p:sp>
        <p:nvSpPr>
          <p:cNvPr id="3" name="右矢印 2"/>
          <p:cNvSpPr/>
          <p:nvPr/>
        </p:nvSpPr>
        <p:spPr>
          <a:xfrm>
            <a:off x="3546500" y="6660951"/>
            <a:ext cx="100811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創英角ｺﾞｼｯｸUB" panose="020B0900000000000000" pitchFamily="50" charset="-128"/>
              <a:ea typeface="HGP創英角ｺﾞｼｯｸUB" panose="020B0900000000000000" pitchFamily="50" charset="-128"/>
            </a:endParaRPr>
          </a:p>
        </p:txBody>
      </p:sp>
      <p:sp>
        <p:nvSpPr>
          <p:cNvPr id="13" name="テキスト ボックス 12"/>
          <p:cNvSpPr txBox="1"/>
          <p:nvPr/>
        </p:nvSpPr>
        <p:spPr>
          <a:xfrm>
            <a:off x="1649221" y="6515047"/>
            <a:ext cx="961175" cy="507831"/>
          </a:xfrm>
          <a:prstGeom prst="rect">
            <a:avLst/>
          </a:prstGeom>
          <a:noFill/>
        </p:spPr>
        <p:txBody>
          <a:bodyPr wrap="square" rtlCol="0">
            <a:spAutoFit/>
          </a:bodyPr>
          <a:lstStyle/>
          <a:p>
            <a:r>
              <a:rPr kumimoji="1" lang="ja-JP" altLang="en-US" dirty="0" smtClean="0">
                <a:latin typeface="HGP創英角ｺﾞｼｯｸUB" panose="020B0900000000000000" pitchFamily="50" charset="-128"/>
                <a:ea typeface="HGP創英角ｺﾞｼｯｸUB" panose="020B0900000000000000" pitchFamily="50" charset="-128"/>
              </a:rPr>
              <a:t>器</a:t>
            </a:r>
            <a:r>
              <a:rPr kumimoji="1" lang="en-US" altLang="ja-JP" dirty="0" smtClean="0">
                <a:latin typeface="HGP創英角ｺﾞｼｯｸUB" panose="020B0900000000000000" pitchFamily="50" charset="-128"/>
                <a:ea typeface="HGP創英角ｺﾞｼｯｸUB" panose="020B0900000000000000" pitchFamily="50" charset="-128"/>
              </a:rPr>
              <a:t>A</a:t>
            </a:r>
            <a:endParaRPr kumimoji="1" lang="ja-JP" altLang="en-US" dirty="0">
              <a:latin typeface="HGP創英角ｺﾞｼｯｸUB" panose="020B0900000000000000" pitchFamily="50" charset="-128"/>
              <a:ea typeface="HGP創英角ｺﾞｼｯｸUB" panose="020B0900000000000000" pitchFamily="50" charset="-128"/>
            </a:endParaRPr>
          </a:p>
        </p:txBody>
      </p:sp>
      <p:sp>
        <p:nvSpPr>
          <p:cNvPr id="14" name="テキスト ボックス 13"/>
          <p:cNvSpPr txBox="1"/>
          <p:nvPr/>
        </p:nvSpPr>
        <p:spPr>
          <a:xfrm>
            <a:off x="6761789" y="6516935"/>
            <a:ext cx="961175" cy="507831"/>
          </a:xfrm>
          <a:prstGeom prst="rect">
            <a:avLst/>
          </a:prstGeom>
          <a:noFill/>
        </p:spPr>
        <p:txBody>
          <a:bodyPr wrap="square" rtlCol="0">
            <a:spAutoFit/>
          </a:bodyPr>
          <a:lstStyle/>
          <a:p>
            <a:r>
              <a:rPr kumimoji="1" lang="ja-JP" altLang="en-US" dirty="0" smtClean="0">
                <a:latin typeface="HGP創英角ｺﾞｼｯｸUB" panose="020B0900000000000000" pitchFamily="50" charset="-128"/>
                <a:ea typeface="HGP創英角ｺﾞｼｯｸUB" panose="020B0900000000000000" pitchFamily="50" charset="-128"/>
              </a:rPr>
              <a:t>器</a:t>
            </a:r>
            <a:r>
              <a:rPr kumimoji="1" lang="en-US" altLang="ja-JP" dirty="0" smtClean="0">
                <a:latin typeface="HGP創英角ｺﾞｼｯｸUB" panose="020B0900000000000000" pitchFamily="50" charset="-128"/>
                <a:ea typeface="HGP創英角ｺﾞｼｯｸUB" panose="020B0900000000000000" pitchFamily="50" charset="-128"/>
              </a:rPr>
              <a:t>B</a:t>
            </a:r>
            <a:endParaRPr kumimoji="1" lang="ja-JP" altLang="en-US" dirty="0">
              <a:latin typeface="HGP創英角ｺﾞｼｯｸUB" panose="020B0900000000000000" pitchFamily="50" charset="-128"/>
              <a:ea typeface="HGP創英角ｺﾞｼｯｸUB" panose="020B0900000000000000" pitchFamily="50" charset="-128"/>
            </a:endParaRPr>
          </a:p>
        </p:txBody>
      </p:sp>
      <p:sp>
        <p:nvSpPr>
          <p:cNvPr id="15" name="テキスト ボックス 14"/>
          <p:cNvSpPr txBox="1"/>
          <p:nvPr/>
        </p:nvSpPr>
        <p:spPr>
          <a:xfrm>
            <a:off x="378148" y="776104"/>
            <a:ext cx="3797107" cy="923330"/>
          </a:xfrm>
          <a:prstGeom prst="rect">
            <a:avLst/>
          </a:prstGeom>
          <a:noFill/>
        </p:spPr>
        <p:txBody>
          <a:bodyPr wrap="square" rtlCol="0">
            <a:spAutoFit/>
          </a:bodyPr>
          <a:lstStyle/>
          <a:p>
            <a:r>
              <a:rPr kumimoji="1" lang="ja-JP" altLang="en-US" dirty="0" smtClean="0">
                <a:latin typeface="HGP創英角ｺﾞｼｯｸUB" panose="020B0900000000000000" pitchFamily="50" charset="-128"/>
                <a:ea typeface="HGP創英角ｺﾞｼｯｸUB" panose="020B0900000000000000" pitchFamily="50" charset="-128"/>
              </a:rPr>
              <a:t>水位 </a:t>
            </a:r>
            <a:r>
              <a:rPr kumimoji="1" lang="en-US" altLang="ja-JP" dirty="0" smtClean="0">
                <a:latin typeface="HGP創英角ｺﾞｼｯｸUB" panose="020B0900000000000000" pitchFamily="50" charset="-128"/>
                <a:ea typeface="HGP創英角ｺﾞｼｯｸUB" panose="020B0900000000000000" pitchFamily="50" charset="-128"/>
              </a:rPr>
              <a:t>H</a:t>
            </a:r>
            <a:r>
              <a:rPr kumimoji="1" lang="en-US" altLang="ja-JP" baseline="-25000" dirty="0" smtClean="0">
                <a:latin typeface="HGP創英角ｺﾞｼｯｸUB" panose="020B0900000000000000" pitchFamily="50" charset="-128"/>
                <a:ea typeface="HGP創英角ｺﾞｼｯｸUB" panose="020B0900000000000000" pitchFamily="50" charset="-128"/>
              </a:rPr>
              <a:t>A</a:t>
            </a:r>
            <a:r>
              <a:rPr kumimoji="1" lang="en-US" altLang="ja-JP" dirty="0" smtClean="0">
                <a:latin typeface="HGP創英角ｺﾞｼｯｸUB" panose="020B0900000000000000" pitchFamily="50" charset="-128"/>
                <a:ea typeface="HGP創英角ｺﾞｼｯｸUB" panose="020B0900000000000000" pitchFamily="50" charset="-128"/>
              </a:rPr>
              <a:t>	</a:t>
            </a:r>
            <a:r>
              <a:rPr kumimoji="1" lang="ja-JP" altLang="en-US" dirty="0" smtClean="0">
                <a:solidFill>
                  <a:srgbClr val="FF0000"/>
                </a:solidFill>
                <a:latin typeface="HGP創英角ｺﾞｼｯｸUB" panose="020B0900000000000000" pitchFamily="50" charset="-128"/>
                <a:ea typeface="HGP創英角ｺﾞｼｯｸUB" panose="020B0900000000000000" pitchFamily="50" charset="-128"/>
              </a:rPr>
              <a:t>温度 </a:t>
            </a:r>
            <a:r>
              <a:rPr kumimoji="1" lang="en-US" altLang="ja-JP" dirty="0" smtClean="0">
                <a:solidFill>
                  <a:srgbClr val="FF0000"/>
                </a:solidFill>
                <a:latin typeface="HGP創英角ｺﾞｼｯｸUB" panose="020B0900000000000000" pitchFamily="50" charset="-128"/>
                <a:ea typeface="HGP創英角ｺﾞｼｯｸUB" panose="020B0900000000000000" pitchFamily="50" charset="-128"/>
              </a:rPr>
              <a:t>T</a:t>
            </a:r>
            <a:r>
              <a:rPr kumimoji="1" lang="en-US" altLang="ja-JP" baseline="-25000" dirty="0" smtClean="0">
                <a:solidFill>
                  <a:srgbClr val="FF0000"/>
                </a:solidFill>
                <a:latin typeface="HGP創英角ｺﾞｼｯｸUB" panose="020B0900000000000000" pitchFamily="50" charset="-128"/>
                <a:ea typeface="HGP創英角ｺﾞｼｯｸUB" panose="020B0900000000000000" pitchFamily="50" charset="-128"/>
              </a:rPr>
              <a:t>A</a:t>
            </a:r>
          </a:p>
          <a:p>
            <a:r>
              <a:rPr lang="ja-JP" altLang="en-US" dirty="0" smtClean="0">
                <a:latin typeface="HGP創英角ｺﾞｼｯｸUB" panose="020B0900000000000000" pitchFamily="50" charset="-128"/>
                <a:ea typeface="HGP創英角ｺﾞｼｯｸUB" panose="020B0900000000000000" pitchFamily="50" charset="-128"/>
              </a:rPr>
              <a:t>断面積 </a:t>
            </a:r>
            <a:r>
              <a:rPr lang="en-US" altLang="ja-JP" dirty="0" smtClean="0">
                <a:latin typeface="HGP創英角ｺﾞｼｯｸUB" panose="020B0900000000000000" pitchFamily="50" charset="-128"/>
                <a:ea typeface="HGP創英角ｺﾞｼｯｸUB" panose="020B0900000000000000" pitchFamily="50" charset="-128"/>
              </a:rPr>
              <a:t>A</a:t>
            </a:r>
            <a:r>
              <a:rPr lang="en-US" altLang="ja-JP" baseline="-25000" dirty="0" smtClean="0">
                <a:latin typeface="HGP創英角ｺﾞｼｯｸUB" panose="020B0900000000000000" pitchFamily="50" charset="-128"/>
                <a:ea typeface="HGP創英角ｺﾞｼｯｸUB" panose="020B0900000000000000" pitchFamily="50" charset="-128"/>
              </a:rPr>
              <a:t>A</a:t>
            </a:r>
            <a:r>
              <a:rPr lang="en-US" altLang="ja-JP" dirty="0" smtClean="0">
                <a:latin typeface="HGP創英角ｺﾞｼｯｸUB" panose="020B0900000000000000" pitchFamily="50" charset="-128"/>
                <a:ea typeface="HGP創英角ｺﾞｼｯｸUB" panose="020B0900000000000000" pitchFamily="50" charset="-128"/>
              </a:rPr>
              <a:t>	</a:t>
            </a:r>
            <a:r>
              <a:rPr lang="ja-JP" altLang="en-US" dirty="0" smtClean="0">
                <a:solidFill>
                  <a:srgbClr val="FF0000"/>
                </a:solidFill>
                <a:latin typeface="HGP創英角ｺﾞｼｯｸUB" panose="020B0900000000000000" pitchFamily="50" charset="-128"/>
                <a:ea typeface="HGP創英角ｺﾞｼｯｸUB" panose="020B0900000000000000" pitchFamily="50" charset="-128"/>
              </a:rPr>
              <a:t>熱容量 </a:t>
            </a:r>
            <a:r>
              <a:rPr lang="en-US" altLang="ja-JP" dirty="0" smtClean="0">
                <a:solidFill>
                  <a:srgbClr val="FF0000"/>
                </a:solidFill>
                <a:latin typeface="HGP創英角ｺﾞｼｯｸUB" panose="020B0900000000000000" pitchFamily="50" charset="-128"/>
                <a:ea typeface="HGP創英角ｺﾞｼｯｸUB" panose="020B0900000000000000" pitchFamily="50" charset="-128"/>
              </a:rPr>
              <a:t>C</a:t>
            </a:r>
            <a:r>
              <a:rPr lang="en-US" altLang="ja-JP" baseline="-25000" dirty="0" smtClean="0">
                <a:solidFill>
                  <a:srgbClr val="FF0000"/>
                </a:solidFill>
                <a:latin typeface="HGP創英角ｺﾞｼｯｸUB" panose="020B0900000000000000" pitchFamily="50" charset="-128"/>
                <a:ea typeface="HGP創英角ｺﾞｼｯｸUB" panose="020B0900000000000000" pitchFamily="50" charset="-128"/>
              </a:rPr>
              <a:t>A</a:t>
            </a:r>
          </a:p>
        </p:txBody>
      </p:sp>
      <p:sp>
        <p:nvSpPr>
          <p:cNvPr id="16" name="テキスト ボックス 15"/>
          <p:cNvSpPr txBox="1"/>
          <p:nvPr/>
        </p:nvSpPr>
        <p:spPr>
          <a:xfrm>
            <a:off x="4811965" y="776104"/>
            <a:ext cx="3797107" cy="923330"/>
          </a:xfrm>
          <a:prstGeom prst="rect">
            <a:avLst/>
          </a:prstGeom>
          <a:noFill/>
        </p:spPr>
        <p:txBody>
          <a:bodyPr wrap="square" rtlCol="0">
            <a:spAutoFit/>
          </a:bodyPr>
          <a:lstStyle/>
          <a:p>
            <a:r>
              <a:rPr kumimoji="1" lang="ja-JP" altLang="en-US" dirty="0" smtClean="0">
                <a:latin typeface="HGP創英角ｺﾞｼｯｸUB" panose="020B0900000000000000" pitchFamily="50" charset="-128"/>
                <a:ea typeface="HGP創英角ｺﾞｼｯｸUB" panose="020B0900000000000000" pitchFamily="50" charset="-128"/>
              </a:rPr>
              <a:t>水位 </a:t>
            </a:r>
            <a:r>
              <a:rPr kumimoji="1" lang="en-US" altLang="ja-JP" dirty="0" smtClean="0">
                <a:latin typeface="HGP創英角ｺﾞｼｯｸUB" panose="020B0900000000000000" pitchFamily="50" charset="-128"/>
                <a:ea typeface="HGP創英角ｺﾞｼｯｸUB" panose="020B0900000000000000" pitchFamily="50" charset="-128"/>
              </a:rPr>
              <a:t>H</a:t>
            </a:r>
            <a:r>
              <a:rPr kumimoji="1" lang="en-US" altLang="ja-JP" baseline="-25000" dirty="0" smtClean="0">
                <a:latin typeface="HGP創英角ｺﾞｼｯｸUB" panose="020B0900000000000000" pitchFamily="50" charset="-128"/>
                <a:ea typeface="HGP創英角ｺﾞｼｯｸUB" panose="020B0900000000000000" pitchFamily="50" charset="-128"/>
              </a:rPr>
              <a:t>B</a:t>
            </a:r>
            <a:r>
              <a:rPr kumimoji="1" lang="en-US" altLang="ja-JP" dirty="0" smtClean="0">
                <a:latin typeface="HGP創英角ｺﾞｼｯｸUB" panose="020B0900000000000000" pitchFamily="50" charset="-128"/>
                <a:ea typeface="HGP創英角ｺﾞｼｯｸUB" panose="020B0900000000000000" pitchFamily="50" charset="-128"/>
              </a:rPr>
              <a:t>	</a:t>
            </a:r>
            <a:r>
              <a:rPr kumimoji="1" lang="ja-JP" altLang="en-US" dirty="0" smtClean="0">
                <a:solidFill>
                  <a:srgbClr val="FF0000"/>
                </a:solidFill>
                <a:latin typeface="HGP創英角ｺﾞｼｯｸUB" panose="020B0900000000000000" pitchFamily="50" charset="-128"/>
                <a:ea typeface="HGP創英角ｺﾞｼｯｸUB" panose="020B0900000000000000" pitchFamily="50" charset="-128"/>
              </a:rPr>
              <a:t>温度 </a:t>
            </a:r>
            <a:r>
              <a:rPr kumimoji="1" lang="en-US" altLang="ja-JP" dirty="0" smtClean="0">
                <a:solidFill>
                  <a:srgbClr val="FF0000"/>
                </a:solidFill>
                <a:latin typeface="HGP創英角ｺﾞｼｯｸUB" panose="020B0900000000000000" pitchFamily="50" charset="-128"/>
                <a:ea typeface="HGP創英角ｺﾞｼｯｸUB" panose="020B0900000000000000" pitchFamily="50" charset="-128"/>
              </a:rPr>
              <a:t>T</a:t>
            </a:r>
            <a:r>
              <a:rPr kumimoji="1" lang="en-US" altLang="ja-JP" baseline="-25000" dirty="0" smtClean="0">
                <a:solidFill>
                  <a:srgbClr val="FF0000"/>
                </a:solidFill>
                <a:latin typeface="HGP創英角ｺﾞｼｯｸUB" panose="020B0900000000000000" pitchFamily="50" charset="-128"/>
                <a:ea typeface="HGP創英角ｺﾞｼｯｸUB" panose="020B0900000000000000" pitchFamily="50" charset="-128"/>
              </a:rPr>
              <a:t>B</a:t>
            </a:r>
          </a:p>
          <a:p>
            <a:r>
              <a:rPr lang="ja-JP" altLang="en-US" dirty="0" smtClean="0">
                <a:latin typeface="HGP創英角ｺﾞｼｯｸUB" panose="020B0900000000000000" pitchFamily="50" charset="-128"/>
                <a:ea typeface="HGP創英角ｺﾞｼｯｸUB" panose="020B0900000000000000" pitchFamily="50" charset="-128"/>
              </a:rPr>
              <a:t>断面積 </a:t>
            </a:r>
            <a:r>
              <a:rPr lang="en-US" altLang="ja-JP" dirty="0" smtClean="0">
                <a:latin typeface="HGP創英角ｺﾞｼｯｸUB" panose="020B0900000000000000" pitchFamily="50" charset="-128"/>
                <a:ea typeface="HGP創英角ｺﾞｼｯｸUB" panose="020B0900000000000000" pitchFamily="50" charset="-128"/>
              </a:rPr>
              <a:t>A</a:t>
            </a:r>
            <a:r>
              <a:rPr lang="en-US" altLang="ja-JP" baseline="-25000" dirty="0">
                <a:latin typeface="HGP創英角ｺﾞｼｯｸUB" panose="020B0900000000000000" pitchFamily="50" charset="-128"/>
                <a:ea typeface="HGP創英角ｺﾞｼｯｸUB" panose="020B0900000000000000" pitchFamily="50" charset="-128"/>
              </a:rPr>
              <a:t>B</a:t>
            </a:r>
            <a:r>
              <a:rPr lang="en-US" altLang="ja-JP" dirty="0" smtClean="0">
                <a:latin typeface="HGP創英角ｺﾞｼｯｸUB" panose="020B0900000000000000" pitchFamily="50" charset="-128"/>
                <a:ea typeface="HGP創英角ｺﾞｼｯｸUB" panose="020B0900000000000000" pitchFamily="50" charset="-128"/>
              </a:rPr>
              <a:t>	</a:t>
            </a:r>
            <a:r>
              <a:rPr lang="ja-JP" altLang="en-US" dirty="0" smtClean="0">
                <a:solidFill>
                  <a:srgbClr val="FF0000"/>
                </a:solidFill>
                <a:latin typeface="HGP創英角ｺﾞｼｯｸUB" panose="020B0900000000000000" pitchFamily="50" charset="-128"/>
                <a:ea typeface="HGP創英角ｺﾞｼｯｸUB" panose="020B0900000000000000" pitchFamily="50" charset="-128"/>
              </a:rPr>
              <a:t>熱容量 </a:t>
            </a:r>
            <a:r>
              <a:rPr lang="en-US" altLang="ja-JP" dirty="0" smtClean="0">
                <a:solidFill>
                  <a:srgbClr val="FF0000"/>
                </a:solidFill>
                <a:latin typeface="HGP創英角ｺﾞｼｯｸUB" panose="020B0900000000000000" pitchFamily="50" charset="-128"/>
                <a:ea typeface="HGP創英角ｺﾞｼｯｸUB" panose="020B0900000000000000" pitchFamily="50" charset="-128"/>
              </a:rPr>
              <a:t>C</a:t>
            </a:r>
            <a:r>
              <a:rPr lang="en-US" altLang="ja-JP" baseline="-25000" dirty="0" smtClean="0">
                <a:solidFill>
                  <a:srgbClr val="FF0000"/>
                </a:solidFill>
                <a:latin typeface="HGP創英角ｺﾞｼｯｸUB" panose="020B0900000000000000" pitchFamily="50" charset="-128"/>
                <a:ea typeface="HGP創英角ｺﾞｼｯｸUB" panose="020B0900000000000000" pitchFamily="50" charset="-128"/>
              </a:rPr>
              <a:t>B</a:t>
            </a:r>
          </a:p>
        </p:txBody>
      </p:sp>
    </p:spTree>
    <p:extLst>
      <p:ext uri="{BB962C8B-B14F-4D97-AF65-F5344CB8AC3E}">
        <p14:creationId xmlns:p14="http://schemas.microsoft.com/office/powerpoint/2010/main" val="3708505734"/>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3474492" y="5930991"/>
            <a:ext cx="1080120" cy="40098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創英角ｺﾞｼｯｸUB" panose="020B0900000000000000" pitchFamily="50" charset="-128"/>
              <a:ea typeface="HGP創英角ｺﾞｼｯｸUB" panose="020B0900000000000000" pitchFamily="50" charset="-128"/>
            </a:endParaRPr>
          </a:p>
        </p:txBody>
      </p:sp>
      <p:sp>
        <p:nvSpPr>
          <p:cNvPr id="10243" name="タイトル 1"/>
          <p:cNvSpPr>
            <a:spLocks noGrp="1"/>
          </p:cNvSpPr>
          <p:nvPr>
            <p:ph type="title"/>
          </p:nvPr>
        </p:nvSpPr>
        <p:spPr bwMode="auto">
          <a:xfrm>
            <a:off x="0" y="13536"/>
            <a:ext cx="10693400" cy="720725"/>
          </a:xfrm>
          <a:noFill/>
        </p:spPr>
        <p:txBody>
          <a:bodyPr vert="horz" numCol="1" compatLnSpc="1">
            <a:prstTxWarp prst="textNoShape">
              <a:avLst/>
            </a:prstTxWarp>
          </a:bodyPr>
          <a:lstStyle/>
          <a:p>
            <a:r>
              <a:rPr lang="ja-JP" altLang="en-US" sz="4000" dirty="0" smtClean="0"/>
              <a:t>熱</a:t>
            </a:r>
            <a:r>
              <a:rPr lang="ja-JP" altLang="en-US" sz="4000" dirty="0"/>
              <a:t>平衡</a:t>
            </a:r>
            <a:endParaRPr lang="ja-JP" altLang="en-US" sz="4000" dirty="0" smtClean="0"/>
          </a:p>
        </p:txBody>
      </p:sp>
      <p:sp>
        <p:nvSpPr>
          <p:cNvPr id="2" name="スライド番号プレースホルダー 1"/>
          <p:cNvSpPr>
            <a:spLocks noGrp="1"/>
          </p:cNvSpPr>
          <p:nvPr>
            <p:ph type="sldNum" sz="quarter" idx="10"/>
          </p:nvPr>
        </p:nvSpPr>
        <p:spPr/>
        <p:txBody>
          <a:bodyPr/>
          <a:lstStyle/>
          <a:p>
            <a:pPr>
              <a:defRPr/>
            </a:pPr>
            <a:fld id="{174FF7BD-7533-4640-B49B-CF9F7C29BF9A}" type="slidenum">
              <a:rPr lang="en-US" altLang="ja-JP" smtClean="0">
                <a:latin typeface="HGP創英角ｺﾞｼｯｸUB" panose="020B0900000000000000" pitchFamily="50" charset="-128"/>
                <a:ea typeface="HGP創英角ｺﾞｼｯｸUB" panose="020B0900000000000000" pitchFamily="50" charset="-128"/>
              </a:rPr>
              <a:pPr>
                <a:defRPr/>
              </a:pPr>
              <a:t>6</a:t>
            </a:fld>
            <a:endParaRPr lang="en-US" dirty="0">
              <a:latin typeface="HGP創英角ｺﾞｼｯｸUB" panose="020B0900000000000000" pitchFamily="50" charset="-128"/>
              <a:ea typeface="HGP創英角ｺﾞｼｯｸUB" panose="020B0900000000000000" pitchFamily="50" charset="-128"/>
            </a:endParaRPr>
          </a:p>
        </p:txBody>
      </p:sp>
      <p:sp>
        <p:nvSpPr>
          <p:cNvPr id="4" name="正方形/長方形 3"/>
          <p:cNvSpPr/>
          <p:nvPr/>
        </p:nvSpPr>
        <p:spPr>
          <a:xfrm>
            <a:off x="882204" y="1476375"/>
            <a:ext cx="2592288" cy="496855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創英角ｺﾞｼｯｸUB" panose="020B0900000000000000" pitchFamily="50" charset="-128"/>
              <a:ea typeface="HGP創英角ｺﾞｼｯｸUB" panose="020B0900000000000000" pitchFamily="50" charset="-128"/>
            </a:endParaRPr>
          </a:p>
        </p:txBody>
      </p:sp>
      <p:sp>
        <p:nvSpPr>
          <p:cNvPr id="5" name="正方形/長方形 4"/>
          <p:cNvSpPr/>
          <p:nvPr/>
        </p:nvSpPr>
        <p:spPr>
          <a:xfrm>
            <a:off x="1098228" y="1476375"/>
            <a:ext cx="2160240" cy="47525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創英角ｺﾞｼｯｸUB" panose="020B0900000000000000" pitchFamily="50" charset="-128"/>
              <a:ea typeface="HGP創英角ｺﾞｼｯｸUB" panose="020B0900000000000000" pitchFamily="50" charset="-128"/>
            </a:endParaRPr>
          </a:p>
        </p:txBody>
      </p:sp>
      <p:sp>
        <p:nvSpPr>
          <p:cNvPr id="6" name="正方形/長方形 5"/>
          <p:cNvSpPr/>
          <p:nvPr/>
        </p:nvSpPr>
        <p:spPr>
          <a:xfrm>
            <a:off x="1098228" y="3852639"/>
            <a:ext cx="2160240" cy="237626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創英角ｺﾞｼｯｸUB" panose="020B0900000000000000" pitchFamily="50" charset="-128"/>
              <a:ea typeface="HGP創英角ｺﾞｼｯｸUB" panose="020B0900000000000000" pitchFamily="50" charset="-128"/>
            </a:endParaRPr>
          </a:p>
        </p:txBody>
      </p:sp>
      <p:sp>
        <p:nvSpPr>
          <p:cNvPr id="7" name="正方形/長方形 6"/>
          <p:cNvSpPr/>
          <p:nvPr/>
        </p:nvSpPr>
        <p:spPr>
          <a:xfrm>
            <a:off x="4554612" y="1476375"/>
            <a:ext cx="4464496" cy="496855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創英角ｺﾞｼｯｸUB" panose="020B0900000000000000" pitchFamily="50" charset="-128"/>
              <a:ea typeface="HGP創英角ｺﾞｼｯｸUB" panose="020B0900000000000000" pitchFamily="50" charset="-128"/>
            </a:endParaRPr>
          </a:p>
        </p:txBody>
      </p:sp>
      <p:sp>
        <p:nvSpPr>
          <p:cNvPr id="8" name="正方形/長方形 7"/>
          <p:cNvSpPr/>
          <p:nvPr/>
        </p:nvSpPr>
        <p:spPr>
          <a:xfrm>
            <a:off x="4770636" y="1476375"/>
            <a:ext cx="4032448" cy="47525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創英角ｺﾞｼｯｸUB" panose="020B0900000000000000" pitchFamily="50" charset="-128"/>
              <a:ea typeface="HGP創英角ｺﾞｼｯｸUB" panose="020B0900000000000000" pitchFamily="50" charset="-128"/>
            </a:endParaRPr>
          </a:p>
        </p:txBody>
      </p:sp>
      <p:sp>
        <p:nvSpPr>
          <p:cNvPr id="9" name="正方形/長方形 8"/>
          <p:cNvSpPr/>
          <p:nvPr/>
        </p:nvSpPr>
        <p:spPr>
          <a:xfrm>
            <a:off x="4770636" y="3852639"/>
            <a:ext cx="4032448" cy="237626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創英角ｺﾞｼｯｸUB" panose="020B0900000000000000" pitchFamily="50" charset="-128"/>
              <a:ea typeface="HGP創英角ｺﾞｼｯｸUB" panose="020B0900000000000000" pitchFamily="50" charset="-128"/>
            </a:endParaRPr>
          </a:p>
        </p:txBody>
      </p:sp>
      <p:sp>
        <p:nvSpPr>
          <p:cNvPr id="10" name="正方形/長方形 9"/>
          <p:cNvSpPr/>
          <p:nvPr/>
        </p:nvSpPr>
        <p:spPr>
          <a:xfrm>
            <a:off x="3258468" y="6012879"/>
            <a:ext cx="1512168" cy="21602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創英角ｺﾞｼｯｸUB" panose="020B0900000000000000" pitchFamily="50" charset="-128"/>
              <a:ea typeface="HGP創英角ｺﾞｼｯｸUB" panose="020B0900000000000000" pitchFamily="50" charset="-128"/>
            </a:endParaRPr>
          </a:p>
        </p:txBody>
      </p:sp>
      <p:sp>
        <p:nvSpPr>
          <p:cNvPr id="13" name="下矢印 12"/>
          <p:cNvSpPr/>
          <p:nvPr/>
        </p:nvSpPr>
        <p:spPr>
          <a:xfrm>
            <a:off x="1936032" y="2844527"/>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創英角ｺﾞｼｯｸUB" panose="020B0900000000000000" pitchFamily="50" charset="-128"/>
              <a:ea typeface="HGP創英角ｺﾞｼｯｸUB" panose="020B0900000000000000" pitchFamily="50" charset="-128"/>
            </a:endParaRPr>
          </a:p>
        </p:txBody>
      </p:sp>
      <p:sp>
        <p:nvSpPr>
          <p:cNvPr id="14" name="下矢印 13"/>
          <p:cNvSpPr/>
          <p:nvPr/>
        </p:nvSpPr>
        <p:spPr>
          <a:xfrm flipV="1">
            <a:off x="6662268" y="3852639"/>
            <a:ext cx="4846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創英角ｺﾞｼｯｸUB" panose="020B0900000000000000" pitchFamily="50" charset="-128"/>
              <a:ea typeface="HGP創英角ｺﾞｼｯｸUB" panose="020B0900000000000000" pitchFamily="50" charset="-128"/>
            </a:endParaRPr>
          </a:p>
        </p:txBody>
      </p:sp>
      <p:sp>
        <p:nvSpPr>
          <p:cNvPr id="16" name="テキスト ボックス 15"/>
          <p:cNvSpPr txBox="1"/>
          <p:nvPr/>
        </p:nvSpPr>
        <p:spPr>
          <a:xfrm>
            <a:off x="1649221" y="6515047"/>
            <a:ext cx="961175" cy="507831"/>
          </a:xfrm>
          <a:prstGeom prst="rect">
            <a:avLst/>
          </a:prstGeom>
          <a:noFill/>
        </p:spPr>
        <p:txBody>
          <a:bodyPr wrap="square" rtlCol="0">
            <a:spAutoFit/>
          </a:bodyPr>
          <a:lstStyle/>
          <a:p>
            <a:r>
              <a:rPr kumimoji="1" lang="ja-JP" altLang="en-US" dirty="0" smtClean="0">
                <a:latin typeface="HGP創英角ｺﾞｼｯｸUB" panose="020B0900000000000000" pitchFamily="50" charset="-128"/>
                <a:ea typeface="HGP創英角ｺﾞｼｯｸUB" panose="020B0900000000000000" pitchFamily="50" charset="-128"/>
              </a:rPr>
              <a:t>器</a:t>
            </a:r>
            <a:r>
              <a:rPr kumimoji="1" lang="en-US" altLang="ja-JP" dirty="0" smtClean="0">
                <a:latin typeface="HGP創英角ｺﾞｼｯｸUB" panose="020B0900000000000000" pitchFamily="50" charset="-128"/>
                <a:ea typeface="HGP創英角ｺﾞｼｯｸUB" panose="020B0900000000000000" pitchFamily="50" charset="-128"/>
              </a:rPr>
              <a:t>A</a:t>
            </a:r>
            <a:endParaRPr kumimoji="1" lang="ja-JP" altLang="en-US" dirty="0">
              <a:latin typeface="HGP創英角ｺﾞｼｯｸUB" panose="020B0900000000000000" pitchFamily="50" charset="-128"/>
              <a:ea typeface="HGP創英角ｺﾞｼｯｸUB" panose="020B0900000000000000" pitchFamily="50" charset="-128"/>
            </a:endParaRPr>
          </a:p>
        </p:txBody>
      </p:sp>
      <p:sp>
        <p:nvSpPr>
          <p:cNvPr id="17" name="テキスト ボックス 16"/>
          <p:cNvSpPr txBox="1"/>
          <p:nvPr/>
        </p:nvSpPr>
        <p:spPr>
          <a:xfrm>
            <a:off x="6761789" y="6516935"/>
            <a:ext cx="961175" cy="507831"/>
          </a:xfrm>
          <a:prstGeom prst="rect">
            <a:avLst/>
          </a:prstGeom>
          <a:noFill/>
        </p:spPr>
        <p:txBody>
          <a:bodyPr wrap="square" rtlCol="0">
            <a:spAutoFit/>
          </a:bodyPr>
          <a:lstStyle/>
          <a:p>
            <a:r>
              <a:rPr kumimoji="1" lang="ja-JP" altLang="en-US" dirty="0" smtClean="0">
                <a:latin typeface="HGP創英角ｺﾞｼｯｸUB" panose="020B0900000000000000" pitchFamily="50" charset="-128"/>
                <a:ea typeface="HGP創英角ｺﾞｼｯｸUB" panose="020B0900000000000000" pitchFamily="50" charset="-128"/>
              </a:rPr>
              <a:t>器</a:t>
            </a:r>
            <a:r>
              <a:rPr kumimoji="1" lang="en-US" altLang="ja-JP" dirty="0" smtClean="0">
                <a:latin typeface="HGP創英角ｺﾞｼｯｸUB" panose="020B0900000000000000" pitchFamily="50" charset="-128"/>
                <a:ea typeface="HGP創英角ｺﾞｼｯｸUB" panose="020B0900000000000000" pitchFamily="50" charset="-128"/>
              </a:rPr>
              <a:t>B</a:t>
            </a:r>
            <a:endParaRPr kumimoji="1" lang="ja-JP" altLang="en-US" dirty="0">
              <a:latin typeface="HGP創英角ｺﾞｼｯｸUB" panose="020B0900000000000000" pitchFamily="50" charset="-128"/>
              <a:ea typeface="HGP創英角ｺﾞｼｯｸUB" panose="020B0900000000000000" pitchFamily="50" charset="-128"/>
            </a:endParaRPr>
          </a:p>
        </p:txBody>
      </p:sp>
      <p:sp>
        <p:nvSpPr>
          <p:cNvPr id="18" name="テキスト ボックス 17"/>
          <p:cNvSpPr txBox="1"/>
          <p:nvPr/>
        </p:nvSpPr>
        <p:spPr>
          <a:xfrm>
            <a:off x="738188" y="6945208"/>
            <a:ext cx="4553191" cy="507831"/>
          </a:xfrm>
          <a:prstGeom prst="rect">
            <a:avLst/>
          </a:prstGeom>
          <a:noFill/>
        </p:spPr>
        <p:txBody>
          <a:bodyPr wrap="square" rtlCol="0">
            <a:spAutoFit/>
          </a:bodyPr>
          <a:lstStyle/>
          <a:p>
            <a:r>
              <a:rPr lang="en-US" altLang="ja-JP" dirty="0" smtClean="0">
                <a:latin typeface="HGP創英角ｺﾞｼｯｸUB" panose="020B0900000000000000" pitchFamily="50" charset="-128"/>
                <a:ea typeface="HGP創英角ｺﾞｼｯｸUB" panose="020B0900000000000000" pitchFamily="50" charset="-128"/>
              </a:rPr>
              <a:t>A</a:t>
            </a:r>
            <a:r>
              <a:rPr lang="en-US" altLang="ja-JP" baseline="-25000" dirty="0" smtClean="0">
                <a:latin typeface="HGP創英角ｺﾞｼｯｸUB" panose="020B0900000000000000" pitchFamily="50" charset="-128"/>
                <a:ea typeface="HGP創英角ｺﾞｼｯｸUB" panose="020B0900000000000000" pitchFamily="50" charset="-128"/>
              </a:rPr>
              <a:t>A</a:t>
            </a:r>
            <a:r>
              <a:rPr lang="en-US" altLang="ja-JP" dirty="0" smtClean="0">
                <a:latin typeface="HGP創英角ｺﾞｼｯｸUB" panose="020B0900000000000000" pitchFamily="50" charset="-128"/>
                <a:ea typeface="HGP創英角ｺﾞｼｯｸUB" panose="020B0900000000000000" pitchFamily="50" charset="-128"/>
              </a:rPr>
              <a:t>H</a:t>
            </a:r>
            <a:r>
              <a:rPr lang="en-US" altLang="ja-JP" baseline="-25000" dirty="0" smtClean="0">
                <a:latin typeface="HGP創英角ｺﾞｼｯｸUB" panose="020B0900000000000000" pitchFamily="50" charset="-128"/>
                <a:ea typeface="HGP創英角ｺﾞｼｯｸUB" panose="020B0900000000000000" pitchFamily="50" charset="-128"/>
              </a:rPr>
              <a:t>A</a:t>
            </a:r>
            <a:r>
              <a:rPr lang="en-US" altLang="ja-JP" dirty="0" smtClean="0">
                <a:latin typeface="HGP創英角ｺﾞｼｯｸUB" panose="020B0900000000000000" pitchFamily="50" charset="-128"/>
                <a:ea typeface="HGP創英角ｺﾞｼｯｸUB" panose="020B0900000000000000" pitchFamily="50" charset="-128"/>
              </a:rPr>
              <a:t>+A</a:t>
            </a:r>
            <a:r>
              <a:rPr lang="en-US" altLang="ja-JP" baseline="-25000" dirty="0" smtClean="0">
                <a:latin typeface="HGP創英角ｺﾞｼｯｸUB" panose="020B0900000000000000" pitchFamily="50" charset="-128"/>
                <a:ea typeface="HGP創英角ｺﾞｼｯｸUB" panose="020B0900000000000000" pitchFamily="50" charset="-128"/>
              </a:rPr>
              <a:t>B</a:t>
            </a:r>
            <a:r>
              <a:rPr lang="en-US" altLang="ja-JP" dirty="0" smtClean="0">
                <a:latin typeface="HGP創英角ｺﾞｼｯｸUB" panose="020B0900000000000000" pitchFamily="50" charset="-128"/>
                <a:ea typeface="HGP創英角ｺﾞｼｯｸUB" panose="020B0900000000000000" pitchFamily="50" charset="-128"/>
              </a:rPr>
              <a:t>H</a:t>
            </a:r>
            <a:r>
              <a:rPr lang="en-US" altLang="ja-JP" baseline="-25000" dirty="0" smtClean="0">
                <a:latin typeface="HGP創英角ｺﾞｼｯｸUB" panose="020B0900000000000000" pitchFamily="50" charset="-128"/>
                <a:ea typeface="HGP創英角ｺﾞｼｯｸUB" panose="020B0900000000000000" pitchFamily="50" charset="-128"/>
              </a:rPr>
              <a:t>B</a:t>
            </a:r>
            <a:r>
              <a:rPr lang="en-US" altLang="ja-JP" dirty="0" smtClean="0">
                <a:latin typeface="HGP創英角ｺﾞｼｯｸUB" panose="020B0900000000000000" pitchFamily="50" charset="-128"/>
                <a:ea typeface="HGP創英角ｺﾞｼｯｸUB" panose="020B0900000000000000" pitchFamily="50" charset="-128"/>
              </a:rPr>
              <a:t>=(A</a:t>
            </a:r>
            <a:r>
              <a:rPr lang="en-US" altLang="ja-JP" baseline="-25000" dirty="0" smtClean="0">
                <a:latin typeface="HGP創英角ｺﾞｼｯｸUB" panose="020B0900000000000000" pitchFamily="50" charset="-128"/>
                <a:ea typeface="HGP創英角ｺﾞｼｯｸUB" panose="020B0900000000000000" pitchFamily="50" charset="-128"/>
              </a:rPr>
              <a:t>A</a:t>
            </a:r>
            <a:r>
              <a:rPr lang="en-US" altLang="ja-JP" dirty="0" smtClean="0">
                <a:latin typeface="HGP創英角ｺﾞｼｯｸUB" panose="020B0900000000000000" pitchFamily="50" charset="-128"/>
                <a:ea typeface="HGP創英角ｺﾞｼｯｸUB" panose="020B0900000000000000" pitchFamily="50" charset="-128"/>
              </a:rPr>
              <a:t>+A</a:t>
            </a:r>
            <a:r>
              <a:rPr lang="en-US" altLang="ja-JP" baseline="-25000" dirty="0" smtClean="0">
                <a:latin typeface="HGP創英角ｺﾞｼｯｸUB" panose="020B0900000000000000" pitchFamily="50" charset="-128"/>
                <a:ea typeface="HGP創英角ｺﾞｼｯｸUB" panose="020B0900000000000000" pitchFamily="50" charset="-128"/>
              </a:rPr>
              <a:t>B</a:t>
            </a:r>
            <a:r>
              <a:rPr lang="en-US" altLang="ja-JP" dirty="0" smtClean="0">
                <a:latin typeface="HGP創英角ｺﾞｼｯｸUB" panose="020B0900000000000000" pitchFamily="50" charset="-128"/>
                <a:ea typeface="HGP創英角ｺﾞｼｯｸUB" panose="020B0900000000000000" pitchFamily="50" charset="-128"/>
              </a:rPr>
              <a:t>)H</a:t>
            </a:r>
            <a:endParaRPr kumimoji="1" lang="ja-JP" altLang="en-US" dirty="0">
              <a:latin typeface="HGP創英角ｺﾞｼｯｸUB" panose="020B0900000000000000" pitchFamily="50" charset="-128"/>
              <a:ea typeface="HGP創英角ｺﾞｼｯｸUB" panose="020B0900000000000000" pitchFamily="50" charset="-128"/>
            </a:endParaRPr>
          </a:p>
        </p:txBody>
      </p:sp>
      <p:sp>
        <p:nvSpPr>
          <p:cNvPr id="19" name="テキスト ボックス 18"/>
          <p:cNvSpPr txBox="1"/>
          <p:nvPr/>
        </p:nvSpPr>
        <p:spPr>
          <a:xfrm>
            <a:off x="5185997" y="6945208"/>
            <a:ext cx="4553191" cy="507831"/>
          </a:xfrm>
          <a:prstGeom prst="rect">
            <a:avLst/>
          </a:prstGeom>
          <a:noFill/>
        </p:spPr>
        <p:txBody>
          <a:bodyPr wrap="square" rtlCol="0">
            <a:spAutoFit/>
          </a:bodyPr>
          <a:lstStyle/>
          <a:p>
            <a:r>
              <a:rPr lang="en-US" altLang="ja-JP" dirty="0" smtClean="0">
                <a:solidFill>
                  <a:srgbClr val="FF0000"/>
                </a:solidFill>
                <a:latin typeface="HGP創英角ｺﾞｼｯｸUB" panose="020B0900000000000000" pitchFamily="50" charset="-128"/>
                <a:ea typeface="HGP創英角ｺﾞｼｯｸUB" panose="020B0900000000000000" pitchFamily="50" charset="-128"/>
              </a:rPr>
              <a:t>C</a:t>
            </a:r>
            <a:r>
              <a:rPr lang="en-US" altLang="ja-JP" baseline="-25000" dirty="0" smtClean="0">
                <a:solidFill>
                  <a:srgbClr val="FF0000"/>
                </a:solidFill>
                <a:latin typeface="HGP創英角ｺﾞｼｯｸUB" panose="020B0900000000000000" pitchFamily="50" charset="-128"/>
                <a:ea typeface="HGP創英角ｺﾞｼｯｸUB" panose="020B0900000000000000" pitchFamily="50" charset="-128"/>
              </a:rPr>
              <a:t>A</a:t>
            </a:r>
            <a:r>
              <a:rPr lang="en-US" altLang="ja-JP" dirty="0" smtClean="0">
                <a:solidFill>
                  <a:srgbClr val="FF0000"/>
                </a:solidFill>
                <a:latin typeface="HGP創英角ｺﾞｼｯｸUB" panose="020B0900000000000000" pitchFamily="50" charset="-128"/>
                <a:ea typeface="HGP創英角ｺﾞｼｯｸUB" panose="020B0900000000000000" pitchFamily="50" charset="-128"/>
              </a:rPr>
              <a:t>T</a:t>
            </a:r>
            <a:r>
              <a:rPr lang="en-US" altLang="ja-JP" baseline="-25000" dirty="0" smtClean="0">
                <a:solidFill>
                  <a:srgbClr val="FF0000"/>
                </a:solidFill>
                <a:latin typeface="HGP創英角ｺﾞｼｯｸUB" panose="020B0900000000000000" pitchFamily="50" charset="-128"/>
                <a:ea typeface="HGP創英角ｺﾞｼｯｸUB" panose="020B0900000000000000" pitchFamily="50" charset="-128"/>
              </a:rPr>
              <a:t>A</a:t>
            </a:r>
            <a:r>
              <a:rPr lang="en-US" altLang="ja-JP" dirty="0" smtClean="0">
                <a:solidFill>
                  <a:srgbClr val="FF0000"/>
                </a:solidFill>
                <a:latin typeface="HGP創英角ｺﾞｼｯｸUB" panose="020B0900000000000000" pitchFamily="50" charset="-128"/>
                <a:ea typeface="HGP創英角ｺﾞｼｯｸUB" panose="020B0900000000000000" pitchFamily="50" charset="-128"/>
              </a:rPr>
              <a:t>+C</a:t>
            </a:r>
            <a:r>
              <a:rPr lang="en-US" altLang="ja-JP" baseline="-25000" dirty="0" smtClean="0">
                <a:solidFill>
                  <a:srgbClr val="FF0000"/>
                </a:solidFill>
                <a:latin typeface="HGP創英角ｺﾞｼｯｸUB" panose="020B0900000000000000" pitchFamily="50" charset="-128"/>
                <a:ea typeface="HGP創英角ｺﾞｼｯｸUB" panose="020B0900000000000000" pitchFamily="50" charset="-128"/>
              </a:rPr>
              <a:t>B</a:t>
            </a:r>
            <a:r>
              <a:rPr lang="en-US" altLang="ja-JP" dirty="0" smtClean="0">
                <a:solidFill>
                  <a:srgbClr val="FF0000"/>
                </a:solidFill>
                <a:latin typeface="HGP創英角ｺﾞｼｯｸUB" panose="020B0900000000000000" pitchFamily="50" charset="-128"/>
                <a:ea typeface="HGP創英角ｺﾞｼｯｸUB" panose="020B0900000000000000" pitchFamily="50" charset="-128"/>
              </a:rPr>
              <a:t>T</a:t>
            </a:r>
            <a:r>
              <a:rPr lang="en-US" altLang="ja-JP" baseline="-25000" dirty="0" smtClean="0">
                <a:solidFill>
                  <a:srgbClr val="FF0000"/>
                </a:solidFill>
                <a:latin typeface="HGP創英角ｺﾞｼｯｸUB" panose="020B0900000000000000" pitchFamily="50" charset="-128"/>
                <a:ea typeface="HGP創英角ｺﾞｼｯｸUB" panose="020B0900000000000000" pitchFamily="50" charset="-128"/>
              </a:rPr>
              <a:t>B</a:t>
            </a:r>
            <a:r>
              <a:rPr lang="en-US" altLang="ja-JP" dirty="0" smtClean="0">
                <a:solidFill>
                  <a:srgbClr val="FF0000"/>
                </a:solidFill>
                <a:latin typeface="HGP創英角ｺﾞｼｯｸUB" panose="020B0900000000000000" pitchFamily="50" charset="-128"/>
                <a:ea typeface="HGP創英角ｺﾞｼｯｸUB" panose="020B0900000000000000" pitchFamily="50" charset="-128"/>
              </a:rPr>
              <a:t>=(C</a:t>
            </a:r>
            <a:r>
              <a:rPr lang="en-US" altLang="ja-JP" baseline="-25000" dirty="0" smtClean="0">
                <a:solidFill>
                  <a:srgbClr val="FF0000"/>
                </a:solidFill>
                <a:latin typeface="HGP創英角ｺﾞｼｯｸUB" panose="020B0900000000000000" pitchFamily="50" charset="-128"/>
                <a:ea typeface="HGP創英角ｺﾞｼｯｸUB" panose="020B0900000000000000" pitchFamily="50" charset="-128"/>
              </a:rPr>
              <a:t>A</a:t>
            </a:r>
            <a:r>
              <a:rPr lang="en-US" altLang="ja-JP" dirty="0" smtClean="0">
                <a:solidFill>
                  <a:srgbClr val="FF0000"/>
                </a:solidFill>
                <a:latin typeface="HGP創英角ｺﾞｼｯｸUB" panose="020B0900000000000000" pitchFamily="50" charset="-128"/>
                <a:ea typeface="HGP創英角ｺﾞｼｯｸUB" panose="020B0900000000000000" pitchFamily="50" charset="-128"/>
              </a:rPr>
              <a:t>+C</a:t>
            </a:r>
            <a:r>
              <a:rPr lang="en-US" altLang="ja-JP" baseline="-25000" dirty="0" smtClean="0">
                <a:solidFill>
                  <a:srgbClr val="FF0000"/>
                </a:solidFill>
                <a:latin typeface="HGP創英角ｺﾞｼｯｸUB" panose="020B0900000000000000" pitchFamily="50" charset="-128"/>
                <a:ea typeface="HGP創英角ｺﾞｼｯｸUB" panose="020B0900000000000000" pitchFamily="50" charset="-128"/>
              </a:rPr>
              <a:t>B</a:t>
            </a:r>
            <a:r>
              <a:rPr lang="en-US" altLang="ja-JP" dirty="0" smtClean="0">
                <a:solidFill>
                  <a:srgbClr val="FF0000"/>
                </a:solidFill>
                <a:latin typeface="HGP創英角ｺﾞｼｯｸUB" panose="020B0900000000000000" pitchFamily="50" charset="-128"/>
                <a:ea typeface="HGP創英角ｺﾞｼｯｸUB" panose="020B0900000000000000" pitchFamily="50" charset="-128"/>
              </a:rPr>
              <a:t>)T</a:t>
            </a:r>
            <a:endParaRPr kumimoji="1" lang="ja-JP" altLang="en-US"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20" name="テキスト ボックス 19"/>
          <p:cNvSpPr txBox="1"/>
          <p:nvPr/>
        </p:nvSpPr>
        <p:spPr>
          <a:xfrm>
            <a:off x="378148" y="776104"/>
            <a:ext cx="3797107" cy="923330"/>
          </a:xfrm>
          <a:prstGeom prst="rect">
            <a:avLst/>
          </a:prstGeom>
          <a:noFill/>
        </p:spPr>
        <p:txBody>
          <a:bodyPr wrap="square" rtlCol="0">
            <a:spAutoFit/>
          </a:bodyPr>
          <a:lstStyle/>
          <a:p>
            <a:r>
              <a:rPr kumimoji="1" lang="ja-JP" altLang="en-US" dirty="0" smtClean="0">
                <a:latin typeface="HGP創英角ｺﾞｼｯｸUB" panose="020B0900000000000000" pitchFamily="50" charset="-128"/>
                <a:ea typeface="HGP創英角ｺﾞｼｯｸUB" panose="020B0900000000000000" pitchFamily="50" charset="-128"/>
              </a:rPr>
              <a:t>水位 </a:t>
            </a:r>
            <a:r>
              <a:rPr kumimoji="1" lang="en-US" altLang="ja-JP" dirty="0" smtClean="0">
                <a:latin typeface="HGP創英角ｺﾞｼｯｸUB" panose="020B0900000000000000" pitchFamily="50" charset="-128"/>
                <a:ea typeface="HGP創英角ｺﾞｼｯｸUB" panose="020B0900000000000000" pitchFamily="50" charset="-128"/>
              </a:rPr>
              <a:t>H	</a:t>
            </a:r>
            <a:r>
              <a:rPr kumimoji="1" lang="ja-JP" altLang="en-US" dirty="0" smtClean="0">
                <a:solidFill>
                  <a:srgbClr val="FF0000"/>
                </a:solidFill>
                <a:latin typeface="HGP創英角ｺﾞｼｯｸUB" panose="020B0900000000000000" pitchFamily="50" charset="-128"/>
                <a:ea typeface="HGP創英角ｺﾞｼｯｸUB" panose="020B0900000000000000" pitchFamily="50" charset="-128"/>
              </a:rPr>
              <a:t>温度 </a:t>
            </a:r>
            <a:r>
              <a:rPr kumimoji="1" lang="en-US" altLang="ja-JP" dirty="0" smtClean="0">
                <a:solidFill>
                  <a:srgbClr val="FF0000"/>
                </a:solidFill>
                <a:latin typeface="HGP創英角ｺﾞｼｯｸUB" panose="020B0900000000000000" pitchFamily="50" charset="-128"/>
                <a:ea typeface="HGP創英角ｺﾞｼｯｸUB" panose="020B0900000000000000" pitchFamily="50" charset="-128"/>
              </a:rPr>
              <a:t>T</a:t>
            </a:r>
            <a:endParaRPr kumimoji="1" lang="en-US" altLang="ja-JP" baseline="-25000" dirty="0" smtClean="0">
              <a:solidFill>
                <a:srgbClr val="FF0000"/>
              </a:solidFill>
              <a:latin typeface="HGP創英角ｺﾞｼｯｸUB" panose="020B0900000000000000" pitchFamily="50" charset="-128"/>
              <a:ea typeface="HGP創英角ｺﾞｼｯｸUB" panose="020B0900000000000000" pitchFamily="50" charset="-128"/>
            </a:endParaRPr>
          </a:p>
          <a:p>
            <a:r>
              <a:rPr lang="ja-JP" altLang="en-US" dirty="0" smtClean="0">
                <a:latin typeface="HGP創英角ｺﾞｼｯｸUB" panose="020B0900000000000000" pitchFamily="50" charset="-128"/>
                <a:ea typeface="HGP創英角ｺﾞｼｯｸUB" panose="020B0900000000000000" pitchFamily="50" charset="-128"/>
              </a:rPr>
              <a:t>断面積 </a:t>
            </a:r>
            <a:r>
              <a:rPr lang="en-US" altLang="ja-JP" dirty="0" smtClean="0">
                <a:latin typeface="HGP創英角ｺﾞｼｯｸUB" panose="020B0900000000000000" pitchFamily="50" charset="-128"/>
                <a:ea typeface="HGP創英角ｺﾞｼｯｸUB" panose="020B0900000000000000" pitchFamily="50" charset="-128"/>
              </a:rPr>
              <a:t>A</a:t>
            </a:r>
            <a:r>
              <a:rPr lang="en-US" altLang="ja-JP" baseline="-25000" dirty="0" smtClean="0">
                <a:latin typeface="HGP創英角ｺﾞｼｯｸUB" panose="020B0900000000000000" pitchFamily="50" charset="-128"/>
                <a:ea typeface="HGP創英角ｺﾞｼｯｸUB" panose="020B0900000000000000" pitchFamily="50" charset="-128"/>
              </a:rPr>
              <a:t>A</a:t>
            </a:r>
            <a:r>
              <a:rPr lang="en-US" altLang="ja-JP" dirty="0" smtClean="0">
                <a:latin typeface="HGP創英角ｺﾞｼｯｸUB" panose="020B0900000000000000" pitchFamily="50" charset="-128"/>
                <a:ea typeface="HGP創英角ｺﾞｼｯｸUB" panose="020B0900000000000000" pitchFamily="50" charset="-128"/>
              </a:rPr>
              <a:t>	</a:t>
            </a:r>
            <a:r>
              <a:rPr lang="ja-JP" altLang="en-US" dirty="0" smtClean="0">
                <a:solidFill>
                  <a:srgbClr val="FF0000"/>
                </a:solidFill>
                <a:latin typeface="HGP創英角ｺﾞｼｯｸUB" panose="020B0900000000000000" pitchFamily="50" charset="-128"/>
                <a:ea typeface="HGP創英角ｺﾞｼｯｸUB" panose="020B0900000000000000" pitchFamily="50" charset="-128"/>
              </a:rPr>
              <a:t>熱容量 </a:t>
            </a:r>
            <a:r>
              <a:rPr lang="en-US" altLang="ja-JP" dirty="0" smtClean="0">
                <a:solidFill>
                  <a:srgbClr val="FF0000"/>
                </a:solidFill>
                <a:latin typeface="HGP創英角ｺﾞｼｯｸUB" panose="020B0900000000000000" pitchFamily="50" charset="-128"/>
                <a:ea typeface="HGP創英角ｺﾞｼｯｸUB" panose="020B0900000000000000" pitchFamily="50" charset="-128"/>
              </a:rPr>
              <a:t>C</a:t>
            </a:r>
            <a:r>
              <a:rPr lang="en-US" altLang="ja-JP" baseline="-25000" dirty="0" smtClean="0">
                <a:solidFill>
                  <a:srgbClr val="FF0000"/>
                </a:solidFill>
                <a:latin typeface="HGP創英角ｺﾞｼｯｸUB" panose="020B0900000000000000" pitchFamily="50" charset="-128"/>
                <a:ea typeface="HGP創英角ｺﾞｼｯｸUB" panose="020B0900000000000000" pitchFamily="50" charset="-128"/>
              </a:rPr>
              <a:t>A</a:t>
            </a:r>
          </a:p>
        </p:txBody>
      </p:sp>
      <p:sp>
        <p:nvSpPr>
          <p:cNvPr id="21" name="テキスト ボックス 20"/>
          <p:cNvSpPr txBox="1"/>
          <p:nvPr/>
        </p:nvSpPr>
        <p:spPr>
          <a:xfrm>
            <a:off x="4811965" y="776104"/>
            <a:ext cx="3797107" cy="923330"/>
          </a:xfrm>
          <a:prstGeom prst="rect">
            <a:avLst/>
          </a:prstGeom>
          <a:noFill/>
        </p:spPr>
        <p:txBody>
          <a:bodyPr wrap="square" rtlCol="0">
            <a:spAutoFit/>
          </a:bodyPr>
          <a:lstStyle/>
          <a:p>
            <a:r>
              <a:rPr kumimoji="1" lang="ja-JP" altLang="en-US" dirty="0" smtClean="0">
                <a:latin typeface="HGP創英角ｺﾞｼｯｸUB" panose="020B0900000000000000" pitchFamily="50" charset="-128"/>
                <a:ea typeface="HGP創英角ｺﾞｼｯｸUB" panose="020B0900000000000000" pitchFamily="50" charset="-128"/>
              </a:rPr>
              <a:t>水位 </a:t>
            </a:r>
            <a:r>
              <a:rPr kumimoji="1" lang="en-US" altLang="ja-JP" dirty="0" smtClean="0">
                <a:latin typeface="HGP創英角ｺﾞｼｯｸUB" panose="020B0900000000000000" pitchFamily="50" charset="-128"/>
                <a:ea typeface="HGP創英角ｺﾞｼｯｸUB" panose="020B0900000000000000" pitchFamily="50" charset="-128"/>
              </a:rPr>
              <a:t>H	</a:t>
            </a:r>
            <a:r>
              <a:rPr kumimoji="1" lang="ja-JP" altLang="en-US" dirty="0" smtClean="0">
                <a:solidFill>
                  <a:srgbClr val="FF0000"/>
                </a:solidFill>
                <a:latin typeface="HGP創英角ｺﾞｼｯｸUB" panose="020B0900000000000000" pitchFamily="50" charset="-128"/>
                <a:ea typeface="HGP創英角ｺﾞｼｯｸUB" panose="020B0900000000000000" pitchFamily="50" charset="-128"/>
              </a:rPr>
              <a:t>温度 </a:t>
            </a:r>
            <a:r>
              <a:rPr kumimoji="1" lang="en-US" altLang="ja-JP" dirty="0" smtClean="0">
                <a:solidFill>
                  <a:srgbClr val="FF0000"/>
                </a:solidFill>
                <a:latin typeface="HGP創英角ｺﾞｼｯｸUB" panose="020B0900000000000000" pitchFamily="50" charset="-128"/>
                <a:ea typeface="HGP創英角ｺﾞｼｯｸUB" panose="020B0900000000000000" pitchFamily="50" charset="-128"/>
              </a:rPr>
              <a:t>T</a:t>
            </a:r>
            <a:endParaRPr kumimoji="1" lang="en-US" altLang="ja-JP" baseline="-25000" dirty="0" smtClean="0">
              <a:solidFill>
                <a:srgbClr val="FF0000"/>
              </a:solidFill>
              <a:latin typeface="HGP創英角ｺﾞｼｯｸUB" panose="020B0900000000000000" pitchFamily="50" charset="-128"/>
              <a:ea typeface="HGP創英角ｺﾞｼｯｸUB" panose="020B0900000000000000" pitchFamily="50" charset="-128"/>
            </a:endParaRPr>
          </a:p>
          <a:p>
            <a:r>
              <a:rPr lang="ja-JP" altLang="en-US" dirty="0" smtClean="0">
                <a:latin typeface="HGP創英角ｺﾞｼｯｸUB" panose="020B0900000000000000" pitchFamily="50" charset="-128"/>
                <a:ea typeface="HGP創英角ｺﾞｼｯｸUB" panose="020B0900000000000000" pitchFamily="50" charset="-128"/>
              </a:rPr>
              <a:t>断面積 </a:t>
            </a:r>
            <a:r>
              <a:rPr lang="en-US" altLang="ja-JP" dirty="0" smtClean="0">
                <a:latin typeface="HGP創英角ｺﾞｼｯｸUB" panose="020B0900000000000000" pitchFamily="50" charset="-128"/>
                <a:ea typeface="HGP創英角ｺﾞｼｯｸUB" panose="020B0900000000000000" pitchFamily="50" charset="-128"/>
              </a:rPr>
              <a:t>A</a:t>
            </a:r>
            <a:r>
              <a:rPr lang="en-US" altLang="ja-JP" baseline="-25000" dirty="0">
                <a:latin typeface="HGP創英角ｺﾞｼｯｸUB" panose="020B0900000000000000" pitchFamily="50" charset="-128"/>
                <a:ea typeface="HGP創英角ｺﾞｼｯｸUB" panose="020B0900000000000000" pitchFamily="50" charset="-128"/>
              </a:rPr>
              <a:t>B</a:t>
            </a:r>
            <a:r>
              <a:rPr lang="en-US" altLang="ja-JP" dirty="0" smtClean="0">
                <a:latin typeface="HGP創英角ｺﾞｼｯｸUB" panose="020B0900000000000000" pitchFamily="50" charset="-128"/>
                <a:ea typeface="HGP創英角ｺﾞｼｯｸUB" panose="020B0900000000000000" pitchFamily="50" charset="-128"/>
              </a:rPr>
              <a:t>	</a:t>
            </a:r>
            <a:r>
              <a:rPr lang="ja-JP" altLang="en-US" dirty="0" smtClean="0">
                <a:solidFill>
                  <a:srgbClr val="FF0000"/>
                </a:solidFill>
                <a:latin typeface="HGP創英角ｺﾞｼｯｸUB" panose="020B0900000000000000" pitchFamily="50" charset="-128"/>
                <a:ea typeface="HGP創英角ｺﾞｼｯｸUB" panose="020B0900000000000000" pitchFamily="50" charset="-128"/>
              </a:rPr>
              <a:t>熱容量 </a:t>
            </a:r>
            <a:r>
              <a:rPr lang="en-US" altLang="ja-JP" dirty="0" smtClean="0">
                <a:solidFill>
                  <a:srgbClr val="FF0000"/>
                </a:solidFill>
                <a:latin typeface="HGP創英角ｺﾞｼｯｸUB" panose="020B0900000000000000" pitchFamily="50" charset="-128"/>
                <a:ea typeface="HGP創英角ｺﾞｼｯｸUB" panose="020B0900000000000000" pitchFamily="50" charset="-128"/>
              </a:rPr>
              <a:t>C</a:t>
            </a:r>
            <a:r>
              <a:rPr lang="en-US" altLang="ja-JP" baseline="-25000" dirty="0" smtClean="0">
                <a:solidFill>
                  <a:srgbClr val="FF0000"/>
                </a:solidFill>
                <a:latin typeface="HGP創英角ｺﾞｼｯｸUB" panose="020B0900000000000000" pitchFamily="50" charset="-128"/>
                <a:ea typeface="HGP創英角ｺﾞｼｯｸUB" panose="020B0900000000000000" pitchFamily="50" charset="-128"/>
              </a:rPr>
              <a:t>B</a:t>
            </a:r>
          </a:p>
        </p:txBody>
      </p:sp>
    </p:spTree>
    <p:extLst>
      <p:ext uri="{BB962C8B-B14F-4D97-AF65-F5344CB8AC3E}">
        <p14:creationId xmlns:p14="http://schemas.microsoft.com/office/powerpoint/2010/main" val="238280432"/>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3474492" y="5930991"/>
            <a:ext cx="1080120" cy="40098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創英角ｺﾞｼｯｸUB" panose="020B0900000000000000" pitchFamily="50" charset="-128"/>
              <a:ea typeface="HGP創英角ｺﾞｼｯｸUB" panose="020B0900000000000000" pitchFamily="50" charset="-128"/>
            </a:endParaRPr>
          </a:p>
        </p:txBody>
      </p:sp>
      <p:sp>
        <p:nvSpPr>
          <p:cNvPr id="10243" name="タイトル 1"/>
          <p:cNvSpPr>
            <a:spLocks noGrp="1"/>
          </p:cNvSpPr>
          <p:nvPr>
            <p:ph type="title"/>
          </p:nvPr>
        </p:nvSpPr>
        <p:spPr bwMode="auto">
          <a:xfrm>
            <a:off x="0" y="13536"/>
            <a:ext cx="10693400" cy="720725"/>
          </a:xfrm>
          <a:noFill/>
        </p:spPr>
        <p:txBody>
          <a:bodyPr vert="horz" numCol="1" compatLnSpc="1">
            <a:prstTxWarp prst="textNoShape">
              <a:avLst/>
            </a:prstTxWarp>
          </a:bodyPr>
          <a:lstStyle/>
          <a:p>
            <a:r>
              <a:rPr lang="ja-JP" altLang="en-US" sz="4000" dirty="0" smtClean="0"/>
              <a:t>環境（熱浴）</a:t>
            </a:r>
          </a:p>
        </p:txBody>
      </p:sp>
      <p:sp>
        <p:nvSpPr>
          <p:cNvPr id="2" name="スライド番号プレースホルダー 1"/>
          <p:cNvSpPr>
            <a:spLocks noGrp="1"/>
          </p:cNvSpPr>
          <p:nvPr>
            <p:ph type="sldNum" sz="quarter" idx="10"/>
          </p:nvPr>
        </p:nvSpPr>
        <p:spPr/>
        <p:txBody>
          <a:bodyPr/>
          <a:lstStyle/>
          <a:p>
            <a:pPr>
              <a:defRPr/>
            </a:pPr>
            <a:fld id="{174FF7BD-7533-4640-B49B-CF9F7C29BF9A}" type="slidenum">
              <a:rPr lang="en-US" altLang="ja-JP" smtClean="0">
                <a:latin typeface="HGP創英角ｺﾞｼｯｸUB" panose="020B0900000000000000" pitchFamily="50" charset="-128"/>
                <a:ea typeface="HGP創英角ｺﾞｼｯｸUB" panose="020B0900000000000000" pitchFamily="50" charset="-128"/>
              </a:rPr>
              <a:pPr>
                <a:defRPr/>
              </a:pPr>
              <a:t>7</a:t>
            </a:fld>
            <a:endParaRPr lang="en-US" dirty="0">
              <a:latin typeface="HGP創英角ｺﾞｼｯｸUB" panose="020B0900000000000000" pitchFamily="50" charset="-128"/>
              <a:ea typeface="HGP創英角ｺﾞｼｯｸUB" panose="020B0900000000000000" pitchFamily="50" charset="-128"/>
            </a:endParaRPr>
          </a:p>
        </p:txBody>
      </p:sp>
      <p:sp>
        <p:nvSpPr>
          <p:cNvPr id="4" name="正方形/長方形 3"/>
          <p:cNvSpPr/>
          <p:nvPr/>
        </p:nvSpPr>
        <p:spPr>
          <a:xfrm>
            <a:off x="882204" y="1476375"/>
            <a:ext cx="2592288" cy="496855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創英角ｺﾞｼｯｸUB" panose="020B0900000000000000" pitchFamily="50" charset="-128"/>
              <a:ea typeface="HGP創英角ｺﾞｼｯｸUB" panose="020B0900000000000000" pitchFamily="50" charset="-128"/>
            </a:endParaRPr>
          </a:p>
        </p:txBody>
      </p:sp>
      <p:sp>
        <p:nvSpPr>
          <p:cNvPr id="5" name="正方形/長方形 4"/>
          <p:cNvSpPr/>
          <p:nvPr/>
        </p:nvSpPr>
        <p:spPr>
          <a:xfrm>
            <a:off x="1098228" y="1476375"/>
            <a:ext cx="2160240" cy="47525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創英角ｺﾞｼｯｸUB" panose="020B0900000000000000" pitchFamily="50" charset="-128"/>
              <a:ea typeface="HGP創英角ｺﾞｼｯｸUB" panose="020B0900000000000000" pitchFamily="50" charset="-128"/>
            </a:endParaRPr>
          </a:p>
        </p:txBody>
      </p:sp>
      <p:sp>
        <p:nvSpPr>
          <p:cNvPr id="6" name="正方形/長方形 5"/>
          <p:cNvSpPr/>
          <p:nvPr/>
        </p:nvSpPr>
        <p:spPr>
          <a:xfrm>
            <a:off x="1098228" y="4335499"/>
            <a:ext cx="2160240" cy="189340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創英角ｺﾞｼｯｸUB" panose="020B0900000000000000" pitchFamily="50" charset="-128"/>
              <a:ea typeface="HGP創英角ｺﾞｼｯｸUB" panose="020B0900000000000000" pitchFamily="50" charset="-128"/>
            </a:endParaRPr>
          </a:p>
        </p:txBody>
      </p:sp>
      <p:sp>
        <p:nvSpPr>
          <p:cNvPr id="7" name="正方形/長方形 6"/>
          <p:cNvSpPr/>
          <p:nvPr/>
        </p:nvSpPr>
        <p:spPr>
          <a:xfrm>
            <a:off x="4554612" y="1476375"/>
            <a:ext cx="6336704" cy="496855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創英角ｺﾞｼｯｸUB" panose="020B0900000000000000" pitchFamily="50" charset="-128"/>
              <a:ea typeface="HGP創英角ｺﾞｼｯｸUB" panose="020B0900000000000000" pitchFamily="50" charset="-128"/>
            </a:endParaRPr>
          </a:p>
        </p:txBody>
      </p:sp>
      <p:sp>
        <p:nvSpPr>
          <p:cNvPr id="8" name="正方形/長方形 7"/>
          <p:cNvSpPr/>
          <p:nvPr/>
        </p:nvSpPr>
        <p:spPr>
          <a:xfrm>
            <a:off x="4770636" y="1476375"/>
            <a:ext cx="5922764" cy="47525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創英角ｺﾞｼｯｸUB" panose="020B0900000000000000" pitchFamily="50" charset="-128"/>
              <a:ea typeface="HGP創英角ｺﾞｼｯｸUB" panose="020B0900000000000000" pitchFamily="50" charset="-128"/>
            </a:endParaRPr>
          </a:p>
        </p:txBody>
      </p:sp>
      <p:sp>
        <p:nvSpPr>
          <p:cNvPr id="9" name="正方形/長方形 8"/>
          <p:cNvSpPr/>
          <p:nvPr/>
        </p:nvSpPr>
        <p:spPr>
          <a:xfrm>
            <a:off x="4770636" y="4335499"/>
            <a:ext cx="5922764" cy="189340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創英角ｺﾞｼｯｸUB" panose="020B0900000000000000" pitchFamily="50" charset="-128"/>
              <a:ea typeface="HGP創英角ｺﾞｼｯｸUB" panose="020B0900000000000000" pitchFamily="50" charset="-128"/>
            </a:endParaRPr>
          </a:p>
        </p:txBody>
      </p:sp>
      <p:sp>
        <p:nvSpPr>
          <p:cNvPr id="10" name="正方形/長方形 9"/>
          <p:cNvSpPr/>
          <p:nvPr/>
        </p:nvSpPr>
        <p:spPr>
          <a:xfrm>
            <a:off x="3258468" y="6012879"/>
            <a:ext cx="1512168" cy="21602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創英角ｺﾞｼｯｸUB" panose="020B0900000000000000" pitchFamily="50" charset="-128"/>
              <a:ea typeface="HGP創英角ｺﾞｼｯｸUB" panose="020B0900000000000000" pitchFamily="50" charset="-128"/>
            </a:endParaRPr>
          </a:p>
        </p:txBody>
      </p:sp>
      <p:sp>
        <p:nvSpPr>
          <p:cNvPr id="3" name="右矢印 2"/>
          <p:cNvSpPr/>
          <p:nvPr/>
        </p:nvSpPr>
        <p:spPr>
          <a:xfrm>
            <a:off x="3546500" y="6660951"/>
            <a:ext cx="100811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創英角ｺﾞｼｯｸUB" panose="020B0900000000000000" pitchFamily="50" charset="-128"/>
              <a:ea typeface="HGP創英角ｺﾞｼｯｸUB" panose="020B0900000000000000" pitchFamily="50" charset="-128"/>
            </a:endParaRPr>
          </a:p>
        </p:txBody>
      </p:sp>
      <p:sp>
        <p:nvSpPr>
          <p:cNvPr id="13" name="テキスト ボックス 12"/>
          <p:cNvSpPr txBox="1"/>
          <p:nvPr/>
        </p:nvSpPr>
        <p:spPr>
          <a:xfrm>
            <a:off x="1649221" y="6515047"/>
            <a:ext cx="961175" cy="507831"/>
          </a:xfrm>
          <a:prstGeom prst="rect">
            <a:avLst/>
          </a:prstGeom>
          <a:noFill/>
        </p:spPr>
        <p:txBody>
          <a:bodyPr wrap="square" rtlCol="0">
            <a:spAutoFit/>
          </a:bodyPr>
          <a:lstStyle/>
          <a:p>
            <a:r>
              <a:rPr kumimoji="1" lang="ja-JP" altLang="en-US" dirty="0" smtClean="0">
                <a:latin typeface="HGP創英角ｺﾞｼｯｸUB" panose="020B0900000000000000" pitchFamily="50" charset="-128"/>
                <a:ea typeface="HGP創英角ｺﾞｼｯｸUB" panose="020B0900000000000000" pitchFamily="50" charset="-128"/>
              </a:rPr>
              <a:t>器</a:t>
            </a:r>
            <a:r>
              <a:rPr kumimoji="1" lang="en-US" altLang="ja-JP" dirty="0" smtClean="0">
                <a:latin typeface="HGP創英角ｺﾞｼｯｸUB" panose="020B0900000000000000" pitchFamily="50" charset="-128"/>
                <a:ea typeface="HGP創英角ｺﾞｼｯｸUB" panose="020B0900000000000000" pitchFamily="50" charset="-128"/>
              </a:rPr>
              <a:t>A</a:t>
            </a:r>
            <a:endParaRPr kumimoji="1" lang="ja-JP" altLang="en-US" dirty="0">
              <a:latin typeface="HGP創英角ｺﾞｼｯｸUB" panose="020B0900000000000000" pitchFamily="50" charset="-128"/>
              <a:ea typeface="HGP創英角ｺﾞｼｯｸUB" panose="020B0900000000000000" pitchFamily="50" charset="-128"/>
            </a:endParaRPr>
          </a:p>
        </p:txBody>
      </p:sp>
      <p:sp>
        <p:nvSpPr>
          <p:cNvPr id="14" name="テキスト ボックス 13"/>
          <p:cNvSpPr txBox="1"/>
          <p:nvPr/>
        </p:nvSpPr>
        <p:spPr>
          <a:xfrm>
            <a:off x="5850757" y="6441152"/>
            <a:ext cx="4320480" cy="507831"/>
          </a:xfrm>
          <a:prstGeom prst="rect">
            <a:avLst/>
          </a:prstGeom>
          <a:noFill/>
        </p:spPr>
        <p:txBody>
          <a:bodyPr wrap="square" rtlCol="0">
            <a:spAutoFit/>
          </a:bodyPr>
          <a:lstStyle/>
          <a:p>
            <a:r>
              <a:rPr kumimoji="1" lang="ja-JP" altLang="en-US" dirty="0" smtClean="0">
                <a:latin typeface="HGP創英角ｺﾞｼｯｸUB" panose="020B0900000000000000" pitchFamily="50" charset="-128"/>
                <a:ea typeface="HGP創英角ｺﾞｼｯｸUB" panose="020B0900000000000000" pitchFamily="50" charset="-128"/>
              </a:rPr>
              <a:t>器</a:t>
            </a:r>
            <a:r>
              <a:rPr kumimoji="1" lang="en-US" altLang="ja-JP" dirty="0" smtClean="0">
                <a:latin typeface="HGP創英角ｺﾞｼｯｸUB" panose="020B0900000000000000" pitchFamily="50" charset="-128"/>
                <a:ea typeface="HGP創英角ｺﾞｼｯｸUB" panose="020B0900000000000000" pitchFamily="50" charset="-128"/>
              </a:rPr>
              <a:t>B</a:t>
            </a:r>
            <a:r>
              <a:rPr kumimoji="1" lang="ja-JP" altLang="en-US" dirty="0" smtClean="0">
                <a:latin typeface="HGP創英角ｺﾞｼｯｸUB" panose="020B0900000000000000" pitchFamily="50" charset="-128"/>
                <a:ea typeface="HGP創英角ｺﾞｼｯｸUB" panose="020B0900000000000000" pitchFamily="50" charset="-128"/>
              </a:rPr>
              <a:t>＝「環境」（「熱浴」）</a:t>
            </a:r>
            <a:endParaRPr kumimoji="1" lang="ja-JP" altLang="en-US" dirty="0">
              <a:latin typeface="HGP創英角ｺﾞｼｯｸUB" panose="020B0900000000000000" pitchFamily="50" charset="-128"/>
              <a:ea typeface="HGP創英角ｺﾞｼｯｸUB" panose="020B0900000000000000" pitchFamily="50" charset="-128"/>
            </a:endParaRPr>
          </a:p>
        </p:txBody>
      </p:sp>
      <p:sp>
        <p:nvSpPr>
          <p:cNvPr id="15" name="テキスト ボックス 14"/>
          <p:cNvSpPr txBox="1"/>
          <p:nvPr/>
        </p:nvSpPr>
        <p:spPr>
          <a:xfrm>
            <a:off x="6470381" y="2844527"/>
            <a:ext cx="3052783" cy="1338828"/>
          </a:xfrm>
          <a:prstGeom prst="rect">
            <a:avLst/>
          </a:prstGeom>
          <a:noFill/>
        </p:spPr>
        <p:txBody>
          <a:bodyPr wrap="square" rtlCol="0">
            <a:spAutoFit/>
          </a:bodyPr>
          <a:lstStyle/>
          <a:p>
            <a:r>
              <a:rPr lang="ja-JP" altLang="en-US" dirty="0" smtClean="0">
                <a:latin typeface="HGP創英角ｺﾞｼｯｸUB" panose="020B0900000000000000" pitchFamily="50" charset="-128"/>
                <a:ea typeface="HGP創英角ｺﾞｼｯｸUB" panose="020B0900000000000000" pitchFamily="50" charset="-128"/>
              </a:rPr>
              <a:t>断面積が非常に大きいと水位は変わらない</a:t>
            </a:r>
            <a:endParaRPr lang="en-US" altLang="ja-JP" dirty="0" smtClean="0">
              <a:latin typeface="HGP創英角ｺﾞｼｯｸUB" panose="020B0900000000000000" pitchFamily="50" charset="-128"/>
              <a:ea typeface="HGP創英角ｺﾞｼｯｸUB" panose="020B0900000000000000" pitchFamily="50" charset="-128"/>
            </a:endParaRPr>
          </a:p>
        </p:txBody>
      </p:sp>
      <p:sp>
        <p:nvSpPr>
          <p:cNvPr id="12" name="下矢印 11"/>
          <p:cNvSpPr/>
          <p:nvPr/>
        </p:nvSpPr>
        <p:spPr>
          <a:xfrm>
            <a:off x="1936032" y="3240171"/>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創英角ｺﾞｼｯｸUB" panose="020B0900000000000000" pitchFamily="50" charset="-128"/>
              <a:ea typeface="HGP創英角ｺﾞｼｯｸUB" panose="020B0900000000000000" pitchFamily="50" charset="-128"/>
            </a:endParaRPr>
          </a:p>
        </p:txBody>
      </p:sp>
      <p:sp>
        <p:nvSpPr>
          <p:cNvPr id="17" name="テキスト ボックス 16"/>
          <p:cNvSpPr txBox="1"/>
          <p:nvPr/>
        </p:nvSpPr>
        <p:spPr>
          <a:xfrm>
            <a:off x="738188" y="900311"/>
            <a:ext cx="3096343" cy="507831"/>
          </a:xfrm>
          <a:prstGeom prst="rect">
            <a:avLst/>
          </a:prstGeom>
          <a:noFill/>
        </p:spPr>
        <p:txBody>
          <a:bodyPr wrap="square" rtlCol="0">
            <a:spAutoFit/>
          </a:bodyPr>
          <a:lstStyle/>
          <a:p>
            <a:r>
              <a:rPr lang="en-US" altLang="ja-JP" dirty="0" smtClean="0">
                <a:latin typeface="HGP創英角ｺﾞｼｯｸUB" panose="020B0900000000000000" pitchFamily="50" charset="-128"/>
                <a:ea typeface="HGP創英角ｺﾞｼｯｸUB" panose="020B0900000000000000" pitchFamily="50" charset="-128"/>
              </a:rPr>
              <a:t>H=H</a:t>
            </a:r>
            <a:r>
              <a:rPr lang="en-US" altLang="ja-JP" baseline="-25000" dirty="0" smtClean="0">
                <a:latin typeface="HGP創英角ｺﾞｼｯｸUB" panose="020B0900000000000000" pitchFamily="50" charset="-128"/>
                <a:ea typeface="HGP創英角ｺﾞｼｯｸUB" panose="020B0900000000000000" pitchFamily="50" charset="-128"/>
              </a:rPr>
              <a:t>B</a:t>
            </a:r>
            <a:r>
              <a:rPr lang="en-US" altLang="ja-JP" dirty="0" smtClean="0">
                <a:latin typeface="HGP創英角ｺﾞｼｯｸUB" panose="020B0900000000000000" pitchFamily="50" charset="-128"/>
                <a:ea typeface="HGP創英角ｺﾞｼｯｸUB" panose="020B0900000000000000" pitchFamily="50" charset="-128"/>
              </a:rPr>
              <a:t>		</a:t>
            </a:r>
            <a:r>
              <a:rPr lang="en-US" altLang="ja-JP" dirty="0" smtClean="0">
                <a:solidFill>
                  <a:srgbClr val="FF0000"/>
                </a:solidFill>
                <a:latin typeface="HGP創英角ｺﾞｼｯｸUB" panose="020B0900000000000000" pitchFamily="50" charset="-128"/>
                <a:ea typeface="HGP創英角ｺﾞｼｯｸUB" panose="020B0900000000000000" pitchFamily="50" charset="-128"/>
              </a:rPr>
              <a:t>T=T</a:t>
            </a:r>
            <a:r>
              <a:rPr lang="en-US" altLang="ja-JP" baseline="-25000" dirty="0" smtClean="0">
                <a:solidFill>
                  <a:srgbClr val="FF0000"/>
                </a:solidFill>
                <a:latin typeface="HGP創英角ｺﾞｼｯｸUB" panose="020B0900000000000000" pitchFamily="50" charset="-128"/>
                <a:ea typeface="HGP創英角ｺﾞｼｯｸUB" panose="020B0900000000000000" pitchFamily="50" charset="-128"/>
              </a:rPr>
              <a:t>B</a:t>
            </a:r>
            <a:endParaRPr kumimoji="1" lang="ja-JP" altLang="en-US" baseline="-25000" dirty="0">
              <a:solidFill>
                <a:srgbClr val="FF0000"/>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2559213852"/>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タイトル 1"/>
          <p:cNvSpPr>
            <a:spLocks noGrp="1"/>
          </p:cNvSpPr>
          <p:nvPr>
            <p:ph type="title"/>
          </p:nvPr>
        </p:nvSpPr>
        <p:spPr bwMode="auto">
          <a:xfrm>
            <a:off x="0" y="13536"/>
            <a:ext cx="10693400" cy="720725"/>
          </a:xfrm>
          <a:noFill/>
        </p:spPr>
        <p:txBody>
          <a:bodyPr vert="horz" numCol="1" compatLnSpc="1">
            <a:prstTxWarp prst="textNoShape">
              <a:avLst/>
            </a:prstTxWarp>
          </a:bodyPr>
          <a:lstStyle/>
          <a:p>
            <a:r>
              <a:rPr lang="ja-JP" altLang="en-US" sz="4000" dirty="0" smtClean="0"/>
              <a:t>熱移動の３形態</a:t>
            </a:r>
          </a:p>
        </p:txBody>
      </p:sp>
      <p:grpSp>
        <p:nvGrpSpPr>
          <p:cNvPr id="29" name="Group 22"/>
          <p:cNvGrpSpPr>
            <a:grpSpLocks/>
          </p:cNvGrpSpPr>
          <p:nvPr/>
        </p:nvGrpSpPr>
        <p:grpSpPr bwMode="auto">
          <a:xfrm>
            <a:off x="594172" y="1404367"/>
            <a:ext cx="3197155" cy="5328592"/>
            <a:chOff x="2880" y="1056"/>
            <a:chExt cx="1296" cy="2160"/>
          </a:xfrm>
        </p:grpSpPr>
        <p:sp>
          <p:nvSpPr>
            <p:cNvPr id="37" name="Rectangle 6" descr="10%"/>
            <p:cNvSpPr>
              <a:spLocks noChangeArrowheads="1"/>
            </p:cNvSpPr>
            <p:nvPr/>
          </p:nvSpPr>
          <p:spPr bwMode="auto">
            <a:xfrm>
              <a:off x="3312" y="1056"/>
              <a:ext cx="432" cy="624"/>
            </a:xfrm>
            <a:prstGeom prst="rect">
              <a:avLst/>
            </a:prstGeom>
            <a:pattFill prst="pct10">
              <a:fgClr>
                <a:schemeClr val="tx1"/>
              </a:fgClr>
              <a:bgClr>
                <a:srgbClr val="FFFFFF"/>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8" name="Line 7"/>
            <p:cNvSpPr>
              <a:spLocks noChangeShapeType="1"/>
            </p:cNvSpPr>
            <p:nvPr/>
          </p:nvSpPr>
          <p:spPr bwMode="auto">
            <a:xfrm>
              <a:off x="3312" y="1056"/>
              <a:ext cx="0" cy="624"/>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9" name="Line 8"/>
            <p:cNvSpPr>
              <a:spLocks noChangeShapeType="1"/>
            </p:cNvSpPr>
            <p:nvPr/>
          </p:nvSpPr>
          <p:spPr bwMode="auto">
            <a:xfrm>
              <a:off x="3744" y="1056"/>
              <a:ext cx="0" cy="624"/>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 name="AutoShape 9"/>
            <p:cNvSpPr>
              <a:spLocks noChangeArrowheads="1"/>
            </p:cNvSpPr>
            <p:nvPr/>
          </p:nvSpPr>
          <p:spPr bwMode="auto">
            <a:xfrm>
              <a:off x="3360" y="1296"/>
              <a:ext cx="336" cy="144"/>
            </a:xfrm>
            <a:prstGeom prst="rightArrow">
              <a:avLst>
                <a:gd name="adj1" fmla="val 50000"/>
                <a:gd name="adj2" fmla="val 58333"/>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0" name="Rectangle 11" descr="10%"/>
            <p:cNvSpPr>
              <a:spLocks noChangeArrowheads="1"/>
            </p:cNvSpPr>
            <p:nvPr/>
          </p:nvSpPr>
          <p:spPr bwMode="auto">
            <a:xfrm>
              <a:off x="3312" y="1824"/>
              <a:ext cx="432" cy="624"/>
            </a:xfrm>
            <a:prstGeom prst="rect">
              <a:avLst/>
            </a:prstGeom>
            <a:pattFill prst="pct10">
              <a:fgClr>
                <a:schemeClr val="tx1"/>
              </a:fgClr>
              <a:bgClr>
                <a:srgbClr val="FFFFFF"/>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 name="Line 12"/>
            <p:cNvSpPr>
              <a:spLocks noChangeShapeType="1"/>
            </p:cNvSpPr>
            <p:nvPr/>
          </p:nvSpPr>
          <p:spPr bwMode="auto">
            <a:xfrm>
              <a:off x="3312" y="1824"/>
              <a:ext cx="0" cy="624"/>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3" name="Line 13"/>
            <p:cNvSpPr>
              <a:spLocks noChangeShapeType="1"/>
            </p:cNvSpPr>
            <p:nvPr/>
          </p:nvSpPr>
          <p:spPr bwMode="auto">
            <a:xfrm>
              <a:off x="3744" y="1824"/>
              <a:ext cx="0" cy="624"/>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4" name="AutoShape 14"/>
            <p:cNvSpPr>
              <a:spLocks noChangeArrowheads="1"/>
            </p:cNvSpPr>
            <p:nvPr/>
          </p:nvSpPr>
          <p:spPr bwMode="auto">
            <a:xfrm flipV="1">
              <a:off x="3024" y="1968"/>
              <a:ext cx="192" cy="336"/>
            </a:xfrm>
            <a:prstGeom prst="curvedLeftArrow">
              <a:avLst>
                <a:gd name="adj1" fmla="val 35000"/>
                <a:gd name="adj2" fmla="val 70000"/>
                <a:gd name="adj3" fmla="val 33333"/>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5" name="AutoShape 15"/>
            <p:cNvSpPr>
              <a:spLocks noChangeArrowheads="1"/>
            </p:cNvSpPr>
            <p:nvPr/>
          </p:nvSpPr>
          <p:spPr bwMode="auto">
            <a:xfrm flipH="1" flipV="1">
              <a:off x="3840" y="1968"/>
              <a:ext cx="192" cy="336"/>
            </a:xfrm>
            <a:prstGeom prst="curvedLeftArrow">
              <a:avLst>
                <a:gd name="adj1" fmla="val 35000"/>
                <a:gd name="adj2" fmla="val 70000"/>
                <a:gd name="adj3" fmla="val 33333"/>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6" name="Rectangle 17" descr="10%"/>
            <p:cNvSpPr>
              <a:spLocks noChangeArrowheads="1"/>
            </p:cNvSpPr>
            <p:nvPr/>
          </p:nvSpPr>
          <p:spPr bwMode="auto">
            <a:xfrm>
              <a:off x="3312" y="2592"/>
              <a:ext cx="432" cy="624"/>
            </a:xfrm>
            <a:prstGeom prst="rect">
              <a:avLst/>
            </a:prstGeom>
            <a:pattFill prst="pct10">
              <a:fgClr>
                <a:schemeClr val="tx1"/>
              </a:fgClr>
              <a:bgClr>
                <a:srgbClr val="FFFFFF"/>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7" name="Line 18"/>
            <p:cNvSpPr>
              <a:spLocks noChangeShapeType="1"/>
            </p:cNvSpPr>
            <p:nvPr/>
          </p:nvSpPr>
          <p:spPr bwMode="auto">
            <a:xfrm>
              <a:off x="3312" y="2592"/>
              <a:ext cx="0" cy="624"/>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8" name="Line 19"/>
            <p:cNvSpPr>
              <a:spLocks noChangeShapeType="1"/>
            </p:cNvSpPr>
            <p:nvPr/>
          </p:nvSpPr>
          <p:spPr bwMode="auto">
            <a:xfrm>
              <a:off x="3744" y="2592"/>
              <a:ext cx="0" cy="624"/>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9" name="AutoShape 20"/>
            <p:cNvSpPr>
              <a:spLocks noChangeArrowheads="1"/>
            </p:cNvSpPr>
            <p:nvPr/>
          </p:nvSpPr>
          <p:spPr bwMode="auto">
            <a:xfrm>
              <a:off x="3840" y="2832"/>
              <a:ext cx="336" cy="144"/>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0" name="AutoShape 21"/>
            <p:cNvSpPr>
              <a:spLocks noChangeArrowheads="1"/>
            </p:cNvSpPr>
            <p:nvPr/>
          </p:nvSpPr>
          <p:spPr bwMode="auto">
            <a:xfrm flipH="1">
              <a:off x="2880" y="2832"/>
              <a:ext cx="336" cy="144"/>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30" name="Rectangle 23"/>
          <p:cNvSpPr>
            <a:spLocks noChangeArrowheads="1"/>
          </p:cNvSpPr>
          <p:nvPr/>
        </p:nvSpPr>
        <p:spPr bwMode="auto">
          <a:xfrm>
            <a:off x="4264980" y="1641193"/>
            <a:ext cx="4182555" cy="707886"/>
          </a:xfrm>
          <a:prstGeom prst="rect">
            <a:avLst/>
          </a:prstGeom>
          <a:noFill/>
          <a:ln>
            <a:noFill/>
          </a:ln>
          <a:effectLst/>
          <a:extLst>
            <a:ext uri="{909E8E84-426E-40DD-AFC4-6F175D3DCCD1}">
              <a14:hiddenFill xmlns:a14="http://schemas.microsoft.com/office/drawing/2010/main">
                <a:solidFill>
                  <a:schemeClr val="accent1">
                    <a:alpha val="50000"/>
                  </a:schemeClr>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kumimoji="0" lang="ja-JP" altLang="en-US" sz="4000" dirty="0">
                <a:latin typeface="HGP創英角ｺﾞｼｯｸUB" panose="020B0900000000000000" pitchFamily="50" charset="-128"/>
                <a:ea typeface="HGP創英角ｺﾞｼｯｸUB" panose="020B0900000000000000" pitchFamily="50" charset="-128"/>
              </a:rPr>
              <a:t>伝導(</a:t>
            </a:r>
            <a:r>
              <a:rPr kumimoji="0" lang="en-US" altLang="ja-JP" sz="4000" dirty="0">
                <a:latin typeface="HGP創英角ｺﾞｼｯｸUB" panose="020B0900000000000000" pitchFamily="50" charset="-128"/>
                <a:ea typeface="HGP創英角ｺﾞｼｯｸUB" panose="020B0900000000000000" pitchFamily="50" charset="-128"/>
              </a:rPr>
              <a:t>conduction)</a:t>
            </a:r>
            <a:endParaRPr kumimoji="0" lang="ja-JP" altLang="en-US" sz="4000" dirty="0">
              <a:latin typeface="HGP創英角ｺﾞｼｯｸUB" panose="020B0900000000000000" pitchFamily="50" charset="-128"/>
              <a:ea typeface="HGP創英角ｺﾞｼｯｸUB" panose="020B0900000000000000" pitchFamily="50" charset="-128"/>
            </a:endParaRPr>
          </a:p>
        </p:txBody>
      </p:sp>
      <p:sp>
        <p:nvSpPr>
          <p:cNvPr id="31" name="Rectangle 24"/>
          <p:cNvSpPr>
            <a:spLocks noChangeArrowheads="1"/>
          </p:cNvSpPr>
          <p:nvPr/>
        </p:nvSpPr>
        <p:spPr bwMode="auto">
          <a:xfrm>
            <a:off x="4264980" y="3535804"/>
            <a:ext cx="4161717" cy="707886"/>
          </a:xfrm>
          <a:prstGeom prst="rect">
            <a:avLst/>
          </a:prstGeom>
          <a:noFill/>
          <a:ln>
            <a:noFill/>
          </a:ln>
          <a:effectLst/>
          <a:extLst>
            <a:ext uri="{909E8E84-426E-40DD-AFC4-6F175D3DCCD1}">
              <a14:hiddenFill xmlns:a14="http://schemas.microsoft.com/office/drawing/2010/main">
                <a:solidFill>
                  <a:schemeClr val="accent1">
                    <a:alpha val="50000"/>
                  </a:schemeClr>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kumimoji="0" lang="ja-JP" altLang="en-US" sz="4000">
                <a:latin typeface="HGP創英角ｺﾞｼｯｸUB" panose="020B0900000000000000" pitchFamily="50" charset="-128"/>
                <a:ea typeface="HGP創英角ｺﾞｼｯｸUB" panose="020B0900000000000000" pitchFamily="50" charset="-128"/>
              </a:rPr>
              <a:t>対流(</a:t>
            </a:r>
            <a:r>
              <a:rPr kumimoji="0" lang="en-US" altLang="ja-JP" sz="4000">
                <a:latin typeface="HGP創英角ｺﾞｼｯｸUB" panose="020B0900000000000000" pitchFamily="50" charset="-128"/>
                <a:ea typeface="HGP創英角ｺﾞｼｯｸUB" panose="020B0900000000000000" pitchFamily="50" charset="-128"/>
              </a:rPr>
              <a:t>convection)</a:t>
            </a:r>
            <a:endParaRPr kumimoji="0" lang="ja-JP" altLang="en-US" sz="4000">
              <a:latin typeface="HGP創英角ｺﾞｼｯｸUB" panose="020B0900000000000000" pitchFamily="50" charset="-128"/>
              <a:ea typeface="HGP創英角ｺﾞｼｯｸUB" panose="020B0900000000000000" pitchFamily="50" charset="-128"/>
            </a:endParaRPr>
          </a:p>
        </p:txBody>
      </p:sp>
      <p:sp>
        <p:nvSpPr>
          <p:cNvPr id="32" name="Rectangle 25"/>
          <p:cNvSpPr>
            <a:spLocks noChangeArrowheads="1"/>
          </p:cNvSpPr>
          <p:nvPr/>
        </p:nvSpPr>
        <p:spPr bwMode="auto">
          <a:xfrm>
            <a:off x="4264980" y="5395877"/>
            <a:ext cx="3684022" cy="707886"/>
          </a:xfrm>
          <a:prstGeom prst="rect">
            <a:avLst/>
          </a:prstGeom>
          <a:noFill/>
          <a:ln>
            <a:noFill/>
          </a:ln>
          <a:effectLst/>
          <a:extLst>
            <a:ext uri="{909E8E84-426E-40DD-AFC4-6F175D3DCCD1}">
              <a14:hiddenFill xmlns:a14="http://schemas.microsoft.com/office/drawing/2010/main">
                <a:solidFill>
                  <a:schemeClr val="accent1">
                    <a:alpha val="50000"/>
                  </a:schemeClr>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kumimoji="0" lang="ja-JP" altLang="en-US" sz="4000">
                <a:latin typeface="HGP創英角ｺﾞｼｯｸUB" panose="020B0900000000000000" pitchFamily="50" charset="-128"/>
                <a:ea typeface="HGP創英角ｺﾞｼｯｸUB" panose="020B0900000000000000" pitchFamily="50" charset="-128"/>
              </a:rPr>
              <a:t>放射(</a:t>
            </a:r>
            <a:r>
              <a:rPr kumimoji="0" lang="en-US" altLang="ja-JP" sz="4000">
                <a:latin typeface="HGP創英角ｺﾞｼｯｸUB" panose="020B0900000000000000" pitchFamily="50" charset="-128"/>
                <a:ea typeface="HGP創英角ｺﾞｼｯｸUB" panose="020B0900000000000000" pitchFamily="50" charset="-128"/>
              </a:rPr>
              <a:t>radiation)</a:t>
            </a:r>
            <a:endParaRPr kumimoji="0" lang="ja-JP" altLang="en-US" sz="4000">
              <a:latin typeface="HGP創英角ｺﾞｼｯｸUB" panose="020B0900000000000000" pitchFamily="50" charset="-128"/>
              <a:ea typeface="HGP創英角ｺﾞｼｯｸUB" panose="020B0900000000000000" pitchFamily="50" charset="-128"/>
            </a:endParaRPr>
          </a:p>
        </p:txBody>
      </p:sp>
      <p:sp>
        <p:nvSpPr>
          <p:cNvPr id="2" name="スライド番号プレースホルダー 1"/>
          <p:cNvSpPr>
            <a:spLocks noGrp="1"/>
          </p:cNvSpPr>
          <p:nvPr>
            <p:ph type="sldNum" sz="quarter" idx="10"/>
          </p:nvPr>
        </p:nvSpPr>
        <p:spPr/>
        <p:txBody>
          <a:bodyPr/>
          <a:lstStyle/>
          <a:p>
            <a:pPr>
              <a:defRPr/>
            </a:pPr>
            <a:fld id="{174FF7BD-7533-4640-B49B-CF9F7C29BF9A}" type="slidenum">
              <a:rPr lang="en-US" altLang="ja-JP" smtClean="0"/>
              <a:pPr>
                <a:defRPr/>
              </a:pPr>
              <a:t>8</a:t>
            </a:fld>
            <a:endParaRPr lang="en-US" dirty="0"/>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タイトル 1"/>
          <p:cNvSpPr>
            <a:spLocks noGrp="1"/>
          </p:cNvSpPr>
          <p:nvPr>
            <p:ph type="title"/>
          </p:nvPr>
        </p:nvSpPr>
        <p:spPr bwMode="auto">
          <a:xfrm>
            <a:off x="0" y="13536"/>
            <a:ext cx="10693400" cy="720725"/>
          </a:xfrm>
          <a:noFill/>
        </p:spPr>
        <p:txBody>
          <a:bodyPr vert="horz" numCol="1" compatLnSpc="1">
            <a:prstTxWarp prst="textNoShape">
              <a:avLst/>
            </a:prstTxWarp>
          </a:bodyPr>
          <a:lstStyle/>
          <a:p>
            <a:r>
              <a:rPr lang="ja-JP" altLang="en-US" sz="4000" dirty="0"/>
              <a:t>熱移動の時空間スケール</a:t>
            </a:r>
            <a:endParaRPr lang="ja-JP" altLang="en-US" sz="4000" dirty="0" smtClean="0"/>
          </a:p>
        </p:txBody>
      </p:sp>
      <p:sp>
        <p:nvSpPr>
          <p:cNvPr id="2" name="スライド番号プレースホルダー 1"/>
          <p:cNvSpPr>
            <a:spLocks noGrp="1"/>
          </p:cNvSpPr>
          <p:nvPr>
            <p:ph type="sldNum" sz="quarter" idx="10"/>
          </p:nvPr>
        </p:nvSpPr>
        <p:spPr/>
        <p:txBody>
          <a:bodyPr/>
          <a:lstStyle/>
          <a:p>
            <a:pPr>
              <a:defRPr/>
            </a:pPr>
            <a:fld id="{174FF7BD-7533-4640-B49B-CF9F7C29BF9A}" type="slidenum">
              <a:rPr lang="en-US" altLang="ja-JP" smtClean="0"/>
              <a:pPr>
                <a:defRPr/>
              </a:pPr>
              <a:t>9</a:t>
            </a:fld>
            <a:endParaRPr lang="en-US" dirty="0"/>
          </a:p>
        </p:txBody>
      </p:sp>
      <p:grpSp>
        <p:nvGrpSpPr>
          <p:cNvPr id="23" name="Group 116"/>
          <p:cNvGrpSpPr>
            <a:grpSpLocks/>
          </p:cNvGrpSpPr>
          <p:nvPr/>
        </p:nvGrpSpPr>
        <p:grpSpPr bwMode="auto">
          <a:xfrm>
            <a:off x="1916882" y="1252538"/>
            <a:ext cx="7534274" cy="5176837"/>
            <a:chOff x="571" y="789"/>
            <a:chExt cx="4746" cy="3261"/>
          </a:xfrm>
        </p:grpSpPr>
        <p:sp>
          <p:nvSpPr>
            <p:cNvPr id="24" name="Rectangle 10"/>
            <p:cNvSpPr>
              <a:spLocks noChangeArrowheads="1"/>
            </p:cNvSpPr>
            <p:nvPr/>
          </p:nvSpPr>
          <p:spPr bwMode="auto">
            <a:xfrm>
              <a:off x="1100" y="918"/>
              <a:ext cx="4019" cy="2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25" name="Rectangle 11"/>
            <p:cNvSpPr>
              <a:spLocks noChangeArrowheads="1"/>
            </p:cNvSpPr>
            <p:nvPr/>
          </p:nvSpPr>
          <p:spPr bwMode="auto">
            <a:xfrm>
              <a:off x="1100" y="918"/>
              <a:ext cx="4019" cy="288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26" name="Line 12"/>
            <p:cNvSpPr>
              <a:spLocks noChangeShapeType="1"/>
            </p:cNvSpPr>
            <p:nvPr/>
          </p:nvSpPr>
          <p:spPr bwMode="auto">
            <a:xfrm>
              <a:off x="1100" y="918"/>
              <a:ext cx="0" cy="288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27" name="Line 13"/>
            <p:cNvSpPr>
              <a:spLocks noChangeShapeType="1"/>
            </p:cNvSpPr>
            <p:nvPr/>
          </p:nvSpPr>
          <p:spPr bwMode="auto">
            <a:xfrm>
              <a:off x="1062" y="3804"/>
              <a:ext cx="3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28" name="Line 14"/>
            <p:cNvSpPr>
              <a:spLocks noChangeShapeType="1"/>
            </p:cNvSpPr>
            <p:nvPr/>
          </p:nvSpPr>
          <p:spPr bwMode="auto">
            <a:xfrm>
              <a:off x="1062" y="3580"/>
              <a:ext cx="3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33" name="Line 15"/>
            <p:cNvSpPr>
              <a:spLocks noChangeShapeType="1"/>
            </p:cNvSpPr>
            <p:nvPr/>
          </p:nvSpPr>
          <p:spPr bwMode="auto">
            <a:xfrm>
              <a:off x="1062" y="3362"/>
              <a:ext cx="3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34" name="Line 16"/>
            <p:cNvSpPr>
              <a:spLocks noChangeShapeType="1"/>
            </p:cNvSpPr>
            <p:nvPr/>
          </p:nvSpPr>
          <p:spPr bwMode="auto">
            <a:xfrm>
              <a:off x="1062" y="3138"/>
              <a:ext cx="3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35" name="Line 17"/>
            <p:cNvSpPr>
              <a:spLocks noChangeShapeType="1"/>
            </p:cNvSpPr>
            <p:nvPr/>
          </p:nvSpPr>
          <p:spPr bwMode="auto">
            <a:xfrm>
              <a:off x="1062" y="2914"/>
              <a:ext cx="3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36" name="Line 18"/>
            <p:cNvSpPr>
              <a:spLocks noChangeShapeType="1"/>
            </p:cNvSpPr>
            <p:nvPr/>
          </p:nvSpPr>
          <p:spPr bwMode="auto">
            <a:xfrm>
              <a:off x="1062" y="2697"/>
              <a:ext cx="3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40" name="Line 19"/>
            <p:cNvSpPr>
              <a:spLocks noChangeShapeType="1"/>
            </p:cNvSpPr>
            <p:nvPr/>
          </p:nvSpPr>
          <p:spPr bwMode="auto">
            <a:xfrm>
              <a:off x="1062" y="2473"/>
              <a:ext cx="3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41" name="Line 20"/>
            <p:cNvSpPr>
              <a:spLocks noChangeShapeType="1"/>
            </p:cNvSpPr>
            <p:nvPr/>
          </p:nvSpPr>
          <p:spPr bwMode="auto">
            <a:xfrm>
              <a:off x="1062" y="2249"/>
              <a:ext cx="3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42" name="Line 21"/>
            <p:cNvSpPr>
              <a:spLocks noChangeShapeType="1"/>
            </p:cNvSpPr>
            <p:nvPr/>
          </p:nvSpPr>
          <p:spPr bwMode="auto">
            <a:xfrm>
              <a:off x="1062" y="2025"/>
              <a:ext cx="3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43" name="Line 22"/>
            <p:cNvSpPr>
              <a:spLocks noChangeShapeType="1"/>
            </p:cNvSpPr>
            <p:nvPr/>
          </p:nvSpPr>
          <p:spPr bwMode="auto">
            <a:xfrm>
              <a:off x="1062" y="1807"/>
              <a:ext cx="3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44" name="Line 23"/>
            <p:cNvSpPr>
              <a:spLocks noChangeShapeType="1"/>
            </p:cNvSpPr>
            <p:nvPr/>
          </p:nvSpPr>
          <p:spPr bwMode="auto">
            <a:xfrm>
              <a:off x="1062" y="1583"/>
              <a:ext cx="3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46" name="Line 24"/>
            <p:cNvSpPr>
              <a:spLocks noChangeShapeType="1"/>
            </p:cNvSpPr>
            <p:nvPr/>
          </p:nvSpPr>
          <p:spPr bwMode="auto">
            <a:xfrm>
              <a:off x="1062" y="1359"/>
              <a:ext cx="3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47" name="Line 25"/>
            <p:cNvSpPr>
              <a:spLocks noChangeShapeType="1"/>
            </p:cNvSpPr>
            <p:nvPr/>
          </p:nvSpPr>
          <p:spPr bwMode="auto">
            <a:xfrm>
              <a:off x="1062" y="1142"/>
              <a:ext cx="3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48" name="Line 26"/>
            <p:cNvSpPr>
              <a:spLocks noChangeShapeType="1"/>
            </p:cNvSpPr>
            <p:nvPr/>
          </p:nvSpPr>
          <p:spPr bwMode="auto">
            <a:xfrm>
              <a:off x="1062" y="918"/>
              <a:ext cx="3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49" name="Line 27"/>
            <p:cNvSpPr>
              <a:spLocks noChangeShapeType="1"/>
            </p:cNvSpPr>
            <p:nvPr/>
          </p:nvSpPr>
          <p:spPr bwMode="auto">
            <a:xfrm>
              <a:off x="1100" y="3804"/>
              <a:ext cx="4019"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51" name="Line 28"/>
            <p:cNvSpPr>
              <a:spLocks noChangeShapeType="1"/>
            </p:cNvSpPr>
            <p:nvPr/>
          </p:nvSpPr>
          <p:spPr bwMode="auto">
            <a:xfrm flipV="1">
              <a:off x="1100" y="912"/>
              <a:ext cx="665" cy="34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61" name="Line 29"/>
            <p:cNvSpPr>
              <a:spLocks noChangeShapeType="1"/>
            </p:cNvSpPr>
            <p:nvPr/>
          </p:nvSpPr>
          <p:spPr bwMode="auto">
            <a:xfrm flipV="1">
              <a:off x="1100" y="2330"/>
              <a:ext cx="4019" cy="1038"/>
            </a:xfrm>
            <a:prstGeom prst="line">
              <a:avLst/>
            </a:prstGeom>
            <a:noFill/>
            <a:ln w="9525">
              <a:solidFill>
                <a:srgbClr val="9933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62" name="Line 30"/>
            <p:cNvSpPr>
              <a:spLocks noChangeShapeType="1"/>
            </p:cNvSpPr>
            <p:nvPr/>
          </p:nvSpPr>
          <p:spPr bwMode="auto">
            <a:xfrm flipV="1">
              <a:off x="1100" y="2678"/>
              <a:ext cx="4019" cy="1038"/>
            </a:xfrm>
            <a:prstGeom prst="line">
              <a:avLst/>
            </a:prstGeom>
            <a:noFill/>
            <a:ln w="9525">
              <a:solidFill>
                <a:srgbClr val="8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63" name="Line 31"/>
            <p:cNvSpPr>
              <a:spLocks noChangeShapeType="1"/>
            </p:cNvSpPr>
            <p:nvPr/>
          </p:nvSpPr>
          <p:spPr bwMode="auto">
            <a:xfrm flipV="1">
              <a:off x="1100" y="918"/>
              <a:ext cx="3210" cy="1660"/>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64" name="Rectangle 32"/>
            <p:cNvSpPr>
              <a:spLocks noChangeArrowheads="1"/>
            </p:cNvSpPr>
            <p:nvPr/>
          </p:nvSpPr>
          <p:spPr bwMode="auto">
            <a:xfrm>
              <a:off x="1479" y="3754"/>
              <a:ext cx="106"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65" name="Line 33"/>
            <p:cNvSpPr>
              <a:spLocks noChangeShapeType="1"/>
            </p:cNvSpPr>
            <p:nvPr/>
          </p:nvSpPr>
          <p:spPr bwMode="auto">
            <a:xfrm flipV="1">
              <a:off x="1529" y="3760"/>
              <a:ext cx="0" cy="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66" name="Line 34"/>
            <p:cNvSpPr>
              <a:spLocks noChangeShapeType="1"/>
            </p:cNvSpPr>
            <p:nvPr/>
          </p:nvSpPr>
          <p:spPr bwMode="auto">
            <a:xfrm>
              <a:off x="1529" y="3804"/>
              <a:ext cx="0" cy="4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67" name="Line 35"/>
            <p:cNvSpPr>
              <a:spLocks noChangeShapeType="1"/>
            </p:cNvSpPr>
            <p:nvPr/>
          </p:nvSpPr>
          <p:spPr bwMode="auto">
            <a:xfrm flipH="1">
              <a:off x="1485" y="3804"/>
              <a:ext cx="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68" name="Line 36"/>
            <p:cNvSpPr>
              <a:spLocks noChangeShapeType="1"/>
            </p:cNvSpPr>
            <p:nvPr/>
          </p:nvSpPr>
          <p:spPr bwMode="auto">
            <a:xfrm>
              <a:off x="1529" y="3804"/>
              <a:ext cx="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69" name="Rectangle 37"/>
            <p:cNvSpPr>
              <a:spLocks noChangeArrowheads="1"/>
            </p:cNvSpPr>
            <p:nvPr/>
          </p:nvSpPr>
          <p:spPr bwMode="auto">
            <a:xfrm>
              <a:off x="2245" y="3754"/>
              <a:ext cx="105"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70" name="Line 38"/>
            <p:cNvSpPr>
              <a:spLocks noChangeShapeType="1"/>
            </p:cNvSpPr>
            <p:nvPr/>
          </p:nvSpPr>
          <p:spPr bwMode="auto">
            <a:xfrm flipV="1">
              <a:off x="2294" y="3760"/>
              <a:ext cx="0" cy="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71" name="Line 39"/>
            <p:cNvSpPr>
              <a:spLocks noChangeShapeType="1"/>
            </p:cNvSpPr>
            <p:nvPr/>
          </p:nvSpPr>
          <p:spPr bwMode="auto">
            <a:xfrm>
              <a:off x="2294" y="3804"/>
              <a:ext cx="0" cy="4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72" name="Line 40"/>
            <p:cNvSpPr>
              <a:spLocks noChangeShapeType="1"/>
            </p:cNvSpPr>
            <p:nvPr/>
          </p:nvSpPr>
          <p:spPr bwMode="auto">
            <a:xfrm flipH="1">
              <a:off x="2251" y="3804"/>
              <a:ext cx="4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73" name="Line 41"/>
            <p:cNvSpPr>
              <a:spLocks noChangeShapeType="1"/>
            </p:cNvSpPr>
            <p:nvPr/>
          </p:nvSpPr>
          <p:spPr bwMode="auto">
            <a:xfrm>
              <a:off x="2294" y="3804"/>
              <a:ext cx="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74" name="Rectangle 42"/>
            <p:cNvSpPr>
              <a:spLocks noChangeArrowheads="1"/>
            </p:cNvSpPr>
            <p:nvPr/>
          </p:nvSpPr>
          <p:spPr bwMode="auto">
            <a:xfrm>
              <a:off x="3004" y="3754"/>
              <a:ext cx="105"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75" name="Line 43"/>
            <p:cNvSpPr>
              <a:spLocks noChangeShapeType="1"/>
            </p:cNvSpPr>
            <p:nvPr/>
          </p:nvSpPr>
          <p:spPr bwMode="auto">
            <a:xfrm flipV="1">
              <a:off x="3053" y="3760"/>
              <a:ext cx="0" cy="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76" name="Line 44"/>
            <p:cNvSpPr>
              <a:spLocks noChangeShapeType="1"/>
            </p:cNvSpPr>
            <p:nvPr/>
          </p:nvSpPr>
          <p:spPr bwMode="auto">
            <a:xfrm>
              <a:off x="3053" y="3804"/>
              <a:ext cx="0" cy="4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77" name="Line 45"/>
            <p:cNvSpPr>
              <a:spLocks noChangeShapeType="1"/>
            </p:cNvSpPr>
            <p:nvPr/>
          </p:nvSpPr>
          <p:spPr bwMode="auto">
            <a:xfrm flipH="1">
              <a:off x="3010" y="3804"/>
              <a:ext cx="4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78" name="Line 46"/>
            <p:cNvSpPr>
              <a:spLocks noChangeShapeType="1"/>
            </p:cNvSpPr>
            <p:nvPr/>
          </p:nvSpPr>
          <p:spPr bwMode="auto">
            <a:xfrm>
              <a:off x="3053" y="3804"/>
              <a:ext cx="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79" name="Rectangle 47"/>
            <p:cNvSpPr>
              <a:spLocks noChangeArrowheads="1"/>
            </p:cNvSpPr>
            <p:nvPr/>
          </p:nvSpPr>
          <p:spPr bwMode="auto">
            <a:xfrm>
              <a:off x="3601" y="3754"/>
              <a:ext cx="106"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80" name="Line 48"/>
            <p:cNvSpPr>
              <a:spLocks noChangeShapeType="1"/>
            </p:cNvSpPr>
            <p:nvPr/>
          </p:nvSpPr>
          <p:spPr bwMode="auto">
            <a:xfrm flipV="1">
              <a:off x="3651" y="3760"/>
              <a:ext cx="0" cy="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81" name="Line 49"/>
            <p:cNvSpPr>
              <a:spLocks noChangeShapeType="1"/>
            </p:cNvSpPr>
            <p:nvPr/>
          </p:nvSpPr>
          <p:spPr bwMode="auto">
            <a:xfrm>
              <a:off x="3651" y="3804"/>
              <a:ext cx="0" cy="4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82" name="Line 50"/>
            <p:cNvSpPr>
              <a:spLocks noChangeShapeType="1"/>
            </p:cNvSpPr>
            <p:nvPr/>
          </p:nvSpPr>
          <p:spPr bwMode="auto">
            <a:xfrm flipH="1">
              <a:off x="3607" y="3804"/>
              <a:ext cx="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83" name="Line 51"/>
            <p:cNvSpPr>
              <a:spLocks noChangeShapeType="1"/>
            </p:cNvSpPr>
            <p:nvPr/>
          </p:nvSpPr>
          <p:spPr bwMode="auto">
            <a:xfrm>
              <a:off x="3651" y="3804"/>
              <a:ext cx="4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84" name="Rectangle 52"/>
            <p:cNvSpPr>
              <a:spLocks noChangeArrowheads="1"/>
            </p:cNvSpPr>
            <p:nvPr/>
          </p:nvSpPr>
          <p:spPr bwMode="auto">
            <a:xfrm>
              <a:off x="3962" y="3754"/>
              <a:ext cx="106"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85" name="Line 53"/>
            <p:cNvSpPr>
              <a:spLocks noChangeShapeType="1"/>
            </p:cNvSpPr>
            <p:nvPr/>
          </p:nvSpPr>
          <p:spPr bwMode="auto">
            <a:xfrm flipV="1">
              <a:off x="4012" y="3760"/>
              <a:ext cx="0" cy="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86" name="Line 54"/>
            <p:cNvSpPr>
              <a:spLocks noChangeShapeType="1"/>
            </p:cNvSpPr>
            <p:nvPr/>
          </p:nvSpPr>
          <p:spPr bwMode="auto">
            <a:xfrm>
              <a:off x="4012" y="3804"/>
              <a:ext cx="0" cy="4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87" name="Line 55"/>
            <p:cNvSpPr>
              <a:spLocks noChangeShapeType="1"/>
            </p:cNvSpPr>
            <p:nvPr/>
          </p:nvSpPr>
          <p:spPr bwMode="auto">
            <a:xfrm flipH="1">
              <a:off x="3968" y="3804"/>
              <a:ext cx="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88" name="Line 56"/>
            <p:cNvSpPr>
              <a:spLocks noChangeShapeType="1"/>
            </p:cNvSpPr>
            <p:nvPr/>
          </p:nvSpPr>
          <p:spPr bwMode="auto">
            <a:xfrm>
              <a:off x="4012" y="3804"/>
              <a:ext cx="4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89" name="Rectangle 57"/>
            <p:cNvSpPr>
              <a:spLocks noChangeArrowheads="1"/>
            </p:cNvSpPr>
            <p:nvPr/>
          </p:nvSpPr>
          <p:spPr bwMode="auto">
            <a:xfrm>
              <a:off x="4236" y="3754"/>
              <a:ext cx="105"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90" name="Line 58"/>
            <p:cNvSpPr>
              <a:spLocks noChangeShapeType="1"/>
            </p:cNvSpPr>
            <p:nvPr/>
          </p:nvSpPr>
          <p:spPr bwMode="auto">
            <a:xfrm flipV="1">
              <a:off x="4285" y="3760"/>
              <a:ext cx="0" cy="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91" name="Line 59"/>
            <p:cNvSpPr>
              <a:spLocks noChangeShapeType="1"/>
            </p:cNvSpPr>
            <p:nvPr/>
          </p:nvSpPr>
          <p:spPr bwMode="auto">
            <a:xfrm>
              <a:off x="4285" y="3804"/>
              <a:ext cx="0" cy="4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92" name="Line 60"/>
            <p:cNvSpPr>
              <a:spLocks noChangeShapeType="1"/>
            </p:cNvSpPr>
            <p:nvPr/>
          </p:nvSpPr>
          <p:spPr bwMode="auto">
            <a:xfrm flipH="1">
              <a:off x="4242" y="3804"/>
              <a:ext cx="4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93" name="Line 61"/>
            <p:cNvSpPr>
              <a:spLocks noChangeShapeType="1"/>
            </p:cNvSpPr>
            <p:nvPr/>
          </p:nvSpPr>
          <p:spPr bwMode="auto">
            <a:xfrm>
              <a:off x="4285" y="3804"/>
              <a:ext cx="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94" name="Rectangle 62"/>
            <p:cNvSpPr>
              <a:spLocks noChangeArrowheads="1"/>
            </p:cNvSpPr>
            <p:nvPr/>
          </p:nvSpPr>
          <p:spPr bwMode="auto">
            <a:xfrm>
              <a:off x="4640" y="3754"/>
              <a:ext cx="106"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95" name="Line 63"/>
            <p:cNvSpPr>
              <a:spLocks noChangeShapeType="1"/>
            </p:cNvSpPr>
            <p:nvPr/>
          </p:nvSpPr>
          <p:spPr bwMode="auto">
            <a:xfrm flipV="1">
              <a:off x="4690" y="3760"/>
              <a:ext cx="0" cy="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96" name="Line 64"/>
            <p:cNvSpPr>
              <a:spLocks noChangeShapeType="1"/>
            </p:cNvSpPr>
            <p:nvPr/>
          </p:nvSpPr>
          <p:spPr bwMode="auto">
            <a:xfrm>
              <a:off x="4690" y="3804"/>
              <a:ext cx="0" cy="4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97" name="Line 65"/>
            <p:cNvSpPr>
              <a:spLocks noChangeShapeType="1"/>
            </p:cNvSpPr>
            <p:nvPr/>
          </p:nvSpPr>
          <p:spPr bwMode="auto">
            <a:xfrm flipH="1">
              <a:off x="4646" y="3804"/>
              <a:ext cx="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98" name="Line 66"/>
            <p:cNvSpPr>
              <a:spLocks noChangeShapeType="1"/>
            </p:cNvSpPr>
            <p:nvPr/>
          </p:nvSpPr>
          <p:spPr bwMode="auto">
            <a:xfrm>
              <a:off x="4690" y="3804"/>
              <a:ext cx="4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99" name="Rectangle 67"/>
            <p:cNvSpPr>
              <a:spLocks noChangeArrowheads="1"/>
            </p:cNvSpPr>
            <p:nvPr/>
          </p:nvSpPr>
          <p:spPr bwMode="auto">
            <a:xfrm>
              <a:off x="5069" y="3754"/>
              <a:ext cx="106"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100" name="Line 68"/>
            <p:cNvSpPr>
              <a:spLocks noChangeShapeType="1"/>
            </p:cNvSpPr>
            <p:nvPr/>
          </p:nvSpPr>
          <p:spPr bwMode="auto">
            <a:xfrm flipV="1">
              <a:off x="5119" y="3760"/>
              <a:ext cx="0" cy="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101" name="Line 69"/>
            <p:cNvSpPr>
              <a:spLocks noChangeShapeType="1"/>
            </p:cNvSpPr>
            <p:nvPr/>
          </p:nvSpPr>
          <p:spPr bwMode="auto">
            <a:xfrm>
              <a:off x="5119" y="3804"/>
              <a:ext cx="0" cy="4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102" name="Line 70"/>
            <p:cNvSpPr>
              <a:spLocks noChangeShapeType="1"/>
            </p:cNvSpPr>
            <p:nvPr/>
          </p:nvSpPr>
          <p:spPr bwMode="auto">
            <a:xfrm flipH="1">
              <a:off x="5076" y="3804"/>
              <a:ext cx="4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103" name="Line 71"/>
            <p:cNvSpPr>
              <a:spLocks noChangeShapeType="1"/>
            </p:cNvSpPr>
            <p:nvPr/>
          </p:nvSpPr>
          <p:spPr bwMode="auto">
            <a:xfrm>
              <a:off x="5119" y="3804"/>
              <a:ext cx="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104" name="Rectangle 72"/>
            <p:cNvSpPr>
              <a:spLocks noChangeArrowheads="1"/>
            </p:cNvSpPr>
            <p:nvPr/>
          </p:nvSpPr>
          <p:spPr bwMode="auto">
            <a:xfrm>
              <a:off x="1050" y="3530"/>
              <a:ext cx="106"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105" name="Line 73"/>
            <p:cNvSpPr>
              <a:spLocks noChangeShapeType="1"/>
            </p:cNvSpPr>
            <p:nvPr/>
          </p:nvSpPr>
          <p:spPr bwMode="auto">
            <a:xfrm flipV="1">
              <a:off x="1100" y="3536"/>
              <a:ext cx="0" cy="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106" name="Line 74"/>
            <p:cNvSpPr>
              <a:spLocks noChangeShapeType="1"/>
            </p:cNvSpPr>
            <p:nvPr/>
          </p:nvSpPr>
          <p:spPr bwMode="auto">
            <a:xfrm>
              <a:off x="1100" y="3580"/>
              <a:ext cx="0" cy="4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107" name="Line 75"/>
            <p:cNvSpPr>
              <a:spLocks noChangeShapeType="1"/>
            </p:cNvSpPr>
            <p:nvPr/>
          </p:nvSpPr>
          <p:spPr bwMode="auto">
            <a:xfrm flipH="1">
              <a:off x="1056" y="3580"/>
              <a:ext cx="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108" name="Line 76"/>
            <p:cNvSpPr>
              <a:spLocks noChangeShapeType="1"/>
            </p:cNvSpPr>
            <p:nvPr/>
          </p:nvSpPr>
          <p:spPr bwMode="auto">
            <a:xfrm>
              <a:off x="1100" y="3580"/>
              <a:ext cx="4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109" name="Rectangle 77"/>
            <p:cNvSpPr>
              <a:spLocks noChangeArrowheads="1"/>
            </p:cNvSpPr>
            <p:nvPr/>
          </p:nvSpPr>
          <p:spPr bwMode="auto">
            <a:xfrm>
              <a:off x="1050" y="2864"/>
              <a:ext cx="106"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110" name="Line 78"/>
            <p:cNvSpPr>
              <a:spLocks noChangeShapeType="1"/>
            </p:cNvSpPr>
            <p:nvPr/>
          </p:nvSpPr>
          <p:spPr bwMode="auto">
            <a:xfrm flipV="1">
              <a:off x="1100" y="2871"/>
              <a:ext cx="0" cy="4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111" name="Line 79"/>
            <p:cNvSpPr>
              <a:spLocks noChangeShapeType="1"/>
            </p:cNvSpPr>
            <p:nvPr/>
          </p:nvSpPr>
          <p:spPr bwMode="auto">
            <a:xfrm>
              <a:off x="1100" y="2914"/>
              <a:ext cx="0" cy="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112" name="Line 80"/>
            <p:cNvSpPr>
              <a:spLocks noChangeShapeType="1"/>
            </p:cNvSpPr>
            <p:nvPr/>
          </p:nvSpPr>
          <p:spPr bwMode="auto">
            <a:xfrm flipH="1">
              <a:off x="1056" y="2914"/>
              <a:ext cx="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113" name="Line 81"/>
            <p:cNvSpPr>
              <a:spLocks noChangeShapeType="1"/>
            </p:cNvSpPr>
            <p:nvPr/>
          </p:nvSpPr>
          <p:spPr bwMode="auto">
            <a:xfrm>
              <a:off x="1100" y="2914"/>
              <a:ext cx="4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114" name="Rectangle 82"/>
            <p:cNvSpPr>
              <a:spLocks noChangeArrowheads="1"/>
            </p:cNvSpPr>
            <p:nvPr/>
          </p:nvSpPr>
          <p:spPr bwMode="auto">
            <a:xfrm>
              <a:off x="1050" y="2199"/>
              <a:ext cx="106"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115" name="Line 83"/>
            <p:cNvSpPr>
              <a:spLocks noChangeShapeType="1"/>
            </p:cNvSpPr>
            <p:nvPr/>
          </p:nvSpPr>
          <p:spPr bwMode="auto">
            <a:xfrm flipV="1">
              <a:off x="1100" y="2205"/>
              <a:ext cx="0" cy="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116" name="Line 84"/>
            <p:cNvSpPr>
              <a:spLocks noChangeShapeType="1"/>
            </p:cNvSpPr>
            <p:nvPr/>
          </p:nvSpPr>
          <p:spPr bwMode="auto">
            <a:xfrm>
              <a:off x="1100" y="2249"/>
              <a:ext cx="0" cy="4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117" name="Line 85"/>
            <p:cNvSpPr>
              <a:spLocks noChangeShapeType="1"/>
            </p:cNvSpPr>
            <p:nvPr/>
          </p:nvSpPr>
          <p:spPr bwMode="auto">
            <a:xfrm flipH="1">
              <a:off x="1056" y="2249"/>
              <a:ext cx="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118" name="Line 86"/>
            <p:cNvSpPr>
              <a:spLocks noChangeShapeType="1"/>
            </p:cNvSpPr>
            <p:nvPr/>
          </p:nvSpPr>
          <p:spPr bwMode="auto">
            <a:xfrm>
              <a:off x="1100" y="2249"/>
              <a:ext cx="4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119" name="Rectangle 87"/>
            <p:cNvSpPr>
              <a:spLocks noChangeArrowheads="1"/>
            </p:cNvSpPr>
            <p:nvPr/>
          </p:nvSpPr>
          <p:spPr bwMode="auto">
            <a:xfrm>
              <a:off x="1050" y="1533"/>
              <a:ext cx="106"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120" name="Line 88"/>
            <p:cNvSpPr>
              <a:spLocks noChangeShapeType="1"/>
            </p:cNvSpPr>
            <p:nvPr/>
          </p:nvSpPr>
          <p:spPr bwMode="auto">
            <a:xfrm flipV="1">
              <a:off x="1100" y="1540"/>
              <a:ext cx="0" cy="4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121" name="Line 89"/>
            <p:cNvSpPr>
              <a:spLocks noChangeShapeType="1"/>
            </p:cNvSpPr>
            <p:nvPr/>
          </p:nvSpPr>
          <p:spPr bwMode="auto">
            <a:xfrm>
              <a:off x="1100" y="1583"/>
              <a:ext cx="0" cy="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122" name="Line 90"/>
            <p:cNvSpPr>
              <a:spLocks noChangeShapeType="1"/>
            </p:cNvSpPr>
            <p:nvPr/>
          </p:nvSpPr>
          <p:spPr bwMode="auto">
            <a:xfrm flipH="1">
              <a:off x="1056" y="1583"/>
              <a:ext cx="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123" name="Line 91"/>
            <p:cNvSpPr>
              <a:spLocks noChangeShapeType="1"/>
            </p:cNvSpPr>
            <p:nvPr/>
          </p:nvSpPr>
          <p:spPr bwMode="auto">
            <a:xfrm>
              <a:off x="1100" y="1583"/>
              <a:ext cx="4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124" name="Rectangle 92"/>
            <p:cNvSpPr>
              <a:spLocks noChangeArrowheads="1"/>
            </p:cNvSpPr>
            <p:nvPr/>
          </p:nvSpPr>
          <p:spPr bwMode="auto">
            <a:xfrm>
              <a:off x="1050" y="868"/>
              <a:ext cx="106"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125" name="Line 93"/>
            <p:cNvSpPr>
              <a:spLocks noChangeShapeType="1"/>
            </p:cNvSpPr>
            <p:nvPr/>
          </p:nvSpPr>
          <p:spPr bwMode="auto">
            <a:xfrm flipV="1">
              <a:off x="1100" y="874"/>
              <a:ext cx="0" cy="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126" name="Line 94"/>
            <p:cNvSpPr>
              <a:spLocks noChangeShapeType="1"/>
            </p:cNvSpPr>
            <p:nvPr/>
          </p:nvSpPr>
          <p:spPr bwMode="auto">
            <a:xfrm>
              <a:off x="1100" y="918"/>
              <a:ext cx="0" cy="4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127" name="Line 95"/>
            <p:cNvSpPr>
              <a:spLocks noChangeShapeType="1"/>
            </p:cNvSpPr>
            <p:nvPr/>
          </p:nvSpPr>
          <p:spPr bwMode="auto">
            <a:xfrm flipH="1">
              <a:off x="1056" y="918"/>
              <a:ext cx="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128" name="Line 96"/>
            <p:cNvSpPr>
              <a:spLocks noChangeShapeType="1"/>
            </p:cNvSpPr>
            <p:nvPr/>
          </p:nvSpPr>
          <p:spPr bwMode="auto">
            <a:xfrm>
              <a:off x="1100" y="918"/>
              <a:ext cx="4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HGP創英角ｺﾞｼｯｸUB" panose="020B0900000000000000" pitchFamily="50" charset="-128"/>
                <a:ea typeface="HGP創英角ｺﾞｼｯｸUB" panose="020B0900000000000000" pitchFamily="50" charset="-128"/>
              </a:endParaRPr>
            </a:p>
          </p:txBody>
        </p:sp>
        <p:sp>
          <p:nvSpPr>
            <p:cNvPr id="129" name="Rectangle 97"/>
            <p:cNvSpPr>
              <a:spLocks noChangeArrowheads="1"/>
            </p:cNvSpPr>
            <p:nvPr/>
          </p:nvSpPr>
          <p:spPr bwMode="auto">
            <a:xfrm>
              <a:off x="1454" y="3866"/>
              <a:ext cx="153"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900" b="0">
                  <a:solidFill>
                    <a:srgbClr val="000000"/>
                  </a:solidFill>
                  <a:latin typeface="HGP創英角ｺﾞｼｯｸUB" panose="020B0900000000000000" pitchFamily="50" charset="-128"/>
                  <a:ea typeface="HGP創英角ｺﾞｼｯｸUB" panose="020B0900000000000000" pitchFamily="50" charset="-128"/>
                </a:rPr>
                <a:t>秒</a:t>
              </a:r>
              <a:endParaRPr lang="ja-JP" altLang="en-US">
                <a:latin typeface="HGP創英角ｺﾞｼｯｸUB" panose="020B0900000000000000" pitchFamily="50" charset="-128"/>
                <a:ea typeface="HGP創英角ｺﾞｼｯｸUB" panose="020B0900000000000000" pitchFamily="50" charset="-128"/>
              </a:endParaRPr>
            </a:p>
          </p:txBody>
        </p:sp>
        <p:sp>
          <p:nvSpPr>
            <p:cNvPr id="130" name="Rectangle 98"/>
            <p:cNvSpPr>
              <a:spLocks noChangeArrowheads="1"/>
            </p:cNvSpPr>
            <p:nvPr/>
          </p:nvSpPr>
          <p:spPr bwMode="auto">
            <a:xfrm>
              <a:off x="2220" y="3866"/>
              <a:ext cx="153"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900" b="0">
                  <a:solidFill>
                    <a:srgbClr val="000000"/>
                  </a:solidFill>
                  <a:latin typeface="HGP創英角ｺﾞｼｯｸUB" panose="020B0900000000000000" pitchFamily="50" charset="-128"/>
                  <a:ea typeface="HGP創英角ｺﾞｼｯｸUB" panose="020B0900000000000000" pitchFamily="50" charset="-128"/>
                </a:rPr>
                <a:t>分</a:t>
              </a:r>
              <a:endParaRPr lang="ja-JP" altLang="en-US">
                <a:latin typeface="HGP創英角ｺﾞｼｯｸUB" panose="020B0900000000000000" pitchFamily="50" charset="-128"/>
                <a:ea typeface="HGP創英角ｺﾞｼｯｸUB" panose="020B0900000000000000" pitchFamily="50" charset="-128"/>
              </a:endParaRPr>
            </a:p>
          </p:txBody>
        </p:sp>
        <p:sp>
          <p:nvSpPr>
            <p:cNvPr id="131" name="Rectangle 99"/>
            <p:cNvSpPr>
              <a:spLocks noChangeArrowheads="1"/>
            </p:cNvSpPr>
            <p:nvPr/>
          </p:nvSpPr>
          <p:spPr bwMode="auto">
            <a:xfrm>
              <a:off x="2979" y="3866"/>
              <a:ext cx="153"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900" b="0">
                  <a:solidFill>
                    <a:srgbClr val="000000"/>
                  </a:solidFill>
                  <a:latin typeface="HGP創英角ｺﾞｼｯｸUB" panose="020B0900000000000000" pitchFamily="50" charset="-128"/>
                  <a:ea typeface="HGP創英角ｺﾞｼｯｸUB" panose="020B0900000000000000" pitchFamily="50" charset="-128"/>
                </a:rPr>
                <a:t>時</a:t>
              </a:r>
              <a:endParaRPr lang="ja-JP" altLang="en-US">
                <a:latin typeface="HGP創英角ｺﾞｼｯｸUB" panose="020B0900000000000000" pitchFamily="50" charset="-128"/>
                <a:ea typeface="HGP創英角ｺﾞｼｯｸUB" panose="020B0900000000000000" pitchFamily="50" charset="-128"/>
              </a:endParaRPr>
            </a:p>
          </p:txBody>
        </p:sp>
        <p:sp>
          <p:nvSpPr>
            <p:cNvPr id="132" name="Rectangle 100"/>
            <p:cNvSpPr>
              <a:spLocks noChangeArrowheads="1"/>
            </p:cNvSpPr>
            <p:nvPr/>
          </p:nvSpPr>
          <p:spPr bwMode="auto">
            <a:xfrm>
              <a:off x="3576" y="3866"/>
              <a:ext cx="153"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900" b="0">
                  <a:solidFill>
                    <a:srgbClr val="000000"/>
                  </a:solidFill>
                  <a:latin typeface="HGP創英角ｺﾞｼｯｸUB" panose="020B0900000000000000" pitchFamily="50" charset="-128"/>
                  <a:ea typeface="HGP創英角ｺﾞｼｯｸUB" panose="020B0900000000000000" pitchFamily="50" charset="-128"/>
                </a:rPr>
                <a:t>日</a:t>
              </a:r>
              <a:endParaRPr lang="ja-JP" altLang="en-US">
                <a:latin typeface="HGP創英角ｺﾞｼｯｸUB" panose="020B0900000000000000" pitchFamily="50" charset="-128"/>
                <a:ea typeface="HGP創英角ｺﾞｼｯｸUB" panose="020B0900000000000000" pitchFamily="50" charset="-128"/>
              </a:endParaRPr>
            </a:p>
          </p:txBody>
        </p:sp>
        <p:sp>
          <p:nvSpPr>
            <p:cNvPr id="133" name="Rectangle 101"/>
            <p:cNvSpPr>
              <a:spLocks noChangeArrowheads="1"/>
            </p:cNvSpPr>
            <p:nvPr/>
          </p:nvSpPr>
          <p:spPr bwMode="auto">
            <a:xfrm>
              <a:off x="4970" y="3866"/>
              <a:ext cx="347"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ja-JP" sz="1900" b="0">
                  <a:solidFill>
                    <a:srgbClr val="000000"/>
                  </a:solidFill>
                  <a:latin typeface="HGP創英角ｺﾞｼｯｸUB" panose="020B0900000000000000" pitchFamily="50" charset="-128"/>
                  <a:ea typeface="HGP創英角ｺﾞｼｯｸUB" panose="020B0900000000000000" pitchFamily="50" charset="-128"/>
                </a:rPr>
                <a:t>10</a:t>
              </a:r>
              <a:r>
                <a:rPr lang="ja-JP" altLang="en-US" sz="1900" b="0">
                  <a:solidFill>
                    <a:srgbClr val="000000"/>
                  </a:solidFill>
                  <a:latin typeface="HGP創英角ｺﾞｼｯｸUB" panose="020B0900000000000000" pitchFamily="50" charset="-128"/>
                  <a:ea typeface="HGP創英角ｺﾞｼｯｸUB" panose="020B0900000000000000" pitchFamily="50" charset="-128"/>
                </a:rPr>
                <a:t>年</a:t>
              </a:r>
              <a:endParaRPr lang="ja-JP" altLang="en-US">
                <a:latin typeface="HGP創英角ｺﾞｼｯｸUB" panose="020B0900000000000000" pitchFamily="50" charset="-128"/>
                <a:ea typeface="HGP創英角ｺﾞｼｯｸUB" panose="020B0900000000000000" pitchFamily="50" charset="-128"/>
              </a:endParaRPr>
            </a:p>
          </p:txBody>
        </p:sp>
        <p:sp>
          <p:nvSpPr>
            <p:cNvPr id="134" name="Rectangle 102"/>
            <p:cNvSpPr>
              <a:spLocks noChangeArrowheads="1"/>
            </p:cNvSpPr>
            <p:nvPr/>
          </p:nvSpPr>
          <p:spPr bwMode="auto">
            <a:xfrm>
              <a:off x="795" y="3451"/>
              <a:ext cx="222"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ja-JP" sz="1900" b="0">
                  <a:solidFill>
                    <a:srgbClr val="000000"/>
                  </a:solidFill>
                  <a:latin typeface="HGP創英角ｺﾞｼｯｸUB" panose="020B0900000000000000" pitchFamily="50" charset="-128"/>
                  <a:ea typeface="HGP創英角ｺﾞｼｯｸUB" panose="020B0900000000000000" pitchFamily="50" charset="-128"/>
                </a:rPr>
                <a:t>mm</a:t>
              </a:r>
              <a:endParaRPr lang="en-US" altLang="ja-JP">
                <a:latin typeface="HGP創英角ｺﾞｼｯｸUB" panose="020B0900000000000000" pitchFamily="50" charset="-128"/>
                <a:ea typeface="HGP創英角ｺﾞｼｯｸUB" panose="020B0900000000000000" pitchFamily="50" charset="-128"/>
              </a:endParaRPr>
            </a:p>
          </p:txBody>
        </p:sp>
        <p:sp>
          <p:nvSpPr>
            <p:cNvPr id="135" name="Rectangle 103"/>
            <p:cNvSpPr>
              <a:spLocks noChangeArrowheads="1"/>
            </p:cNvSpPr>
            <p:nvPr/>
          </p:nvSpPr>
          <p:spPr bwMode="auto">
            <a:xfrm>
              <a:off x="907" y="2786"/>
              <a:ext cx="111"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ja-JP" sz="1900" b="0">
                  <a:solidFill>
                    <a:srgbClr val="000000"/>
                  </a:solidFill>
                  <a:latin typeface="HGP創英角ｺﾞｼｯｸUB" panose="020B0900000000000000" pitchFamily="50" charset="-128"/>
                  <a:ea typeface="HGP創英角ｺﾞｼｯｸUB" panose="020B0900000000000000" pitchFamily="50" charset="-128"/>
                </a:rPr>
                <a:t>m</a:t>
              </a:r>
              <a:endParaRPr lang="en-US" altLang="ja-JP">
                <a:latin typeface="HGP創英角ｺﾞｼｯｸUB" panose="020B0900000000000000" pitchFamily="50" charset="-128"/>
                <a:ea typeface="HGP創英角ｺﾞｼｯｸUB" panose="020B0900000000000000" pitchFamily="50" charset="-128"/>
              </a:endParaRPr>
            </a:p>
          </p:txBody>
        </p:sp>
        <p:sp>
          <p:nvSpPr>
            <p:cNvPr id="136" name="Rectangle 104"/>
            <p:cNvSpPr>
              <a:spLocks noChangeArrowheads="1"/>
            </p:cNvSpPr>
            <p:nvPr/>
          </p:nvSpPr>
          <p:spPr bwMode="auto">
            <a:xfrm>
              <a:off x="838" y="2120"/>
              <a:ext cx="187"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ja-JP" sz="1900" b="0">
                  <a:solidFill>
                    <a:srgbClr val="000000"/>
                  </a:solidFill>
                  <a:latin typeface="HGP創英角ｺﾞｼｯｸUB" panose="020B0900000000000000" pitchFamily="50" charset="-128"/>
                  <a:ea typeface="HGP創英角ｺﾞｼｯｸUB" panose="020B0900000000000000" pitchFamily="50" charset="-128"/>
                </a:rPr>
                <a:t>km</a:t>
              </a:r>
              <a:endParaRPr lang="en-US" altLang="ja-JP">
                <a:latin typeface="HGP創英角ｺﾞｼｯｸUB" panose="020B0900000000000000" pitchFamily="50" charset="-128"/>
                <a:ea typeface="HGP創英角ｺﾞｼｯｸUB" panose="020B0900000000000000" pitchFamily="50" charset="-128"/>
              </a:endParaRPr>
            </a:p>
          </p:txBody>
        </p:sp>
        <p:sp>
          <p:nvSpPr>
            <p:cNvPr id="137" name="Rectangle 105"/>
            <p:cNvSpPr>
              <a:spLocks noChangeArrowheads="1"/>
            </p:cNvSpPr>
            <p:nvPr/>
          </p:nvSpPr>
          <p:spPr bwMode="auto">
            <a:xfrm>
              <a:off x="689" y="1455"/>
              <a:ext cx="340"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900" b="0">
                  <a:solidFill>
                    <a:srgbClr val="000000"/>
                  </a:solidFill>
                  <a:latin typeface="HGP創英角ｺﾞｼｯｸUB" panose="020B0900000000000000" pitchFamily="50" charset="-128"/>
                  <a:ea typeface="HGP創英角ｺﾞｼｯｸUB" panose="020B0900000000000000" pitchFamily="50" charset="-128"/>
                </a:rPr>
                <a:t>千</a:t>
              </a:r>
              <a:r>
                <a:rPr lang="en-US" altLang="ja-JP" sz="1900" b="0">
                  <a:solidFill>
                    <a:srgbClr val="000000"/>
                  </a:solidFill>
                  <a:latin typeface="HGP創英角ｺﾞｼｯｸUB" panose="020B0900000000000000" pitchFamily="50" charset="-128"/>
                  <a:ea typeface="HGP創英角ｺﾞｼｯｸUB" panose="020B0900000000000000" pitchFamily="50" charset="-128"/>
                </a:rPr>
                <a:t>km</a:t>
              </a:r>
              <a:endParaRPr lang="en-US" altLang="ja-JP">
                <a:latin typeface="HGP創英角ｺﾞｼｯｸUB" panose="020B0900000000000000" pitchFamily="50" charset="-128"/>
                <a:ea typeface="HGP創英角ｺﾞｼｯｸUB" panose="020B0900000000000000" pitchFamily="50" charset="-128"/>
              </a:endParaRPr>
            </a:p>
          </p:txBody>
        </p:sp>
        <p:sp>
          <p:nvSpPr>
            <p:cNvPr id="138" name="Rectangle 106"/>
            <p:cNvSpPr>
              <a:spLocks noChangeArrowheads="1"/>
            </p:cNvSpPr>
            <p:nvPr/>
          </p:nvSpPr>
          <p:spPr bwMode="auto">
            <a:xfrm>
              <a:off x="571" y="789"/>
              <a:ext cx="494"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900" b="0">
                  <a:solidFill>
                    <a:srgbClr val="000000"/>
                  </a:solidFill>
                  <a:latin typeface="HGP創英角ｺﾞｼｯｸUB" panose="020B0900000000000000" pitchFamily="50" charset="-128"/>
                  <a:ea typeface="HGP創英角ｺﾞｼｯｸUB" panose="020B0900000000000000" pitchFamily="50" charset="-128"/>
                </a:rPr>
                <a:t>百万</a:t>
              </a:r>
              <a:r>
                <a:rPr lang="en-US" altLang="ja-JP" sz="1900" b="0">
                  <a:solidFill>
                    <a:srgbClr val="000000"/>
                  </a:solidFill>
                  <a:latin typeface="HGP創英角ｺﾞｼｯｸUB" panose="020B0900000000000000" pitchFamily="50" charset="-128"/>
                  <a:ea typeface="HGP創英角ｺﾞｼｯｸUB" panose="020B0900000000000000" pitchFamily="50" charset="-128"/>
                </a:rPr>
                <a:t>km</a:t>
              </a:r>
              <a:endParaRPr lang="en-US" altLang="ja-JP">
                <a:latin typeface="HGP創英角ｺﾞｼｯｸUB" panose="020B0900000000000000" pitchFamily="50" charset="-128"/>
                <a:ea typeface="HGP創英角ｺﾞｼｯｸUB" panose="020B0900000000000000" pitchFamily="50" charset="-128"/>
              </a:endParaRPr>
            </a:p>
          </p:txBody>
        </p:sp>
        <p:sp>
          <p:nvSpPr>
            <p:cNvPr id="139" name="Rectangle 107"/>
            <p:cNvSpPr>
              <a:spLocks noChangeArrowheads="1"/>
            </p:cNvSpPr>
            <p:nvPr/>
          </p:nvSpPr>
          <p:spPr bwMode="auto">
            <a:xfrm>
              <a:off x="3937" y="3866"/>
              <a:ext cx="153"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900" b="0">
                  <a:solidFill>
                    <a:srgbClr val="000000"/>
                  </a:solidFill>
                  <a:latin typeface="HGP創英角ｺﾞｼｯｸUB" panose="020B0900000000000000" pitchFamily="50" charset="-128"/>
                  <a:ea typeface="HGP創英角ｺﾞｼｯｸUB" panose="020B0900000000000000" pitchFamily="50" charset="-128"/>
                </a:rPr>
                <a:t>週</a:t>
              </a:r>
              <a:endParaRPr lang="ja-JP" altLang="en-US">
                <a:latin typeface="HGP創英角ｺﾞｼｯｸUB" panose="020B0900000000000000" pitchFamily="50" charset="-128"/>
                <a:ea typeface="HGP創英角ｺﾞｼｯｸUB" panose="020B0900000000000000" pitchFamily="50" charset="-128"/>
              </a:endParaRPr>
            </a:p>
          </p:txBody>
        </p:sp>
        <p:sp>
          <p:nvSpPr>
            <p:cNvPr id="140" name="Rectangle 108"/>
            <p:cNvSpPr>
              <a:spLocks noChangeArrowheads="1"/>
            </p:cNvSpPr>
            <p:nvPr/>
          </p:nvSpPr>
          <p:spPr bwMode="auto">
            <a:xfrm>
              <a:off x="4211" y="3866"/>
              <a:ext cx="153"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900" b="0">
                  <a:solidFill>
                    <a:srgbClr val="000000"/>
                  </a:solidFill>
                  <a:latin typeface="HGP創英角ｺﾞｼｯｸUB" panose="020B0900000000000000" pitchFamily="50" charset="-128"/>
                  <a:ea typeface="HGP創英角ｺﾞｼｯｸUB" panose="020B0900000000000000" pitchFamily="50" charset="-128"/>
                </a:rPr>
                <a:t>月</a:t>
              </a:r>
              <a:endParaRPr lang="ja-JP" altLang="en-US">
                <a:latin typeface="HGP創英角ｺﾞｼｯｸUB" panose="020B0900000000000000" pitchFamily="50" charset="-128"/>
                <a:ea typeface="HGP創英角ｺﾞｼｯｸUB" panose="020B0900000000000000" pitchFamily="50" charset="-128"/>
              </a:endParaRPr>
            </a:p>
          </p:txBody>
        </p:sp>
        <p:sp>
          <p:nvSpPr>
            <p:cNvPr id="141" name="Rectangle 109"/>
            <p:cNvSpPr>
              <a:spLocks noChangeArrowheads="1"/>
            </p:cNvSpPr>
            <p:nvPr/>
          </p:nvSpPr>
          <p:spPr bwMode="auto">
            <a:xfrm>
              <a:off x="4615" y="3866"/>
              <a:ext cx="153"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900" b="0">
                  <a:solidFill>
                    <a:srgbClr val="000000"/>
                  </a:solidFill>
                  <a:latin typeface="HGP創英角ｺﾞｼｯｸUB" panose="020B0900000000000000" pitchFamily="50" charset="-128"/>
                  <a:ea typeface="HGP創英角ｺﾞｼｯｸUB" panose="020B0900000000000000" pitchFamily="50" charset="-128"/>
                </a:rPr>
                <a:t>年</a:t>
              </a:r>
              <a:endParaRPr lang="ja-JP" altLang="en-US">
                <a:latin typeface="HGP創英角ｺﾞｼｯｸUB" panose="020B0900000000000000" pitchFamily="50" charset="-128"/>
                <a:ea typeface="HGP創英角ｺﾞｼｯｸUB" panose="020B0900000000000000" pitchFamily="50" charset="-128"/>
              </a:endParaRPr>
            </a:p>
          </p:txBody>
        </p:sp>
      </p:grpSp>
      <p:sp>
        <p:nvSpPr>
          <p:cNvPr id="142" name="Rectangle 110"/>
          <p:cNvSpPr>
            <a:spLocks noChangeArrowheads="1"/>
          </p:cNvSpPr>
          <p:nvPr/>
        </p:nvSpPr>
        <p:spPr bwMode="auto">
          <a:xfrm rot="20005539">
            <a:off x="2752366" y="1698482"/>
            <a:ext cx="1218282"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900" b="0">
                <a:solidFill>
                  <a:srgbClr val="FF0000"/>
                </a:solidFill>
                <a:latin typeface="HGP創英角ｺﾞｼｯｸUB" panose="020B0900000000000000" pitchFamily="50" charset="-128"/>
                <a:ea typeface="HGP創英角ｺﾞｼｯｸUB" panose="020B0900000000000000" pitchFamily="50" charset="-128"/>
              </a:rPr>
              <a:t>放射（光速）</a:t>
            </a:r>
            <a:endParaRPr lang="ja-JP" altLang="en-US">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143" name="Rectangle 111"/>
          <p:cNvSpPr>
            <a:spLocks noChangeArrowheads="1"/>
          </p:cNvSpPr>
          <p:nvPr/>
        </p:nvSpPr>
        <p:spPr bwMode="auto">
          <a:xfrm rot="19983404">
            <a:off x="3629484" y="2851007"/>
            <a:ext cx="1705595"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900" b="0">
                <a:solidFill>
                  <a:srgbClr val="FF9900"/>
                </a:solidFill>
                <a:latin typeface="HGP創英角ｺﾞｼｯｸUB" panose="020B0900000000000000" pitchFamily="50" charset="-128"/>
                <a:ea typeface="HGP創英角ｺﾞｼｯｸUB" panose="020B0900000000000000" pitchFamily="50" charset="-128"/>
              </a:rPr>
              <a:t>圧力伝播（音速）</a:t>
            </a:r>
            <a:endParaRPr lang="ja-JP" altLang="en-US">
              <a:solidFill>
                <a:srgbClr val="FF9900"/>
              </a:solidFill>
              <a:latin typeface="HGP創英角ｺﾞｼｯｸUB" panose="020B0900000000000000" pitchFamily="50" charset="-128"/>
              <a:ea typeface="HGP創英角ｺﾞｼｯｸUB" panose="020B0900000000000000" pitchFamily="50" charset="-128"/>
            </a:endParaRPr>
          </a:p>
        </p:txBody>
      </p:sp>
      <p:sp>
        <p:nvSpPr>
          <p:cNvPr id="144" name="Rectangle 112"/>
          <p:cNvSpPr>
            <a:spLocks noChangeArrowheads="1"/>
          </p:cNvSpPr>
          <p:nvPr/>
        </p:nvSpPr>
        <p:spPr bwMode="auto">
          <a:xfrm rot="20797848">
            <a:off x="2827748" y="5443394"/>
            <a:ext cx="730969"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900" b="0">
                <a:solidFill>
                  <a:srgbClr val="000000"/>
                </a:solidFill>
                <a:latin typeface="HGP創英角ｺﾞｼｯｸUB" panose="020B0900000000000000" pitchFamily="50" charset="-128"/>
                <a:ea typeface="HGP創英角ｺﾞｼｯｸUB" panose="020B0900000000000000" pitchFamily="50" charset="-128"/>
              </a:rPr>
              <a:t>熱伝導</a:t>
            </a:r>
            <a:endParaRPr lang="ja-JP" altLang="en-US">
              <a:latin typeface="HGP創英角ｺﾞｼｯｸUB" panose="020B0900000000000000" pitchFamily="50" charset="-128"/>
              <a:ea typeface="HGP創英角ｺﾞｼｯｸUB" panose="020B0900000000000000" pitchFamily="50" charset="-128"/>
            </a:endParaRPr>
          </a:p>
        </p:txBody>
      </p:sp>
      <p:sp>
        <p:nvSpPr>
          <p:cNvPr id="145" name="Rectangle 113"/>
          <p:cNvSpPr>
            <a:spLocks noChangeArrowheads="1"/>
          </p:cNvSpPr>
          <p:nvPr/>
        </p:nvSpPr>
        <p:spPr bwMode="auto">
          <a:xfrm rot="20028156">
            <a:off x="2799532" y="4433744"/>
            <a:ext cx="482600"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ja-JP" altLang="en-US" sz="1900" b="0">
                <a:solidFill>
                  <a:srgbClr val="008000"/>
                </a:solidFill>
                <a:latin typeface="HGP創英角ｺﾞｼｯｸUB" panose="020B0900000000000000" pitchFamily="50" charset="-128"/>
                <a:ea typeface="HGP創英角ｺﾞｼｯｸUB" panose="020B0900000000000000" pitchFamily="50" charset="-128"/>
              </a:rPr>
              <a:t>対流</a:t>
            </a:r>
            <a:endParaRPr lang="ja-JP" altLang="en-US">
              <a:solidFill>
                <a:srgbClr val="008000"/>
              </a:solidFill>
              <a:latin typeface="HGP創英角ｺﾞｼｯｸUB" panose="020B0900000000000000" pitchFamily="50" charset="-128"/>
              <a:ea typeface="HGP創英角ｺﾞｼｯｸUB" panose="020B0900000000000000" pitchFamily="50" charset="-128"/>
            </a:endParaRPr>
          </a:p>
        </p:txBody>
      </p:sp>
      <p:sp>
        <p:nvSpPr>
          <p:cNvPr id="146" name="Rectangle 114"/>
          <p:cNvSpPr>
            <a:spLocks noChangeArrowheads="1"/>
          </p:cNvSpPr>
          <p:nvPr/>
        </p:nvSpPr>
        <p:spPr bwMode="auto">
          <a:xfrm rot="20831576">
            <a:off x="8878479" y="3355832"/>
            <a:ext cx="243656"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900" b="0">
                <a:solidFill>
                  <a:srgbClr val="CC6600"/>
                </a:solidFill>
                <a:latin typeface="HGP創英角ｺﾞｼｯｸUB" panose="020B0900000000000000" pitchFamily="50" charset="-128"/>
                <a:ea typeface="HGP創英角ｺﾞｼｯｸUB" panose="020B0900000000000000" pitchFamily="50" charset="-128"/>
              </a:rPr>
              <a:t>銅</a:t>
            </a:r>
            <a:endParaRPr lang="ja-JP" altLang="en-US">
              <a:solidFill>
                <a:srgbClr val="CC6600"/>
              </a:solidFill>
              <a:latin typeface="HGP創英角ｺﾞｼｯｸUB" panose="020B0900000000000000" pitchFamily="50" charset="-128"/>
              <a:ea typeface="HGP創英角ｺﾞｼｯｸUB" panose="020B0900000000000000" pitchFamily="50" charset="-128"/>
            </a:endParaRPr>
          </a:p>
        </p:txBody>
      </p:sp>
      <p:sp>
        <p:nvSpPr>
          <p:cNvPr id="147" name="Rectangle 115"/>
          <p:cNvSpPr>
            <a:spLocks noChangeArrowheads="1"/>
          </p:cNvSpPr>
          <p:nvPr/>
        </p:nvSpPr>
        <p:spPr bwMode="auto">
          <a:xfrm rot="20793836">
            <a:off x="8558530" y="4319444"/>
            <a:ext cx="421590"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900" b="0">
                <a:solidFill>
                  <a:srgbClr val="993300"/>
                </a:solidFill>
                <a:latin typeface="HGP創英角ｺﾞｼｯｸUB" panose="020B0900000000000000" pitchFamily="50" charset="-128"/>
                <a:ea typeface="HGP創英角ｺﾞｼｯｸUB" panose="020B0900000000000000" pitchFamily="50" charset="-128"/>
              </a:rPr>
              <a:t>ゴム</a:t>
            </a:r>
            <a:endParaRPr lang="ja-JP" altLang="en-US">
              <a:solidFill>
                <a:srgbClr val="993300"/>
              </a:solidFill>
              <a:latin typeface="HGP創英角ｺﾞｼｯｸUB" panose="020B0900000000000000" pitchFamily="50" charset="-128"/>
              <a:ea typeface="HGP創英角ｺﾞｼｯｸUB" panose="020B0900000000000000" pitchFamily="50" charset="-128"/>
            </a:endParaRPr>
          </a:p>
        </p:txBody>
      </p:sp>
      <p:sp>
        <p:nvSpPr>
          <p:cNvPr id="148" name="Text Box 117"/>
          <p:cNvSpPr txBox="1">
            <a:spLocks noChangeArrowheads="1"/>
          </p:cNvSpPr>
          <p:nvPr/>
        </p:nvSpPr>
        <p:spPr bwMode="auto">
          <a:xfrm>
            <a:off x="755650" y="5449888"/>
            <a:ext cx="692497"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ja-JP" altLang="en-US" b="0">
                <a:latin typeface="HGP創英角ｺﾞｼｯｸUB" panose="020B0900000000000000" pitchFamily="50" charset="-128"/>
                <a:ea typeface="HGP創英角ｺﾞｼｯｸUB" panose="020B0900000000000000" pitchFamily="50" charset="-128"/>
              </a:rPr>
              <a:t>熱橋</a:t>
            </a:r>
          </a:p>
        </p:txBody>
      </p:sp>
      <p:sp>
        <p:nvSpPr>
          <p:cNvPr id="149" name="Text Box 118"/>
          <p:cNvSpPr txBox="1">
            <a:spLocks noChangeArrowheads="1"/>
          </p:cNvSpPr>
          <p:nvPr/>
        </p:nvSpPr>
        <p:spPr bwMode="auto">
          <a:xfrm>
            <a:off x="755650" y="4941888"/>
            <a:ext cx="692497"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ja-JP" altLang="en-US" b="0">
                <a:latin typeface="HGP創英角ｺﾞｼｯｸUB" panose="020B0900000000000000" pitchFamily="50" charset="-128"/>
                <a:ea typeface="HGP創英角ｺﾞｼｯｸUB" panose="020B0900000000000000" pitchFamily="50" charset="-128"/>
              </a:rPr>
              <a:t>部材</a:t>
            </a:r>
          </a:p>
        </p:txBody>
      </p:sp>
      <p:sp>
        <p:nvSpPr>
          <p:cNvPr id="150" name="Text Box 119"/>
          <p:cNvSpPr txBox="1">
            <a:spLocks noChangeArrowheads="1"/>
          </p:cNvSpPr>
          <p:nvPr/>
        </p:nvSpPr>
        <p:spPr bwMode="auto">
          <a:xfrm>
            <a:off x="755650" y="4365625"/>
            <a:ext cx="692497"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ja-JP" altLang="en-US" b="0">
                <a:latin typeface="HGP創英角ｺﾞｼｯｸUB" panose="020B0900000000000000" pitchFamily="50" charset="-128"/>
                <a:ea typeface="HGP創英角ｺﾞｼｯｸUB" panose="020B0900000000000000" pitchFamily="50" charset="-128"/>
              </a:rPr>
              <a:t>部位</a:t>
            </a:r>
          </a:p>
        </p:txBody>
      </p:sp>
      <p:sp>
        <p:nvSpPr>
          <p:cNvPr id="151" name="Text Box 120"/>
          <p:cNvSpPr txBox="1">
            <a:spLocks noChangeArrowheads="1"/>
          </p:cNvSpPr>
          <p:nvPr/>
        </p:nvSpPr>
        <p:spPr bwMode="auto">
          <a:xfrm>
            <a:off x="755650" y="3933825"/>
            <a:ext cx="692497"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ja-JP" altLang="en-US" b="0">
                <a:latin typeface="HGP創英角ｺﾞｼｯｸUB" panose="020B0900000000000000" pitchFamily="50" charset="-128"/>
                <a:ea typeface="HGP創英角ｺﾞｼｯｸUB" panose="020B0900000000000000" pitchFamily="50" charset="-128"/>
              </a:rPr>
              <a:t>建物</a:t>
            </a:r>
          </a:p>
        </p:txBody>
      </p:sp>
      <p:sp>
        <p:nvSpPr>
          <p:cNvPr id="152" name="Text Box 121"/>
          <p:cNvSpPr txBox="1">
            <a:spLocks noChangeArrowheads="1"/>
          </p:cNvSpPr>
          <p:nvPr/>
        </p:nvSpPr>
        <p:spPr bwMode="auto">
          <a:xfrm>
            <a:off x="755650" y="3500438"/>
            <a:ext cx="692497"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ja-JP" altLang="en-US" b="0">
                <a:latin typeface="HGP創英角ｺﾞｼｯｸUB" panose="020B0900000000000000" pitchFamily="50" charset="-128"/>
                <a:ea typeface="HGP創英角ｺﾞｼｯｸUB" panose="020B0900000000000000" pitchFamily="50" charset="-128"/>
              </a:rPr>
              <a:t>街区</a:t>
            </a:r>
          </a:p>
        </p:txBody>
      </p:sp>
      <p:sp>
        <p:nvSpPr>
          <p:cNvPr id="153" name="Text Box 122"/>
          <p:cNvSpPr txBox="1">
            <a:spLocks noChangeArrowheads="1"/>
          </p:cNvSpPr>
          <p:nvPr/>
        </p:nvSpPr>
        <p:spPr bwMode="auto">
          <a:xfrm>
            <a:off x="755650" y="2997200"/>
            <a:ext cx="692497"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ja-JP" altLang="en-US" b="0">
                <a:latin typeface="HGP創英角ｺﾞｼｯｸUB" panose="020B0900000000000000" pitchFamily="50" charset="-128"/>
                <a:ea typeface="HGP創英角ｺﾞｼｯｸUB" panose="020B0900000000000000" pitchFamily="50" charset="-128"/>
              </a:rPr>
              <a:t>都市</a:t>
            </a:r>
          </a:p>
        </p:txBody>
      </p:sp>
      <p:sp>
        <p:nvSpPr>
          <p:cNvPr id="154" name="Text Box 123"/>
          <p:cNvSpPr txBox="1">
            <a:spLocks noChangeArrowheads="1"/>
          </p:cNvSpPr>
          <p:nvPr/>
        </p:nvSpPr>
        <p:spPr bwMode="auto">
          <a:xfrm>
            <a:off x="755650" y="2352675"/>
            <a:ext cx="692497"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ja-JP" altLang="en-US" b="0">
                <a:latin typeface="HGP創英角ｺﾞｼｯｸUB" panose="020B0900000000000000" pitchFamily="50" charset="-128"/>
                <a:ea typeface="HGP創英角ｺﾞｼｯｸUB" panose="020B0900000000000000" pitchFamily="50" charset="-128"/>
              </a:rPr>
              <a:t>日本</a:t>
            </a:r>
          </a:p>
        </p:txBody>
      </p:sp>
      <p:sp>
        <p:nvSpPr>
          <p:cNvPr id="155" name="Text Box 124"/>
          <p:cNvSpPr txBox="1">
            <a:spLocks noChangeArrowheads="1"/>
          </p:cNvSpPr>
          <p:nvPr/>
        </p:nvSpPr>
        <p:spPr bwMode="auto">
          <a:xfrm>
            <a:off x="755650" y="1785938"/>
            <a:ext cx="692497"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ja-JP" altLang="en-US" b="0" dirty="0">
                <a:latin typeface="HGP創英角ｺﾞｼｯｸUB" panose="020B0900000000000000" pitchFamily="50" charset="-128"/>
                <a:ea typeface="HGP創英角ｺﾞｼｯｸUB" panose="020B0900000000000000" pitchFamily="50" charset="-128"/>
              </a:rPr>
              <a:t>地球</a:t>
            </a:r>
          </a:p>
        </p:txBody>
      </p:sp>
      <p:sp>
        <p:nvSpPr>
          <p:cNvPr id="156" name="Oval 126"/>
          <p:cNvSpPr>
            <a:spLocks noChangeArrowheads="1"/>
          </p:cNvSpPr>
          <p:nvPr/>
        </p:nvSpPr>
        <p:spPr bwMode="auto">
          <a:xfrm rot="19965323">
            <a:off x="2845569" y="3902075"/>
            <a:ext cx="1268413" cy="388938"/>
          </a:xfrm>
          <a:prstGeom prst="ellipse">
            <a:avLst/>
          </a:prstGeom>
          <a:solidFill>
            <a:srgbClr val="CCFFCC"/>
          </a:solidFill>
          <a:ln>
            <a:noFill/>
          </a:ln>
          <a:effectLst/>
          <a:extLst>
            <a:ext uri="{91240B29-F687-4F45-9708-019B960494DF}">
              <a14:hiddenLine xmlns:a14="http://schemas.microsoft.com/office/drawing/2010/main" w="12700"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ja-JP" altLang="en-US" b="0">
                <a:solidFill>
                  <a:srgbClr val="33CC33"/>
                </a:solidFill>
                <a:latin typeface="HGP創英角ｺﾞｼｯｸUB" panose="020B0900000000000000" pitchFamily="50" charset="-128"/>
                <a:ea typeface="HGP創英角ｺﾞｼｯｸUB" panose="020B0900000000000000" pitchFamily="50" charset="-128"/>
              </a:rPr>
              <a:t>ダクト</a:t>
            </a:r>
          </a:p>
        </p:txBody>
      </p:sp>
      <p:sp>
        <p:nvSpPr>
          <p:cNvPr id="157" name="Oval 127"/>
          <p:cNvSpPr>
            <a:spLocks noChangeArrowheads="1"/>
          </p:cNvSpPr>
          <p:nvPr/>
        </p:nvSpPr>
        <p:spPr bwMode="auto">
          <a:xfrm rot="19965323">
            <a:off x="3029719" y="3925888"/>
            <a:ext cx="2655888" cy="1062037"/>
          </a:xfrm>
          <a:prstGeom prst="ellipse">
            <a:avLst/>
          </a:prstGeom>
          <a:solidFill>
            <a:srgbClr val="FFFF00">
              <a:alpha val="25000"/>
            </a:srgbClr>
          </a:solidFill>
          <a:ln>
            <a:noFill/>
          </a:ln>
          <a:effectLst/>
          <a:extLst>
            <a:ext uri="{91240B29-F687-4F45-9708-019B960494DF}">
              <a14:hiddenLine xmlns:a14="http://schemas.microsoft.com/office/drawing/2010/main" w="12700"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ja-JP" altLang="en-US" b="0">
                <a:solidFill>
                  <a:srgbClr val="FF9900"/>
                </a:solidFill>
                <a:latin typeface="HGP創英角ｺﾞｼｯｸUB" panose="020B0900000000000000" pitchFamily="50" charset="-128"/>
                <a:ea typeface="HGP創英角ｺﾞｼｯｸUB" panose="020B0900000000000000" pitchFamily="50" charset="-128"/>
              </a:rPr>
              <a:t>室内気流</a:t>
            </a:r>
          </a:p>
        </p:txBody>
      </p:sp>
      <p:pic>
        <p:nvPicPr>
          <p:cNvPr id="158" name="Picture 13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694926">
            <a:off x="3623444" y="4941888"/>
            <a:ext cx="1225550"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9" name="Text Box 134"/>
          <p:cNvSpPr txBox="1">
            <a:spLocks noChangeArrowheads="1"/>
          </p:cNvSpPr>
          <p:nvPr/>
        </p:nvSpPr>
        <p:spPr bwMode="auto">
          <a:xfrm>
            <a:off x="755650" y="5940425"/>
            <a:ext cx="1731243"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ja-JP" altLang="en-US" b="0">
                <a:latin typeface="HGP創英角ｺﾞｼｯｸUB" panose="020B0900000000000000" pitchFamily="50" charset="-128"/>
                <a:ea typeface="HGP創英角ｺﾞｼｯｸUB" panose="020B0900000000000000" pitchFamily="50" charset="-128"/>
              </a:rPr>
              <a:t>多孔質材料</a:t>
            </a:r>
          </a:p>
        </p:txBody>
      </p:sp>
      <p:sp>
        <p:nvSpPr>
          <p:cNvPr id="160" name="Oval 135"/>
          <p:cNvSpPr>
            <a:spLocks noChangeArrowheads="1"/>
          </p:cNvSpPr>
          <p:nvPr/>
        </p:nvSpPr>
        <p:spPr bwMode="auto">
          <a:xfrm rot="20726316">
            <a:off x="6741294" y="4079875"/>
            <a:ext cx="2249488" cy="357188"/>
          </a:xfrm>
          <a:prstGeom prst="ellipse">
            <a:avLst/>
          </a:prstGeom>
          <a:solidFill>
            <a:srgbClr val="FFCC99"/>
          </a:solidFill>
          <a:ln>
            <a:noFill/>
          </a:ln>
          <a:effectLst/>
          <a:extLst>
            <a:ext uri="{91240B29-F687-4F45-9708-019B960494DF}">
              <a14:hiddenLine xmlns:a14="http://schemas.microsoft.com/office/drawing/2010/main" w="12700"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ja-JP" altLang="en-US" b="0">
                <a:solidFill>
                  <a:srgbClr val="993300"/>
                </a:solidFill>
                <a:latin typeface="HGP創英角ｺﾞｼｯｸUB" panose="020B0900000000000000" pitchFamily="50" charset="-128"/>
                <a:ea typeface="HGP創英角ｺﾞｼｯｸUB" panose="020B0900000000000000" pitchFamily="50" charset="-128"/>
              </a:rPr>
              <a:t>地盤伝熱</a:t>
            </a:r>
          </a:p>
        </p:txBody>
      </p:sp>
      <p:sp>
        <p:nvSpPr>
          <p:cNvPr id="161" name="Oval 136"/>
          <p:cNvSpPr>
            <a:spLocks noChangeArrowheads="1"/>
          </p:cNvSpPr>
          <p:nvPr/>
        </p:nvSpPr>
        <p:spPr bwMode="auto">
          <a:xfrm rot="20726316">
            <a:off x="4990282" y="4600575"/>
            <a:ext cx="1731962" cy="357188"/>
          </a:xfrm>
          <a:prstGeom prst="ellipse">
            <a:avLst/>
          </a:prstGeom>
          <a:solidFill>
            <a:srgbClr val="FFCC99"/>
          </a:solidFill>
          <a:ln>
            <a:noFill/>
          </a:ln>
          <a:effectLst/>
          <a:extLst>
            <a:ext uri="{91240B29-F687-4F45-9708-019B960494DF}">
              <a14:hiddenLine xmlns:a14="http://schemas.microsoft.com/office/drawing/2010/main" w="12700"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ja-JP" altLang="en-US" b="0">
                <a:solidFill>
                  <a:srgbClr val="993300"/>
                </a:solidFill>
                <a:latin typeface="HGP創英角ｺﾞｼｯｸUB" panose="020B0900000000000000" pitchFamily="50" charset="-128"/>
                <a:ea typeface="HGP創英角ｺﾞｼｯｸUB" panose="020B0900000000000000" pitchFamily="50" charset="-128"/>
              </a:rPr>
              <a:t>壁伝熱</a:t>
            </a:r>
          </a:p>
        </p:txBody>
      </p:sp>
      <p:sp>
        <p:nvSpPr>
          <p:cNvPr id="162" name="Oval 138"/>
          <p:cNvSpPr>
            <a:spLocks noChangeArrowheads="1"/>
          </p:cNvSpPr>
          <p:nvPr/>
        </p:nvSpPr>
        <p:spPr bwMode="auto">
          <a:xfrm rot="19957853">
            <a:off x="4798194" y="2838450"/>
            <a:ext cx="2332038" cy="1246188"/>
          </a:xfrm>
          <a:prstGeom prst="ellipse">
            <a:avLst/>
          </a:prstGeom>
          <a:solidFill>
            <a:srgbClr val="00FF00">
              <a:alpha val="25000"/>
            </a:srgbClr>
          </a:solidFill>
          <a:ln>
            <a:noFill/>
          </a:ln>
          <a:effectLst/>
          <a:extLst>
            <a:ext uri="{91240B29-F687-4F45-9708-019B960494DF}">
              <a14:hiddenLine xmlns:a14="http://schemas.microsoft.com/office/drawing/2010/main" w="12700"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ja-JP" altLang="en-US" b="0" dirty="0">
                <a:solidFill>
                  <a:srgbClr val="008000"/>
                </a:solidFill>
                <a:latin typeface="HGP創英角ｺﾞｼｯｸUB" panose="020B0900000000000000" pitchFamily="50" charset="-128"/>
                <a:ea typeface="HGP創英角ｺﾞｼｯｸUB" panose="020B0900000000000000" pitchFamily="50" charset="-128"/>
              </a:rPr>
              <a:t>都市気候</a:t>
            </a:r>
            <a:endParaRPr lang="en-US" altLang="ja-JP" b="0" dirty="0">
              <a:solidFill>
                <a:srgbClr val="008000"/>
              </a:solidFill>
              <a:latin typeface="HGP創英角ｺﾞｼｯｸUB" panose="020B0900000000000000" pitchFamily="50" charset="-128"/>
              <a:ea typeface="HGP創英角ｺﾞｼｯｸUB" panose="020B0900000000000000" pitchFamily="50" charset="-128"/>
            </a:endParaRPr>
          </a:p>
        </p:txBody>
      </p:sp>
      <p:sp>
        <p:nvSpPr>
          <p:cNvPr id="163" name="Oval 139"/>
          <p:cNvSpPr>
            <a:spLocks noChangeArrowheads="1"/>
          </p:cNvSpPr>
          <p:nvPr/>
        </p:nvSpPr>
        <p:spPr bwMode="auto">
          <a:xfrm rot="19957853">
            <a:off x="6249169" y="2205038"/>
            <a:ext cx="2125663" cy="1295400"/>
          </a:xfrm>
          <a:prstGeom prst="ellipse">
            <a:avLst/>
          </a:prstGeom>
          <a:solidFill>
            <a:srgbClr val="3399FF">
              <a:alpha val="25000"/>
            </a:srgbClr>
          </a:solidFill>
          <a:ln>
            <a:noFill/>
          </a:ln>
          <a:effectLst/>
          <a:extLst>
            <a:ext uri="{91240B29-F687-4F45-9708-019B960494DF}">
              <a14:hiddenLine xmlns:a14="http://schemas.microsoft.com/office/drawing/2010/main" w="12700"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ja-JP" altLang="en-US" b="0">
                <a:solidFill>
                  <a:srgbClr val="3399FF"/>
                </a:solidFill>
                <a:latin typeface="HGP創英角ｺﾞｼｯｸUB" panose="020B0900000000000000" pitchFamily="50" charset="-128"/>
                <a:ea typeface="HGP創英角ｺﾞｼｯｸUB" panose="020B0900000000000000" pitchFamily="50" charset="-128"/>
              </a:rPr>
              <a:t>メソ気候</a:t>
            </a:r>
            <a:endParaRPr lang="en-US" altLang="ja-JP" b="0">
              <a:solidFill>
                <a:srgbClr val="3399FF"/>
              </a:solidFill>
              <a:latin typeface="HGP創英角ｺﾞｼｯｸUB" panose="020B0900000000000000" pitchFamily="50" charset="-128"/>
              <a:ea typeface="HGP創英角ｺﾞｼｯｸUB" panose="020B0900000000000000" pitchFamily="50" charset="-128"/>
            </a:endParaRPr>
          </a:p>
        </p:txBody>
      </p:sp>
      <p:sp>
        <p:nvSpPr>
          <p:cNvPr id="164" name="Oval 137"/>
          <p:cNvSpPr>
            <a:spLocks noChangeArrowheads="1"/>
          </p:cNvSpPr>
          <p:nvPr/>
        </p:nvSpPr>
        <p:spPr bwMode="auto">
          <a:xfrm rot="20750659">
            <a:off x="4837182" y="3512097"/>
            <a:ext cx="3512295" cy="1226685"/>
          </a:xfrm>
          <a:prstGeom prst="ellipse">
            <a:avLst/>
          </a:prstGeom>
          <a:solidFill>
            <a:srgbClr val="FF0000">
              <a:alpha val="25000"/>
            </a:srgbClr>
          </a:solidFill>
          <a:ln>
            <a:noFill/>
          </a:ln>
          <a:effectLst/>
          <a:extLst>
            <a:ext uri="{91240B29-F687-4F45-9708-019B960494DF}">
              <a14:hiddenLine xmlns:a14="http://schemas.microsoft.com/office/drawing/2010/main" w="12700"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ja-JP" altLang="en-US" dirty="0" smtClean="0">
                <a:solidFill>
                  <a:srgbClr val="FF0000"/>
                </a:solidFill>
                <a:latin typeface="HGP創英角ｺﾞｼｯｸUB" panose="020B0900000000000000" pitchFamily="50" charset="-128"/>
                <a:ea typeface="HGP創英角ｺﾞｼｯｸUB" panose="020B0900000000000000" pitchFamily="50" charset="-128"/>
              </a:rPr>
              <a:t>建築</a:t>
            </a:r>
            <a:r>
              <a:rPr lang="ja-JP" altLang="en-US" dirty="0">
                <a:solidFill>
                  <a:srgbClr val="FF0000"/>
                </a:solidFill>
                <a:latin typeface="HGP創英角ｺﾞｼｯｸUB" panose="020B0900000000000000" pitchFamily="50" charset="-128"/>
                <a:ea typeface="HGP創英角ｺﾞｼｯｸUB" panose="020B0900000000000000" pitchFamily="50" charset="-128"/>
              </a:rPr>
              <a:t>伝熱</a:t>
            </a:r>
            <a:endParaRPr lang="en-US" altLang="ja-JP" b="0" dirty="0">
              <a:solidFill>
                <a:srgbClr val="FF0000"/>
              </a:solidFill>
              <a:latin typeface="HGP創英角ｺﾞｼｯｸUB" panose="020B0900000000000000" pitchFamily="50" charset="-128"/>
              <a:ea typeface="HGP創英角ｺﾞｼｯｸUB" panose="020B0900000000000000" pitchFamily="50" charset="-128"/>
            </a:endParaRPr>
          </a:p>
        </p:txBody>
      </p:sp>
      <p:pic>
        <p:nvPicPr>
          <p:cNvPr id="165" name="Picture 14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0062040">
            <a:off x="3118619" y="1989138"/>
            <a:ext cx="892175"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6" name="Text Box 143"/>
          <p:cNvSpPr txBox="1">
            <a:spLocks noChangeArrowheads="1"/>
          </p:cNvSpPr>
          <p:nvPr/>
        </p:nvSpPr>
        <p:spPr bwMode="auto">
          <a:xfrm>
            <a:off x="755650" y="6323013"/>
            <a:ext cx="1384995"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ja-JP" altLang="en-US" b="0">
                <a:latin typeface="HGP創英角ｺﾞｼｯｸUB" panose="020B0900000000000000" pitchFamily="50" charset="-128"/>
                <a:ea typeface="HGP創英角ｺﾞｼｯｸUB" panose="020B0900000000000000" pitchFamily="50" charset="-128"/>
              </a:rPr>
              <a:t>材料物性</a:t>
            </a:r>
          </a:p>
        </p:txBody>
      </p:sp>
    </p:spTree>
    <p:extLst>
      <p:ext uri="{BB962C8B-B14F-4D97-AF65-F5344CB8AC3E}">
        <p14:creationId xmlns:p14="http://schemas.microsoft.com/office/powerpoint/2010/main" val="2523143191"/>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5158</TotalTime>
  <Words>888</Words>
  <Application>Microsoft Office PowerPoint</Application>
  <PresentationFormat>ユーザー設定</PresentationFormat>
  <Paragraphs>135</Paragraphs>
  <Slides>10</Slides>
  <Notes>10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10</vt:i4>
      </vt:variant>
    </vt:vector>
  </HeadingPairs>
  <TitlesOfParts>
    <vt:vector size="19" baseType="lpstr">
      <vt:lpstr>Calibri</vt:lpstr>
      <vt:lpstr>ＭＳ Ｐ明朝</vt:lpstr>
      <vt:lpstr>ＭＳ ゴシック</vt:lpstr>
      <vt:lpstr>Arial</vt:lpstr>
      <vt:lpstr>Arial Unicode MS</vt:lpstr>
      <vt:lpstr>HGP創英角ｺﾞｼｯｸUB</vt:lpstr>
      <vt:lpstr>ＭＳ Ｐゴシック</vt:lpstr>
      <vt:lpstr>HG創英角ﾎﾟｯﾌﾟ体</vt:lpstr>
      <vt:lpstr>Office ​​テーマ</vt:lpstr>
      <vt:lpstr>PowerPoint プレゼンテーション</vt:lpstr>
      <vt:lpstr>温度と熱</vt:lpstr>
      <vt:lpstr>熱容量</vt:lpstr>
      <vt:lpstr>熱収支</vt:lpstr>
      <vt:lpstr>熱は温度の高いところから低いところに流れる</vt:lpstr>
      <vt:lpstr>熱平衡</vt:lpstr>
      <vt:lpstr>環境（熱浴）</vt:lpstr>
      <vt:lpstr>熱移動の３形態</vt:lpstr>
      <vt:lpstr>熱移動の時空間スケール</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ib-naga-epson</dc:creator>
  <cp:lastModifiedBy>hiroshi nagasawa</cp:lastModifiedBy>
  <cp:revision>373</cp:revision>
  <cp:lastPrinted>2013-02-25T02:09:15Z</cp:lastPrinted>
  <dcterms:created xsi:type="dcterms:W3CDTF">1601-01-01T00:00:00Z</dcterms:created>
  <dcterms:modified xsi:type="dcterms:W3CDTF">2015-04-07T03:47:51Z</dcterms:modified>
</cp:coreProperties>
</file>