
<file path=[Content_Types].xml><?xml version="1.0" encoding="utf-8"?>
<Types xmlns="http://schemas.openxmlformats.org/package/2006/content-types">
  <Default Extension="bin" ContentType="application/vnd.ms-office.activeX"/>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20"/>
  </p:notesMasterIdLst>
  <p:sldIdLst>
    <p:sldId id="256" r:id="rId2"/>
    <p:sldId id="473" r:id="rId3"/>
    <p:sldId id="476" r:id="rId4"/>
    <p:sldId id="477" r:id="rId5"/>
    <p:sldId id="490" r:id="rId6"/>
    <p:sldId id="491" r:id="rId7"/>
    <p:sldId id="492" r:id="rId8"/>
    <p:sldId id="495" r:id="rId9"/>
    <p:sldId id="480" r:id="rId10"/>
    <p:sldId id="481" r:id="rId11"/>
    <p:sldId id="482" r:id="rId12"/>
    <p:sldId id="496" r:id="rId13"/>
    <p:sldId id="497" r:id="rId14"/>
    <p:sldId id="498" r:id="rId15"/>
    <p:sldId id="499" r:id="rId16"/>
    <p:sldId id="500" r:id="rId17"/>
    <p:sldId id="501" r:id="rId18"/>
    <p:sldId id="502" r:id="rId19"/>
  </p:sldIdLst>
  <p:sldSz cx="10693400" cy="7561263"/>
  <p:notesSz cx="6805613" cy="9939338"/>
  <p:defaultTextStyle>
    <a:defPPr>
      <a:defRPr lang="en-US"/>
    </a:defPPr>
    <a:lvl1pPr algn="l" rtl="0" fontAlgn="base">
      <a:spcBef>
        <a:spcPct val="0"/>
      </a:spcBef>
      <a:spcAft>
        <a:spcPct val="0"/>
      </a:spcAft>
      <a:defRPr kumimoji="1" sz="2700" kern="1200">
        <a:solidFill>
          <a:schemeClr val="tx1"/>
        </a:solidFill>
        <a:latin typeface="Arial Unicode MS" pitchFamily="50" charset="-128"/>
        <a:ea typeface="ＭＳ Ｐゴシック" pitchFamily="50" charset="-128"/>
        <a:cs typeface="+mn-cs"/>
      </a:defRPr>
    </a:lvl1pPr>
    <a:lvl2pPr marL="520700" indent="-63500" algn="l" rtl="0" fontAlgn="base">
      <a:spcBef>
        <a:spcPct val="0"/>
      </a:spcBef>
      <a:spcAft>
        <a:spcPct val="0"/>
      </a:spcAft>
      <a:defRPr kumimoji="1" sz="2700" kern="1200">
        <a:solidFill>
          <a:schemeClr val="tx1"/>
        </a:solidFill>
        <a:latin typeface="Arial Unicode MS" pitchFamily="50" charset="-128"/>
        <a:ea typeface="ＭＳ Ｐゴシック" pitchFamily="50" charset="-128"/>
        <a:cs typeface="+mn-cs"/>
      </a:defRPr>
    </a:lvl2pPr>
    <a:lvl3pPr marL="1042988" indent="-128588" algn="l" rtl="0" fontAlgn="base">
      <a:spcBef>
        <a:spcPct val="0"/>
      </a:spcBef>
      <a:spcAft>
        <a:spcPct val="0"/>
      </a:spcAft>
      <a:defRPr kumimoji="1" sz="2700" kern="1200">
        <a:solidFill>
          <a:schemeClr val="tx1"/>
        </a:solidFill>
        <a:latin typeface="Arial Unicode MS" pitchFamily="50" charset="-128"/>
        <a:ea typeface="ＭＳ Ｐゴシック" pitchFamily="50" charset="-128"/>
        <a:cs typeface="+mn-cs"/>
      </a:defRPr>
    </a:lvl3pPr>
    <a:lvl4pPr marL="1563688" indent="-192088" algn="l" rtl="0" fontAlgn="base">
      <a:spcBef>
        <a:spcPct val="0"/>
      </a:spcBef>
      <a:spcAft>
        <a:spcPct val="0"/>
      </a:spcAft>
      <a:defRPr kumimoji="1" sz="2700" kern="1200">
        <a:solidFill>
          <a:schemeClr val="tx1"/>
        </a:solidFill>
        <a:latin typeface="Arial Unicode MS" pitchFamily="50" charset="-128"/>
        <a:ea typeface="ＭＳ Ｐゴシック" pitchFamily="50" charset="-128"/>
        <a:cs typeface="+mn-cs"/>
      </a:defRPr>
    </a:lvl4pPr>
    <a:lvl5pPr marL="2085975" indent="-257175" algn="l" rtl="0" fontAlgn="base">
      <a:spcBef>
        <a:spcPct val="0"/>
      </a:spcBef>
      <a:spcAft>
        <a:spcPct val="0"/>
      </a:spcAft>
      <a:defRPr kumimoji="1" sz="2700" kern="1200">
        <a:solidFill>
          <a:schemeClr val="tx1"/>
        </a:solidFill>
        <a:latin typeface="Arial Unicode MS" pitchFamily="50" charset="-128"/>
        <a:ea typeface="ＭＳ Ｐゴシック" pitchFamily="50" charset="-128"/>
        <a:cs typeface="+mn-cs"/>
      </a:defRPr>
    </a:lvl5pPr>
    <a:lvl6pPr marL="2286000" algn="l" defTabSz="914400" rtl="0" eaLnBrk="1" latinLnBrk="0" hangingPunct="1">
      <a:defRPr kumimoji="1" sz="2700" kern="1200">
        <a:solidFill>
          <a:schemeClr val="tx1"/>
        </a:solidFill>
        <a:latin typeface="Arial Unicode MS" pitchFamily="50" charset="-128"/>
        <a:ea typeface="ＭＳ Ｐゴシック" pitchFamily="50" charset="-128"/>
        <a:cs typeface="+mn-cs"/>
      </a:defRPr>
    </a:lvl6pPr>
    <a:lvl7pPr marL="2743200" algn="l" defTabSz="914400" rtl="0" eaLnBrk="1" latinLnBrk="0" hangingPunct="1">
      <a:defRPr kumimoji="1" sz="2700" kern="1200">
        <a:solidFill>
          <a:schemeClr val="tx1"/>
        </a:solidFill>
        <a:latin typeface="Arial Unicode MS" pitchFamily="50" charset="-128"/>
        <a:ea typeface="ＭＳ Ｐゴシック" pitchFamily="50" charset="-128"/>
        <a:cs typeface="+mn-cs"/>
      </a:defRPr>
    </a:lvl7pPr>
    <a:lvl8pPr marL="3200400" algn="l" defTabSz="914400" rtl="0" eaLnBrk="1" latinLnBrk="0" hangingPunct="1">
      <a:defRPr kumimoji="1" sz="2700" kern="1200">
        <a:solidFill>
          <a:schemeClr val="tx1"/>
        </a:solidFill>
        <a:latin typeface="Arial Unicode MS" pitchFamily="50" charset="-128"/>
        <a:ea typeface="ＭＳ Ｐゴシック" pitchFamily="50" charset="-128"/>
        <a:cs typeface="+mn-cs"/>
      </a:defRPr>
    </a:lvl8pPr>
    <a:lvl9pPr marL="3657600" algn="l" defTabSz="914400" rtl="0" eaLnBrk="1" latinLnBrk="0" hangingPunct="1">
      <a:defRPr kumimoji="1" sz="2700" kern="1200">
        <a:solidFill>
          <a:schemeClr val="tx1"/>
        </a:solidFill>
        <a:latin typeface="Arial Unicode MS" pitchFamily="50" charset="-128"/>
        <a:ea typeface="ＭＳ Ｐゴシック" pitchFamily="50" charset="-128"/>
        <a:cs typeface="+mn-cs"/>
      </a:defRPr>
    </a:lvl9pPr>
  </p:defaultTextStyle>
  <p:extLst>
    <p:ext uri="{EFAFB233-063F-42B5-8137-9DF3F51BA10A}">
      <p15:sldGuideLst xmlns:p15="http://schemas.microsoft.com/office/powerpoint/2012/main">
        <p15:guide id="1" orient="horz" pos="249">
          <p15:clr>
            <a:srgbClr val="A4A3A4"/>
          </p15:clr>
        </p15:guide>
        <p15:guide id="2" orient="horz" pos="4649">
          <p15:clr>
            <a:srgbClr val="A4A3A4"/>
          </p15:clr>
        </p15:guide>
        <p15:guide id="3" orient="horz" pos="703">
          <p15:clr>
            <a:srgbClr val="A4A3A4"/>
          </p15:clr>
        </p15:guide>
        <p15:guide id="4" pos="193">
          <p15:clr>
            <a:srgbClr val="A4A3A4"/>
          </p15:clr>
        </p15:guide>
        <p15:guide id="5" pos="6543">
          <p15:clr>
            <a:srgbClr val="A4A3A4"/>
          </p15:clr>
        </p15:guide>
        <p15:guide id="6" pos="556">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9900"/>
    <a:srgbClr val="00FFFF"/>
    <a:srgbClr val="00CC00"/>
    <a:srgbClr val="008000"/>
    <a:srgbClr val="FF33CC"/>
    <a:srgbClr val="FF66CC"/>
    <a:srgbClr val="3333FF"/>
    <a:srgbClr val="FF99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15" autoAdjust="0"/>
    <p:restoredTop sz="89753" autoAdjust="0"/>
  </p:normalViewPr>
  <p:slideViewPr>
    <p:cSldViewPr snapToGrid="0">
      <p:cViewPr varScale="1">
        <p:scale>
          <a:sx n="68" d="100"/>
          <a:sy n="68" d="100"/>
        </p:scale>
        <p:origin x="902" y="86"/>
      </p:cViewPr>
      <p:guideLst>
        <p:guide orient="horz" pos="249"/>
        <p:guide orient="horz" pos="4649"/>
        <p:guide orient="horz" pos="703"/>
        <p:guide pos="193"/>
        <p:guide pos="6543"/>
        <p:guide pos="556"/>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1272"/>
    </p:cViewPr>
  </p:sorterViewPr>
  <p:notesViewPr>
    <p:cSldViewPr snapToGrid="0">
      <p:cViewPr varScale="1">
        <p:scale>
          <a:sx n="58" d="100"/>
          <a:sy n="58" d="100"/>
        </p:scale>
        <p:origin x="3326" y="62"/>
      </p:cViewPr>
      <p:guideLst>
        <p:guide orient="horz" pos="3130"/>
        <p:guide pos="2144"/>
      </p:guideLst>
    </p:cSldViewPr>
  </p:notes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29488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a typeface="ＭＳ Ｐゴシック" pitchFamily="50" charset="-128"/>
              </a:defRPr>
            </a:lvl1pPr>
          </a:lstStyle>
          <a:p>
            <a:pPr>
              <a:defRPr/>
            </a:pPr>
            <a:endParaRPr lang="ja-JP" altLang="en-US"/>
          </a:p>
        </p:txBody>
      </p:sp>
      <p:sp>
        <p:nvSpPr>
          <p:cNvPr id="5123" name="Rectangle 3"/>
          <p:cNvSpPr>
            <a:spLocks noGrp="1" noChangeArrowheads="1"/>
          </p:cNvSpPr>
          <p:nvPr>
            <p:ph type="dt" idx="1"/>
          </p:nvPr>
        </p:nvSpPr>
        <p:spPr bwMode="auto">
          <a:xfrm>
            <a:off x="3856726" y="0"/>
            <a:ext cx="29488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ＭＳ Ｐゴシック" pitchFamily="50" charset="-128"/>
              </a:defRPr>
            </a:lvl1pPr>
          </a:lstStyle>
          <a:p>
            <a:pPr>
              <a:defRPr/>
            </a:pPr>
            <a:endParaRPr lang="ja-JP" altLang="en-US"/>
          </a:p>
        </p:txBody>
      </p:sp>
      <p:sp>
        <p:nvSpPr>
          <p:cNvPr id="22532" name="Rectangle 4"/>
          <p:cNvSpPr>
            <a:spLocks noGrp="1" noRot="1" noChangeAspect="1" noChangeArrowheads="1" noTextEdit="1"/>
          </p:cNvSpPr>
          <p:nvPr>
            <p:ph type="sldImg" idx="2"/>
          </p:nvPr>
        </p:nvSpPr>
        <p:spPr bwMode="auto">
          <a:xfrm>
            <a:off x="768350" y="746125"/>
            <a:ext cx="5268913"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07839" y="4721225"/>
            <a:ext cx="4989936" cy="447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2 レベル</a:t>
            </a:r>
          </a:p>
          <a:p>
            <a:pPr lvl="2"/>
            <a:r>
              <a:rPr lang="ja-JP" altLang="en-US" noProof="0" smtClean="0"/>
              <a:t>第 3 レベル</a:t>
            </a:r>
          </a:p>
          <a:p>
            <a:pPr lvl="3"/>
            <a:r>
              <a:rPr lang="ja-JP" altLang="en-US" noProof="0" smtClean="0"/>
              <a:t>第 4 レベル</a:t>
            </a:r>
          </a:p>
          <a:p>
            <a:pPr lvl="4"/>
            <a:r>
              <a:rPr lang="ja-JP" altLang="en-US" noProof="0" smtClean="0"/>
              <a:t>第 5 レベル</a:t>
            </a:r>
          </a:p>
        </p:txBody>
      </p:sp>
      <p:sp>
        <p:nvSpPr>
          <p:cNvPr id="5126" name="Rectangle 6"/>
          <p:cNvSpPr>
            <a:spLocks noGrp="1" noChangeArrowheads="1"/>
          </p:cNvSpPr>
          <p:nvPr>
            <p:ph type="ftr" sz="quarter" idx="4"/>
          </p:nvPr>
        </p:nvSpPr>
        <p:spPr bwMode="auto">
          <a:xfrm>
            <a:off x="1" y="9442450"/>
            <a:ext cx="29488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a typeface="ＭＳ Ｐゴシック" pitchFamily="50" charset="-128"/>
              </a:defRPr>
            </a:lvl1pPr>
          </a:lstStyle>
          <a:p>
            <a:pPr>
              <a:defRPr/>
            </a:pPr>
            <a:endParaRPr lang="ja-JP" altLang="en-US"/>
          </a:p>
        </p:txBody>
      </p:sp>
      <p:sp>
        <p:nvSpPr>
          <p:cNvPr id="5127" name="Rectangle 7"/>
          <p:cNvSpPr>
            <a:spLocks noGrp="1" noChangeArrowheads="1"/>
          </p:cNvSpPr>
          <p:nvPr>
            <p:ph type="sldNum" sz="quarter" idx="5"/>
          </p:nvPr>
        </p:nvSpPr>
        <p:spPr bwMode="auto">
          <a:xfrm>
            <a:off x="3856726" y="9442450"/>
            <a:ext cx="29488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ＭＳ Ｐゴシック" pitchFamily="50" charset="-128"/>
              </a:defRPr>
            </a:lvl1pPr>
          </a:lstStyle>
          <a:p>
            <a:pPr>
              <a:defRPr/>
            </a:pPr>
            <a:fld id="{BCE90338-289F-4F1D-BC6E-5D5469179EE9}" type="slidenum">
              <a:rPr lang="ja-JP" altLang="en-US"/>
              <a:pPr>
                <a:defRPr/>
              </a:pPr>
              <a:t>‹#›</a:t>
            </a:fld>
            <a:endParaRPr lang="ja-JP" altLang="en-US"/>
          </a:p>
        </p:txBody>
      </p:sp>
    </p:spTree>
    <p:extLst>
      <p:ext uri="{BB962C8B-B14F-4D97-AF65-F5344CB8AC3E}">
        <p14:creationId xmlns:p14="http://schemas.microsoft.com/office/powerpoint/2010/main" val="39788573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400" kern="1200">
        <a:solidFill>
          <a:schemeClr val="tx1"/>
        </a:solidFill>
        <a:latin typeface="Arial Unicode MS" pitchFamily="50" charset="-128"/>
        <a:ea typeface="ＭＳ Ｐ明朝" pitchFamily="18" charset="-128"/>
        <a:cs typeface="+mn-cs"/>
      </a:defRPr>
    </a:lvl1pPr>
    <a:lvl2pPr marL="520700" algn="l" rtl="0" eaLnBrk="0" fontAlgn="base" hangingPunct="0">
      <a:spcBef>
        <a:spcPct val="30000"/>
      </a:spcBef>
      <a:spcAft>
        <a:spcPct val="0"/>
      </a:spcAft>
      <a:defRPr kumimoji="1" sz="1400" kern="1200">
        <a:solidFill>
          <a:schemeClr val="tx1"/>
        </a:solidFill>
        <a:latin typeface="Arial Unicode MS" pitchFamily="50" charset="-128"/>
        <a:ea typeface="ＭＳ Ｐ明朝" pitchFamily="18" charset="-128"/>
        <a:cs typeface="+mn-cs"/>
      </a:defRPr>
    </a:lvl2pPr>
    <a:lvl3pPr marL="1042988" algn="l" rtl="0" eaLnBrk="0" fontAlgn="base" hangingPunct="0">
      <a:spcBef>
        <a:spcPct val="30000"/>
      </a:spcBef>
      <a:spcAft>
        <a:spcPct val="0"/>
      </a:spcAft>
      <a:defRPr kumimoji="1" sz="1400" kern="1200">
        <a:solidFill>
          <a:schemeClr val="tx1"/>
        </a:solidFill>
        <a:latin typeface="Arial Unicode MS" pitchFamily="50" charset="-128"/>
        <a:ea typeface="ＭＳ Ｐ明朝" pitchFamily="18" charset="-128"/>
        <a:cs typeface="+mn-cs"/>
      </a:defRPr>
    </a:lvl3pPr>
    <a:lvl4pPr marL="1563688" algn="l" rtl="0" eaLnBrk="0" fontAlgn="base" hangingPunct="0">
      <a:spcBef>
        <a:spcPct val="30000"/>
      </a:spcBef>
      <a:spcAft>
        <a:spcPct val="0"/>
      </a:spcAft>
      <a:defRPr kumimoji="1" sz="1400" kern="1200">
        <a:solidFill>
          <a:schemeClr val="tx1"/>
        </a:solidFill>
        <a:latin typeface="Arial Unicode MS" pitchFamily="50" charset="-128"/>
        <a:ea typeface="ＭＳ Ｐ明朝" pitchFamily="18" charset="-128"/>
        <a:cs typeface="+mn-cs"/>
      </a:defRPr>
    </a:lvl4pPr>
    <a:lvl5pPr marL="2085975" algn="l" rtl="0" eaLnBrk="0" fontAlgn="base" hangingPunct="0">
      <a:spcBef>
        <a:spcPct val="30000"/>
      </a:spcBef>
      <a:spcAft>
        <a:spcPct val="0"/>
      </a:spcAft>
      <a:defRPr kumimoji="1" sz="1400" kern="1200">
        <a:solidFill>
          <a:schemeClr val="tx1"/>
        </a:solidFill>
        <a:latin typeface="Arial Unicode MS" pitchFamily="50" charset="-128"/>
        <a:ea typeface="ＭＳ Ｐ明朝" pitchFamily="18" charset="-128"/>
        <a:cs typeface="+mn-cs"/>
      </a:defRPr>
    </a:lvl5pPr>
    <a:lvl6pPr marL="2607640" algn="l" defTabSz="1043056" rtl="0" eaLnBrk="1" latinLnBrk="0" hangingPunct="1">
      <a:defRPr kumimoji="1" sz="1400" kern="1200">
        <a:solidFill>
          <a:schemeClr val="tx1"/>
        </a:solidFill>
        <a:latin typeface="+mn-lt"/>
        <a:ea typeface="+mn-ea"/>
        <a:cs typeface="+mn-cs"/>
      </a:defRPr>
    </a:lvl6pPr>
    <a:lvl7pPr marL="3129168" algn="l" defTabSz="1043056" rtl="0" eaLnBrk="1" latinLnBrk="0" hangingPunct="1">
      <a:defRPr kumimoji="1" sz="1400" kern="1200">
        <a:solidFill>
          <a:schemeClr val="tx1"/>
        </a:solidFill>
        <a:latin typeface="+mn-lt"/>
        <a:ea typeface="+mn-ea"/>
        <a:cs typeface="+mn-cs"/>
      </a:defRPr>
    </a:lvl7pPr>
    <a:lvl8pPr marL="3650696" algn="l" defTabSz="1043056" rtl="0" eaLnBrk="1" latinLnBrk="0" hangingPunct="1">
      <a:defRPr kumimoji="1" sz="1400" kern="1200">
        <a:solidFill>
          <a:schemeClr val="tx1"/>
        </a:solidFill>
        <a:latin typeface="+mn-lt"/>
        <a:ea typeface="+mn-ea"/>
        <a:cs typeface="+mn-cs"/>
      </a:defRPr>
    </a:lvl8pPr>
    <a:lvl9pPr marL="4172224" algn="l" defTabSz="1043056" rtl="0" eaLnBrk="1" latinLnBrk="0" hangingPunct="1">
      <a:defRPr kumimoji="1"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kumimoji="1" sz="2700">
                <a:solidFill>
                  <a:schemeClr val="tx1"/>
                </a:solidFill>
                <a:latin typeface="Arial Unicode MS" pitchFamily="50" charset="-128"/>
                <a:ea typeface="ＭＳ Ｐゴシック" pitchFamily="50" charset="-128"/>
              </a:defRPr>
            </a:lvl1pPr>
            <a:lvl2pPr marL="742950" indent="-285750" eaLnBrk="0" hangingPunct="0">
              <a:defRPr kumimoji="1" sz="2700">
                <a:solidFill>
                  <a:schemeClr val="tx1"/>
                </a:solidFill>
                <a:latin typeface="Arial Unicode MS" pitchFamily="50" charset="-128"/>
                <a:ea typeface="ＭＳ Ｐゴシック" pitchFamily="50" charset="-128"/>
              </a:defRPr>
            </a:lvl2pPr>
            <a:lvl3pPr marL="1143000" indent="-228600" eaLnBrk="0" hangingPunct="0">
              <a:defRPr kumimoji="1" sz="2700">
                <a:solidFill>
                  <a:schemeClr val="tx1"/>
                </a:solidFill>
                <a:latin typeface="Arial Unicode MS" pitchFamily="50" charset="-128"/>
                <a:ea typeface="ＭＳ Ｐゴシック" pitchFamily="50" charset="-128"/>
              </a:defRPr>
            </a:lvl3pPr>
            <a:lvl4pPr marL="1600200" indent="-228600" eaLnBrk="0" hangingPunct="0">
              <a:defRPr kumimoji="1" sz="2700">
                <a:solidFill>
                  <a:schemeClr val="tx1"/>
                </a:solidFill>
                <a:latin typeface="Arial Unicode MS" pitchFamily="50" charset="-128"/>
                <a:ea typeface="ＭＳ Ｐゴシック" pitchFamily="50" charset="-128"/>
              </a:defRPr>
            </a:lvl4pPr>
            <a:lvl5pPr marL="2057400" indent="-228600" eaLnBrk="0" hangingPunct="0">
              <a:defRPr kumimoji="1" sz="2700">
                <a:solidFill>
                  <a:schemeClr val="tx1"/>
                </a:solidFill>
                <a:latin typeface="Arial Unicode MS" pitchFamily="50" charset="-128"/>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Unicode MS" pitchFamily="50" charset="-128"/>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Unicode MS" pitchFamily="50" charset="-128"/>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Unicode MS" pitchFamily="50" charset="-128"/>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Unicode MS" pitchFamily="50" charset="-128"/>
                <a:ea typeface="ＭＳ Ｐゴシック" pitchFamily="50" charset="-128"/>
              </a:defRPr>
            </a:lvl9pPr>
          </a:lstStyle>
          <a:p>
            <a:pPr eaLnBrk="1" hangingPunct="1"/>
            <a:fld id="{A88E6719-3928-41FF-98AB-58605A2401C0}" type="slidenum">
              <a:rPr lang="ja-JP" altLang="en-US" sz="1200" smtClean="0"/>
              <a:pPr eaLnBrk="1" hangingPunct="1"/>
              <a:t>1</a:t>
            </a:fld>
            <a:endParaRPr lang="ja-JP" altLang="en-US" sz="120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ja-JP" altLang="en-US" dirty="0" smtClean="0">
                <a:latin typeface="ＭＳ Ｐ明朝" panose="02020600040205080304" pitchFamily="18" charset="-128"/>
                <a:ea typeface="ＭＳ Ｐ明朝" panose="02020600040205080304" pitchFamily="18" charset="-128"/>
              </a:rPr>
              <a:t>窓周りの熱環境</a:t>
            </a:r>
          </a:p>
        </p:txBody>
      </p:sp>
    </p:spTree>
    <p:extLst>
      <p:ext uri="{BB962C8B-B14F-4D97-AF65-F5344CB8AC3E}">
        <p14:creationId xmlns:p14="http://schemas.microsoft.com/office/powerpoint/2010/main" val="917236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エアーフローウインドウ」の基本は、空調された室内換気のための排気空気を、二重窓間（室内側ガラスとブラインドと間）を通じて排出することにより、日射遮蔽効果と断熱性能の向上を同時に誘起するものです。詳しくはスライド⑪で説明します。</a:t>
            </a:r>
            <a:endParaRPr kumimoji="1" lang="en-US" altLang="ja-JP" dirty="0" smtClean="0"/>
          </a:p>
          <a:p>
            <a:r>
              <a:rPr kumimoji="1" lang="ja-JP" altLang="en-US" dirty="0" smtClean="0"/>
              <a:t>　「ダブルスキン</a:t>
            </a:r>
            <a:r>
              <a:rPr lang="ja-JP" altLang="en-US" dirty="0" smtClean="0"/>
              <a:t>＋屋外ブラインド」</a:t>
            </a:r>
            <a:r>
              <a:rPr kumimoji="1" lang="ja-JP" altLang="en-US" dirty="0" smtClean="0"/>
              <a:t>の基本は、通常の外壁の外側にガラス壁を追加し、外壁とガラス壁の間にブラインドを内蔵させ日射遮蔽効果を誘起するものです。外側ガラス壁の下部から給気された外気は、日射により加熱されたブラインドに接触して昇温し、煙突効果により二重壁空間内を上昇して外側ガラス壁の上部から屋外へ排出されます。ブラインドによって室内への直達日射が遮蔽され、また、昇温したブラインドから発せられる赤外領域の放射は、ガラスの透過特性である“可視光線は良く通すが赤外線は余り通さない特徴”から、室内側のガラスで赤外域の放射熱の侵入を低減します。ただし本例の場合、断熱効果は期待できないので、断熱性能を向上させるには室内側ガラス面を複層ガラス化する必要があり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CE90338-289F-4F1D-BC6E-5D5469179EE9}" type="slidenum">
              <a:rPr lang="ja-JP" altLang="en-US" smtClean="0"/>
              <a:pPr>
                <a:defRPr/>
              </a:pPr>
              <a:t>10</a:t>
            </a:fld>
            <a:endParaRPr lang="ja-JP" altLang="en-US"/>
          </a:p>
        </p:txBody>
      </p:sp>
    </p:spTree>
    <p:extLst>
      <p:ext uri="{BB962C8B-B14F-4D97-AF65-F5344CB8AC3E}">
        <p14:creationId xmlns:p14="http://schemas.microsoft.com/office/powerpoint/2010/main" val="118591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動画で示すように、外側ガラスを通過した直達日射は内蔵ブラインドによって遮蔽され、また、昇温したブラインドから発せられる赤外領域の再放射は、ガラスの透過特性である“可視光線は良く通すが赤外線は余り通さない特徴”から室内側のガラスで侵入を阻害されるので、日射遮蔽効果を発揮します。併せて、換気の為の排気</a:t>
            </a:r>
            <a:r>
              <a:rPr kumimoji="1" lang="ja-JP" altLang="en-US" smtClean="0"/>
              <a:t>空気（≒室温）が二重</a:t>
            </a:r>
            <a:r>
              <a:rPr kumimoji="1" lang="ja-JP" altLang="en-US" dirty="0" smtClean="0"/>
              <a:t>窓間（室内側ガラスとブラインドとの間）を通じて排出されているので、ブラインドおよび室内側ガラスの表面温度も低下させ、一層、日射による窓際環境の向上をもたらします。</a:t>
            </a:r>
            <a:endParaRPr kumimoji="1" lang="en-US" altLang="ja-JP" dirty="0" smtClean="0"/>
          </a:p>
          <a:p>
            <a:r>
              <a:rPr kumimoji="1" lang="ja-JP" altLang="en-US" dirty="0" smtClean="0"/>
              <a:t>一方、日射の無い暖房時においても、換気の為の排気空気（≒室温）が二重窓間（室内側ガラスとブラインドとの間）を通じて排出されているので、室内側ガラスの表面温度を昇温し、室内気温と室内側ガラスの表面温度との温度差に起因する貫流熱が大幅に低減されます。</a:t>
            </a:r>
            <a:endParaRPr kumimoji="1" lang="en-US" altLang="ja-JP" dirty="0" smtClean="0"/>
          </a:p>
          <a:p>
            <a:r>
              <a:rPr kumimoji="1" lang="ja-JP" altLang="en-US" dirty="0" smtClean="0"/>
              <a:t>日射遮蔽や断熱効果</a:t>
            </a:r>
            <a:r>
              <a:rPr kumimoji="1" lang="en-US" altLang="ja-JP" dirty="0" smtClean="0"/>
              <a:t>(</a:t>
            </a:r>
            <a:r>
              <a:rPr kumimoji="1" lang="ja-JP" altLang="en-US" dirty="0" smtClean="0"/>
              <a:t>貫流熱の低減</a:t>
            </a:r>
            <a:r>
              <a:rPr kumimoji="1" lang="en-US" altLang="ja-JP" dirty="0" smtClean="0"/>
              <a:t>)</a:t>
            </a:r>
            <a:r>
              <a:rPr kumimoji="1" lang="ja-JP" altLang="en-US" dirty="0" smtClean="0"/>
              <a:t>は二重窓間の通過風速、即ち、換気に必要な排気空気量</a:t>
            </a:r>
            <a:r>
              <a:rPr kumimoji="1" lang="en-US" altLang="ja-JP" dirty="0" smtClean="0"/>
              <a:t>(</a:t>
            </a:r>
            <a:r>
              <a:rPr kumimoji="1" lang="ja-JP" altLang="en-US" dirty="0" smtClean="0"/>
              <a:t>一般に</a:t>
            </a:r>
            <a:r>
              <a:rPr kumimoji="1" lang="en-US" altLang="ja-JP" dirty="0" smtClean="0">
                <a:latin typeface="ＭＳ Ｐ明朝" panose="02020600040205080304" pitchFamily="18" charset="-128"/>
                <a:ea typeface="ＭＳ Ｐ明朝" panose="02020600040205080304" pitchFamily="18" charset="-128"/>
              </a:rPr>
              <a:t>25</a:t>
            </a:r>
            <a:r>
              <a:rPr kumimoji="1" lang="ja-JP" altLang="en-US" dirty="0" smtClean="0">
                <a:latin typeface="ＭＳ Ｐ明朝" panose="02020600040205080304" pitchFamily="18" charset="-128"/>
                <a:ea typeface="ＭＳ Ｐ明朝" panose="02020600040205080304" pitchFamily="18" charset="-128"/>
              </a:rPr>
              <a:t>㎥</a:t>
            </a:r>
            <a:r>
              <a:rPr kumimoji="1" lang="en-US" altLang="ja-JP" dirty="0" smtClean="0">
                <a:latin typeface="ＭＳ Ｐ明朝" panose="02020600040205080304" pitchFamily="18" charset="-128"/>
                <a:ea typeface="ＭＳ Ｐ明朝" panose="02020600040205080304" pitchFamily="18" charset="-128"/>
              </a:rPr>
              <a:t>/</a:t>
            </a:r>
            <a:r>
              <a:rPr kumimoji="1" lang="ja-JP" altLang="en-US" dirty="0" err="1" smtClean="0">
                <a:latin typeface="ＭＳ Ｐ明朝" panose="02020600040205080304" pitchFamily="18" charset="-128"/>
                <a:ea typeface="ＭＳ Ｐ明朝" panose="02020600040205080304" pitchFamily="18" charset="-128"/>
              </a:rPr>
              <a:t>ｈ</a:t>
            </a:r>
            <a:r>
              <a:rPr kumimoji="1" lang="ja-JP" altLang="en-US" dirty="0" smtClean="0"/>
              <a:t>人</a:t>
            </a:r>
            <a:r>
              <a:rPr kumimoji="1" lang="en-US" altLang="ja-JP" dirty="0" smtClean="0"/>
              <a:t>)</a:t>
            </a:r>
            <a:r>
              <a:rPr kumimoji="1" lang="ja-JP" altLang="en-US" dirty="0" smtClean="0"/>
              <a:t>は在室人員に比例しますので、人員密度が高い室内空間ほど通過空気量が多く、日射遮蔽効果と断熱効果が向上します。室内側ガラス面と屋外側ガラス面の面間距離が小さいほど、かつ室内側ガラスとブラインドと間を通過する風量割合が大きいほど、流速が上がり熱的効果が向上しますが、必要換気量以上の排気を避けるのが原則です。ブラインドが揺れない程度、概ね、</a:t>
            </a:r>
            <a:r>
              <a:rPr kumimoji="1" lang="en-US" altLang="ja-JP" dirty="0" smtClean="0">
                <a:latin typeface="ＭＳ Ｐ明朝" panose="02020600040205080304" pitchFamily="18" charset="-128"/>
                <a:ea typeface="ＭＳ Ｐ明朝" panose="02020600040205080304" pitchFamily="18" charset="-128"/>
              </a:rPr>
              <a:t>1.2m/s</a:t>
            </a:r>
            <a:r>
              <a:rPr kumimoji="1" lang="ja-JP" altLang="en-US" dirty="0" smtClean="0"/>
              <a:t>程度の風速で十分な効果が得られます。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CE90338-289F-4F1D-BC6E-5D5469179EE9}" type="slidenum">
              <a:rPr lang="ja-JP" altLang="en-US" smtClean="0"/>
              <a:pPr>
                <a:defRPr/>
              </a:pPr>
              <a:t>11</a:t>
            </a:fld>
            <a:endParaRPr lang="ja-JP" altLang="en-US"/>
          </a:p>
        </p:txBody>
      </p:sp>
    </p:spTree>
    <p:extLst>
      <p:ext uri="{BB962C8B-B14F-4D97-AF65-F5344CB8AC3E}">
        <p14:creationId xmlns:p14="http://schemas.microsoft.com/office/powerpoint/2010/main" val="42284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dirty="0" smtClean="0">
                <a:solidFill>
                  <a:schemeClr val="tx1"/>
                </a:solidFill>
                <a:latin typeface="ＭＳ Ｐ明朝" panose="02020600040205080304" pitchFamily="18" charset="-128"/>
                <a:ea typeface="ＭＳ Ｐ明朝" panose="02020600040205080304" pitchFamily="18" charset="-128"/>
              </a:rPr>
              <a:t>スライド⑪で説明したエアーフローウインドウの日射遮蔽効果は、スライド⑰に示すように内蔵したブラインドのスラットを全閉する必要はありませんが、直達日射がブラインドのスラット間を通過しないようにスラット角度を調整し、直達日射をキャッチする必要があります。そのような状況下における「</a:t>
            </a:r>
            <a:r>
              <a:rPr lang="ja-JP" altLang="en-US" sz="1400" dirty="0" smtClean="0">
                <a:solidFill>
                  <a:schemeClr val="tx1"/>
                </a:solidFill>
                <a:latin typeface="ＭＳ Ｐ明朝" panose="02020600040205080304" pitchFamily="18" charset="-128"/>
                <a:ea typeface="ＭＳ Ｐ明朝" panose="02020600040205080304" pitchFamily="18" charset="-128"/>
              </a:rPr>
              <a:t>自動制御ブラインド内蔵エアーフ</a:t>
            </a:r>
            <a:r>
              <a:rPr kumimoji="1" lang="ja-JP" altLang="en-US" dirty="0" smtClean="0">
                <a:solidFill>
                  <a:schemeClr val="tx1"/>
                </a:solidFill>
                <a:latin typeface="ＭＳ Ｐ明朝" panose="02020600040205080304" pitchFamily="18" charset="-128"/>
                <a:ea typeface="ＭＳ Ｐ明朝" panose="02020600040205080304" pitchFamily="18" charset="-128"/>
              </a:rPr>
              <a:t>ローウインドウ」と、通常の「</a:t>
            </a:r>
            <a:r>
              <a:rPr lang="ja-JP" altLang="en-US" sz="1400" dirty="0" smtClean="0">
                <a:solidFill>
                  <a:schemeClr val="tx1"/>
                </a:solidFill>
                <a:latin typeface="ＭＳ Ｐ明朝" panose="02020600040205080304" pitchFamily="18" charset="-128"/>
                <a:ea typeface="ＭＳ Ｐ明朝" panose="02020600040205080304" pitchFamily="18" charset="-128"/>
              </a:rPr>
              <a:t>ブラインド内蔵二重窓」、および「</a:t>
            </a:r>
            <a:r>
              <a:rPr lang="ja-JP" altLang="en-US" sz="1600" dirty="0" smtClean="0">
                <a:solidFill>
                  <a:schemeClr val="tx1"/>
                </a:solidFill>
                <a:latin typeface="ＭＳ Ｐ明朝" panose="02020600040205080304" pitchFamily="18" charset="-128"/>
                <a:ea typeface="ＭＳ Ｐ明朝" panose="02020600040205080304" pitchFamily="18" charset="-128"/>
              </a:rPr>
              <a:t>一般窓</a:t>
            </a:r>
            <a:r>
              <a:rPr lang="en-US" altLang="ja-JP" sz="1600" dirty="0" smtClean="0">
                <a:solidFill>
                  <a:schemeClr val="tx1"/>
                </a:solidFill>
                <a:latin typeface="ＭＳ Ｐ明朝" panose="02020600040205080304" pitchFamily="18" charset="-128"/>
                <a:ea typeface="ＭＳ Ｐ明朝" panose="02020600040205080304" pitchFamily="18" charset="-128"/>
              </a:rPr>
              <a:t>(</a:t>
            </a:r>
            <a:r>
              <a:rPr lang="ja-JP" altLang="en-US" sz="1400" dirty="0" smtClean="0">
                <a:solidFill>
                  <a:schemeClr val="tx1"/>
                </a:solidFill>
                <a:latin typeface="ＭＳ Ｐ明朝" panose="02020600040205080304" pitchFamily="18" charset="-128"/>
                <a:ea typeface="ＭＳ Ｐ明朝" panose="02020600040205080304" pitchFamily="18" charset="-128"/>
              </a:rPr>
              <a:t>単板ガラス＋ブラインド</a:t>
            </a:r>
            <a:r>
              <a:rPr lang="en-US" altLang="ja-JP" sz="1400" dirty="0" smtClean="0">
                <a:solidFill>
                  <a:schemeClr val="tx1"/>
                </a:solidFill>
                <a:latin typeface="ＭＳ Ｐ明朝" panose="02020600040205080304" pitchFamily="18" charset="-128"/>
                <a:ea typeface="ＭＳ Ｐ明朝" panose="02020600040205080304" pitchFamily="18" charset="-128"/>
              </a:rPr>
              <a:t>)</a:t>
            </a:r>
            <a:r>
              <a:rPr lang="ja-JP" altLang="en-US" sz="1400" dirty="0" smtClean="0">
                <a:solidFill>
                  <a:schemeClr val="tx1"/>
                </a:solidFill>
                <a:latin typeface="ＭＳ Ｐ明朝" panose="02020600040205080304" pitchFamily="18" charset="-128"/>
                <a:ea typeface="ＭＳ Ｐ明朝" panose="02020600040205080304" pitchFamily="18" charset="-128"/>
              </a:rPr>
              <a:t>」を同一室内に並べて設置した建物での熱画像写真です。同じ室気温、同じ日射量下における３種の窓面が作り出す窓際環境の状況が一目瞭然に判ります。</a:t>
            </a:r>
            <a:r>
              <a:rPr kumimoji="1" lang="ja-JP" altLang="en-US" dirty="0" smtClean="0">
                <a:solidFill>
                  <a:schemeClr val="tx1"/>
                </a:solidFill>
                <a:latin typeface="ＭＳ Ｐ明朝" panose="02020600040205080304" pitchFamily="18" charset="-128"/>
                <a:ea typeface="ＭＳ Ｐ明朝" panose="02020600040205080304" pitchFamily="18" charset="-128"/>
              </a:rPr>
              <a:t>「</a:t>
            </a:r>
            <a:r>
              <a:rPr lang="ja-JP" altLang="en-US" sz="1400" dirty="0" smtClean="0">
                <a:solidFill>
                  <a:schemeClr val="tx1"/>
                </a:solidFill>
                <a:latin typeface="ＭＳ Ｐ明朝" panose="02020600040205080304" pitchFamily="18" charset="-128"/>
                <a:ea typeface="ＭＳ Ｐ明朝" panose="02020600040205080304" pitchFamily="18" charset="-128"/>
              </a:rPr>
              <a:t>ブラインド内蔵二重窓」は断熱効果は大きいのですが、日射遮蔽効果への期待はできません。</a:t>
            </a:r>
          </a:p>
          <a:p>
            <a:endParaRPr kumimoji="1" lang="ja-JP" altLang="en-US" dirty="0">
              <a:solidFill>
                <a:schemeClr val="tx1"/>
              </a:solidFill>
            </a:endParaRPr>
          </a:p>
        </p:txBody>
      </p:sp>
      <p:sp>
        <p:nvSpPr>
          <p:cNvPr id="4" name="スライド番号プレースホルダー 3"/>
          <p:cNvSpPr>
            <a:spLocks noGrp="1"/>
          </p:cNvSpPr>
          <p:nvPr>
            <p:ph type="sldNum" sz="quarter" idx="10"/>
          </p:nvPr>
        </p:nvSpPr>
        <p:spPr/>
        <p:txBody>
          <a:bodyPr/>
          <a:lstStyle/>
          <a:p>
            <a:pPr>
              <a:defRPr/>
            </a:pPr>
            <a:fld id="{BCE90338-289F-4F1D-BC6E-5D5469179EE9}" type="slidenum">
              <a:rPr lang="ja-JP" altLang="en-US" smtClean="0"/>
              <a:pPr>
                <a:defRPr/>
              </a:pPr>
              <a:t>12</a:t>
            </a:fld>
            <a:endParaRPr lang="ja-JP" altLang="en-US"/>
          </a:p>
        </p:txBody>
      </p:sp>
    </p:spTree>
    <p:extLst>
      <p:ext uri="{BB962C8B-B14F-4D97-AF65-F5344CB8AC3E}">
        <p14:creationId xmlns:p14="http://schemas.microsoft.com/office/powerpoint/2010/main" val="2537338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solidFill>
                  <a:schemeClr val="tx1"/>
                </a:solidFill>
              </a:rPr>
              <a:t>「エアーフローウインドウ」と「</a:t>
            </a:r>
            <a:r>
              <a:rPr lang="ja-JP" altLang="en-US" sz="1400" b="0" dirty="0" smtClean="0">
                <a:solidFill>
                  <a:schemeClr val="tx1"/>
                </a:solidFill>
              </a:rPr>
              <a:t>内ブラインド＋　</a:t>
            </a:r>
            <a:r>
              <a:rPr lang="en-US" altLang="ja-JP" sz="1400" b="0" dirty="0" smtClean="0">
                <a:solidFill>
                  <a:schemeClr val="tx1"/>
                </a:solidFill>
                <a:latin typeface="Times New Roman" panose="02020603050405020304" pitchFamily="18" charset="0"/>
                <a:cs typeface="Times New Roman" panose="02020603050405020304" pitchFamily="18" charset="0"/>
              </a:rPr>
              <a:t>Low-ε</a:t>
            </a:r>
            <a:r>
              <a:rPr lang="ja-JP" altLang="en-US" sz="1400" b="0" dirty="0" smtClean="0">
                <a:solidFill>
                  <a:schemeClr val="tx1"/>
                </a:solidFill>
              </a:rPr>
              <a:t>複層ガラス</a:t>
            </a:r>
            <a:r>
              <a:rPr kumimoji="1" lang="ja-JP" altLang="en-US" dirty="0" smtClean="0">
                <a:solidFill>
                  <a:schemeClr val="tx1"/>
                </a:solidFill>
              </a:rPr>
              <a:t>」の二種類の窓が隣接して設置された建物の室内から見た熱画像写真です。</a:t>
            </a:r>
            <a:endParaRPr kumimoji="1" lang="en-US" altLang="ja-JP"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solidFill>
                  <a:schemeClr val="tx1"/>
                </a:solidFill>
              </a:rPr>
              <a:t>同じ室気温、同じ日射量下における両窓の熱画像をみると、室内側に面した表面温度（エアーフローウインドウでは室内側ガラス面、</a:t>
            </a:r>
            <a:r>
              <a:rPr lang="en-US" altLang="ja-JP" sz="1400" b="0" dirty="0" smtClean="0">
                <a:solidFill>
                  <a:schemeClr val="tx1"/>
                </a:solidFill>
                <a:latin typeface="Times New Roman" panose="02020603050405020304" pitchFamily="18" charset="0"/>
                <a:cs typeface="Times New Roman" panose="02020603050405020304" pitchFamily="18" charset="0"/>
              </a:rPr>
              <a:t>Low-ε</a:t>
            </a:r>
            <a:r>
              <a:rPr lang="ja-JP" altLang="en-US" sz="1400" b="0" dirty="0" smtClean="0">
                <a:solidFill>
                  <a:schemeClr val="tx1"/>
                </a:solidFill>
              </a:rPr>
              <a:t>複層ガラス＋内ブラインドではブラインド面</a:t>
            </a:r>
            <a:r>
              <a:rPr kumimoji="1" lang="ja-JP" altLang="en-US" dirty="0" smtClean="0">
                <a:solidFill>
                  <a:schemeClr val="tx1"/>
                </a:solidFill>
              </a:rPr>
              <a:t>）の差異が明確で、窓際のふく射環境の緩和効果の優劣が判ります。「エアーフローウインドウ」も「</a:t>
            </a:r>
            <a:r>
              <a:rPr lang="ja-JP" altLang="en-US" sz="1400" b="0" dirty="0" smtClean="0">
                <a:solidFill>
                  <a:schemeClr val="tx1"/>
                </a:solidFill>
              </a:rPr>
              <a:t>内ブラインド＋　</a:t>
            </a:r>
            <a:r>
              <a:rPr lang="en-US" altLang="ja-JP" sz="1400" b="0" dirty="0" smtClean="0">
                <a:solidFill>
                  <a:schemeClr val="tx1"/>
                </a:solidFill>
                <a:latin typeface="Times New Roman" panose="02020603050405020304" pitchFamily="18" charset="0"/>
                <a:cs typeface="Times New Roman" panose="02020603050405020304" pitchFamily="18" charset="0"/>
              </a:rPr>
              <a:t>Low-ε</a:t>
            </a:r>
            <a:r>
              <a:rPr lang="ja-JP" altLang="en-US" sz="1400" b="0" dirty="0" smtClean="0">
                <a:solidFill>
                  <a:schemeClr val="tx1"/>
                </a:solidFill>
              </a:rPr>
              <a:t>複層ガラス</a:t>
            </a:r>
            <a:r>
              <a:rPr kumimoji="1" lang="ja-JP" altLang="en-US" dirty="0" smtClean="0">
                <a:solidFill>
                  <a:schemeClr val="tx1"/>
                </a:solidFill>
              </a:rPr>
              <a:t>」も、室内へ侵入する直達日射量の遮蔽性能</a:t>
            </a:r>
            <a:r>
              <a:rPr kumimoji="1" lang="en-US" altLang="ja-JP" dirty="0" smtClean="0">
                <a:solidFill>
                  <a:schemeClr val="tx1"/>
                </a:solidFill>
              </a:rPr>
              <a:t>(</a:t>
            </a:r>
            <a:r>
              <a:rPr kumimoji="1" lang="ja-JP" altLang="en-US" dirty="0" smtClean="0">
                <a:solidFill>
                  <a:schemeClr val="tx1"/>
                </a:solidFill>
              </a:rPr>
              <a:t>熱負荷</a:t>
            </a:r>
            <a:r>
              <a:rPr kumimoji="1" lang="en-US" altLang="ja-JP" dirty="0" smtClean="0">
                <a:solidFill>
                  <a:schemeClr val="tx1"/>
                </a:solidFill>
              </a:rPr>
              <a:t>)</a:t>
            </a:r>
            <a:r>
              <a:rPr kumimoji="1" lang="ja-JP" altLang="en-US" dirty="0" smtClean="0">
                <a:solidFill>
                  <a:schemeClr val="tx1"/>
                </a:solidFill>
              </a:rPr>
              <a:t>に限ると大きな差はありませんが、窓際環境の違いには大差が生じます。</a:t>
            </a:r>
            <a:endParaRPr kumimoji="1" lang="ja-JP" altLang="en-US" dirty="0">
              <a:solidFill>
                <a:schemeClr val="tx1"/>
              </a:solidFill>
            </a:endParaRPr>
          </a:p>
        </p:txBody>
      </p:sp>
      <p:sp>
        <p:nvSpPr>
          <p:cNvPr id="4" name="スライド番号プレースホルダー 3"/>
          <p:cNvSpPr>
            <a:spLocks noGrp="1"/>
          </p:cNvSpPr>
          <p:nvPr>
            <p:ph type="sldNum" sz="quarter" idx="10"/>
          </p:nvPr>
        </p:nvSpPr>
        <p:spPr/>
        <p:txBody>
          <a:bodyPr/>
          <a:lstStyle/>
          <a:p>
            <a:pPr>
              <a:defRPr/>
            </a:pPr>
            <a:fld id="{BCE90338-289F-4F1D-BC6E-5D5469179EE9}" type="slidenum">
              <a:rPr lang="ja-JP" altLang="en-US" smtClean="0"/>
              <a:pPr>
                <a:defRPr/>
              </a:pPr>
              <a:t>13</a:t>
            </a:fld>
            <a:endParaRPr lang="ja-JP" altLang="en-US"/>
          </a:p>
        </p:txBody>
      </p:sp>
    </p:spTree>
    <p:extLst>
      <p:ext uri="{BB962C8B-B14F-4D97-AF65-F5344CB8AC3E}">
        <p14:creationId xmlns:p14="http://schemas.microsoft.com/office/powerpoint/2010/main" val="2082566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mtClean="0"/>
              <a:t>ダブルスキンを持つ建物の例です。</a:t>
            </a:r>
            <a:endParaRPr kumimoji="1" lang="en-US" altLang="ja-JP" smtClean="0"/>
          </a:p>
          <a:p>
            <a:r>
              <a:rPr kumimoji="1" lang="ja-JP" altLang="en-US" smtClean="0"/>
              <a:t>ダブルスキンの基本は、通常の外壁の外側にガラス壁を追加し、外壁とガラス壁の間の空間を外界とのバッファゾーンとして日射熱負荷と熱貫流負荷の低減を意図したものです。本スライドは室内にブラインドがある例ですが、スライド⑩にあるようにバッファゾーンに屋外ブラインドを内蔵させたものは、外側ガラス壁の下部開口部から給気された外気は、日射を受け昇温したブラインドで加熱され、煙突効果が促進されてバッファゾーンの頂部より排出されますので、一層の日射遮蔽効果が期待できます。</a:t>
            </a:r>
            <a:endParaRPr kumimoji="1" lang="en-US" altLang="ja-JP" smtClean="0"/>
          </a:p>
          <a:p>
            <a:r>
              <a:rPr kumimoji="1" lang="ja-JP" altLang="en-US" smtClean="0"/>
              <a:t>冬季はバッファゾーンの下部および上部の開口部を閉じ、バッファゾーン内の空気の昇温と外部風の緩和から、貫流熱負荷の低減を行います。</a:t>
            </a:r>
            <a:endParaRPr kumimoji="1" lang="en-US" altLang="ja-JP" smtClean="0"/>
          </a:p>
          <a:p>
            <a:r>
              <a:rPr kumimoji="1" lang="en-US" altLang="ja-JP" smtClean="0"/>
              <a:t> </a:t>
            </a:r>
            <a:r>
              <a:rPr kumimoji="1" lang="ja-JP" altLang="en-US" smtClean="0"/>
              <a:t>中間季は本例・右写真の例では、室内側窓上部に設置された小窓を開放し、室内に外気を誘導して、直接風による紙の飛散を排除した自然換気により室内負荷の低減を図ります。</a:t>
            </a:r>
            <a:endParaRPr kumimoji="1" lang="en-US" altLang="ja-JP" smtClean="0"/>
          </a:p>
          <a:p>
            <a:endParaRPr kumimoji="1" lang="en-US" altLang="ja-JP" smtClean="0"/>
          </a:p>
        </p:txBody>
      </p:sp>
      <p:sp>
        <p:nvSpPr>
          <p:cNvPr id="4" name="スライド番号プレースホルダー 3"/>
          <p:cNvSpPr>
            <a:spLocks noGrp="1"/>
          </p:cNvSpPr>
          <p:nvPr>
            <p:ph type="sldNum" sz="quarter" idx="10"/>
          </p:nvPr>
        </p:nvSpPr>
        <p:spPr/>
        <p:txBody>
          <a:bodyPr/>
          <a:lstStyle/>
          <a:p>
            <a:pPr>
              <a:defRPr/>
            </a:pPr>
            <a:fld id="{BCE90338-289F-4F1D-BC6E-5D5469179EE9}" type="slidenum">
              <a:rPr lang="ja-JP" altLang="en-US" smtClean="0"/>
              <a:pPr>
                <a:defRPr/>
              </a:pPr>
              <a:t>14</a:t>
            </a:fld>
            <a:endParaRPr lang="ja-JP" altLang="en-US"/>
          </a:p>
        </p:txBody>
      </p:sp>
    </p:spTree>
    <p:extLst>
      <p:ext uri="{BB962C8B-B14F-4D97-AF65-F5344CB8AC3E}">
        <p14:creationId xmlns:p14="http://schemas.microsoft.com/office/powerpoint/2010/main" val="101499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mtClean="0"/>
              <a:t>日射遮蔽を積極的に行うため、窓ガラスの外部に外ブラインドを付加した例です。日本国内での設置例はそう多くありませんが、ヨーロッパでは外ブラインドやオーニングを含め、外部付加物による日射遮蔽が多く見られます。台風などの強風時はブラインド等を巻き上げ、風損被害を回避します。</a:t>
            </a:r>
            <a:endParaRPr kumimoji="1" lang="en-US" altLang="ja-JP" smtClean="0"/>
          </a:p>
          <a:p>
            <a:r>
              <a:rPr kumimoji="1" lang="ja-JP" altLang="en-US" smtClean="0"/>
              <a:t>日射により昇温した外ブラインドは、直接外気により冷却・放熱されますので大変有効な日射遮蔽手段です。ただ、断熱効果は期待できません。</a:t>
            </a:r>
            <a:endParaRPr kumimoji="1" lang="en-US" altLang="ja-JP" smtClean="0"/>
          </a:p>
          <a:p>
            <a:r>
              <a:rPr kumimoji="1" lang="ja-JP" altLang="en-US" smtClean="0"/>
              <a:t>昔からの、“すだれ”と同様の日射遮蔽効果を意味します。</a:t>
            </a:r>
            <a:endParaRPr kumimoji="1" lang="en-US" altLang="ja-JP" smtClean="0"/>
          </a:p>
          <a:p>
            <a:endParaRPr kumimoji="1" lang="en-US" altLang="ja-JP" smtClean="0"/>
          </a:p>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CE90338-289F-4F1D-BC6E-5D5469179EE9}" type="slidenum">
              <a:rPr lang="ja-JP" altLang="en-US" smtClean="0"/>
              <a:pPr>
                <a:defRPr/>
              </a:pPr>
              <a:t>15</a:t>
            </a:fld>
            <a:endParaRPr lang="ja-JP" altLang="en-US"/>
          </a:p>
        </p:txBody>
      </p:sp>
    </p:spTree>
    <p:extLst>
      <p:ext uri="{BB962C8B-B14F-4D97-AF65-F5344CB8AC3E}">
        <p14:creationId xmlns:p14="http://schemas.microsoft.com/office/powerpoint/2010/main" val="2772544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8350" y="746125"/>
            <a:ext cx="5268913" cy="3725863"/>
          </a:xfrm>
        </p:spPr>
      </p:sp>
      <p:sp>
        <p:nvSpPr>
          <p:cNvPr id="3" name="ノート プレースホルダー 2"/>
          <p:cNvSpPr>
            <a:spLocks noGrp="1"/>
          </p:cNvSpPr>
          <p:nvPr>
            <p:ph type="body" idx="1"/>
          </p:nvPr>
        </p:nvSpPr>
        <p:spPr/>
        <p:txBody>
          <a:bodyPr/>
          <a:lstStyle/>
          <a:p>
            <a:pPr defTabSz="633771" eaLnBrk="1" fontAlgn="auto" hangingPunct="1">
              <a:spcBef>
                <a:spcPts val="0"/>
              </a:spcBef>
              <a:spcAft>
                <a:spcPts val="0"/>
              </a:spcAft>
              <a:defRPr/>
            </a:pPr>
            <a:r>
              <a:rPr kumimoji="1" lang="ja-JP" altLang="en-US" b="0" dirty="0" smtClean="0">
                <a:latin typeface="ＭＳ Ｐ明朝" panose="02020600040205080304" pitchFamily="18" charset="-128"/>
                <a:ea typeface="ＭＳ Ｐ明朝" panose="02020600040205080304" pitchFamily="18" charset="-128"/>
              </a:rPr>
              <a:t>温熱需要と冷熱需要が混在・錯綜する窓際環境に対しては、窓ガラスの複層化による断熱、あるいは反射／吸収膜の付加など、ガラス面自体の断熱性能や日射遮蔽性能を向上させる“ガラス面の高機能化”が計られつつあります。更に、エアーフローウインドウやダブルスキンなど、窓周りの工夫により、ファンコイルユニットやブリーズライン等のペリメーター用熱処理装置を不要とする“ペリメーターレス空調”化が、空調システムのシンプル化の意味からも進展しつつあります。</a:t>
            </a:r>
            <a:endParaRPr kumimoji="1" lang="en-US" altLang="ja-JP" b="0" dirty="0" smtClean="0">
              <a:latin typeface="ＭＳ Ｐ明朝" panose="02020600040205080304" pitchFamily="18" charset="-128"/>
              <a:ea typeface="ＭＳ Ｐ明朝" panose="02020600040205080304" pitchFamily="18" charset="-128"/>
            </a:endParaRPr>
          </a:p>
          <a:p>
            <a:pPr defTabSz="633771" eaLnBrk="1" fontAlgn="auto" hangingPunct="1">
              <a:spcBef>
                <a:spcPts val="0"/>
              </a:spcBef>
              <a:spcAft>
                <a:spcPts val="0"/>
              </a:spcAft>
              <a:defRPr/>
            </a:pPr>
            <a:r>
              <a:rPr kumimoji="1" lang="ja-JP" altLang="en-US" b="0" dirty="0" smtClean="0">
                <a:latin typeface="ＭＳ Ｐ明朝" panose="02020600040205080304" pitchFamily="18" charset="-128"/>
                <a:ea typeface="ＭＳ Ｐ明朝" panose="02020600040205080304" pitchFamily="18" charset="-128"/>
              </a:rPr>
              <a:t>また、採光と人工照明を融合し、照明用電力消費を低減する照明制御手法の採用も増え始めています。照明用電力の抑制は、併せて内部発熱も低減するので、冷房負荷の削減を間接的にもたらします。</a:t>
            </a:r>
            <a:endParaRPr kumimoji="1" lang="en-US" altLang="ja-JP" b="0" dirty="0" smtClean="0">
              <a:latin typeface="ＭＳ Ｐ明朝" panose="02020600040205080304" pitchFamily="18" charset="-128"/>
              <a:ea typeface="ＭＳ Ｐ明朝" panose="02020600040205080304" pitchFamily="18"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180564B9-5B4E-4CB1-A567-40EA618DDC18}"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2747422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ブラインドはスラット角度の調整により、日射や視覚の受容と拒絶が容易に行われるので、モーター駆動による自動制御化が多く用いられるようになってきました。また、昇降の自動化も進んでいます。ただ、昇降と角度制御を１モーターで行う従前からの方式ですと、昇降の開始とスラットの全閉が同時に発生するので、視環境の急変を伴い、居住者による拒否反応が多く見られます。従って、昇降と角度制御を別個のモータで行う２モーター方式により、視環境の急変を低減させ、受容性を高めた方式が取り入れられようになってきました。</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CE90338-289F-4F1D-BC6E-5D5469179EE9}" type="slidenum">
              <a:rPr lang="ja-JP" altLang="en-US" smtClean="0"/>
              <a:pPr>
                <a:defRPr/>
              </a:pPr>
              <a:t>17</a:t>
            </a:fld>
            <a:endParaRPr lang="ja-JP" altLang="en-US"/>
          </a:p>
        </p:txBody>
      </p:sp>
    </p:spTree>
    <p:extLst>
      <p:ext uri="{BB962C8B-B14F-4D97-AF65-F5344CB8AC3E}">
        <p14:creationId xmlns:p14="http://schemas.microsoft.com/office/powerpoint/2010/main" val="61428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kumimoji="1" sz="2700">
                <a:solidFill>
                  <a:schemeClr val="tx1"/>
                </a:solidFill>
                <a:latin typeface="Arial Unicode MS" pitchFamily="50" charset="-128"/>
                <a:ea typeface="ＭＳ Ｐゴシック" pitchFamily="50" charset="-128"/>
              </a:defRPr>
            </a:lvl1pPr>
            <a:lvl2pPr marL="742950" indent="-285750" eaLnBrk="0" hangingPunct="0">
              <a:defRPr kumimoji="1" sz="2700">
                <a:solidFill>
                  <a:schemeClr val="tx1"/>
                </a:solidFill>
                <a:latin typeface="Arial Unicode MS" pitchFamily="50" charset="-128"/>
                <a:ea typeface="ＭＳ Ｐゴシック" pitchFamily="50" charset="-128"/>
              </a:defRPr>
            </a:lvl2pPr>
            <a:lvl3pPr marL="1143000" indent="-228600" eaLnBrk="0" hangingPunct="0">
              <a:defRPr kumimoji="1" sz="2700">
                <a:solidFill>
                  <a:schemeClr val="tx1"/>
                </a:solidFill>
                <a:latin typeface="Arial Unicode MS" pitchFamily="50" charset="-128"/>
                <a:ea typeface="ＭＳ Ｐゴシック" pitchFamily="50" charset="-128"/>
              </a:defRPr>
            </a:lvl3pPr>
            <a:lvl4pPr marL="1600200" indent="-228600" eaLnBrk="0" hangingPunct="0">
              <a:defRPr kumimoji="1" sz="2700">
                <a:solidFill>
                  <a:schemeClr val="tx1"/>
                </a:solidFill>
                <a:latin typeface="Arial Unicode MS" pitchFamily="50" charset="-128"/>
                <a:ea typeface="ＭＳ Ｐゴシック" pitchFamily="50" charset="-128"/>
              </a:defRPr>
            </a:lvl4pPr>
            <a:lvl5pPr marL="2057400" indent="-228600" eaLnBrk="0" hangingPunct="0">
              <a:defRPr kumimoji="1" sz="2700">
                <a:solidFill>
                  <a:schemeClr val="tx1"/>
                </a:solidFill>
                <a:latin typeface="Arial Unicode MS" pitchFamily="50" charset="-128"/>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Unicode MS" pitchFamily="50" charset="-128"/>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Unicode MS" pitchFamily="50" charset="-128"/>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Unicode MS" pitchFamily="50" charset="-128"/>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Unicode MS" pitchFamily="50" charset="-128"/>
                <a:ea typeface="ＭＳ Ｐゴシック" pitchFamily="50" charset="-128"/>
              </a:defRPr>
            </a:lvl9pPr>
          </a:lstStyle>
          <a:p>
            <a:pPr eaLnBrk="1" hangingPunct="1"/>
            <a:fld id="{C68A3157-2F5E-4B04-80FB-990C5165D8B3}" type="slidenum">
              <a:rPr lang="ja-JP" altLang="en-US" sz="1200" smtClean="0"/>
              <a:pPr eaLnBrk="1" hangingPunct="1"/>
              <a:t>18</a:t>
            </a:fld>
            <a:endParaRPr lang="ja-JP" altLang="en-US" sz="120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ja-JP" altLang="en-US" smtClean="0"/>
          </a:p>
        </p:txBody>
      </p:sp>
    </p:spTree>
    <p:extLst>
      <p:ext uri="{BB962C8B-B14F-4D97-AF65-F5344CB8AC3E}">
        <p14:creationId xmlns:p14="http://schemas.microsoft.com/office/powerpoint/2010/main" val="3150701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窓周りは、「熱」、「光」、「空気」、「音」と言った環境要因に対し、それらを取り込みたい場合と遮断したい場合が、時とニーズによって入れ変わります。</a:t>
            </a:r>
          </a:p>
          <a:p>
            <a:r>
              <a:rPr kumimoji="1" lang="ja-JP" altLang="en-US" dirty="0" smtClean="0"/>
              <a:t>従って、両者を満足させる機構と性能が求められる、扱いが難しい部位です。</a:t>
            </a:r>
          </a:p>
          <a:p>
            <a:r>
              <a:rPr kumimoji="1" lang="ja-JP" altLang="en-US" dirty="0" smtClean="0"/>
              <a:t>建築設備の立場からすると、窓際周辺の温熱環境だけでなく、空調用エネルギー消費（熱負荷）にも大きく影響するので、窓周りを再確認しておく必要があります。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CE90338-289F-4F1D-BC6E-5D5469179EE9}" type="slidenum">
              <a:rPr lang="ja-JP" altLang="en-US" smtClean="0"/>
              <a:pPr>
                <a:defRPr/>
              </a:pPr>
              <a:t>2</a:t>
            </a:fld>
            <a:endParaRPr lang="ja-JP" altLang="en-US"/>
          </a:p>
        </p:txBody>
      </p:sp>
    </p:spTree>
    <p:extLst>
      <p:ext uri="{BB962C8B-B14F-4D97-AF65-F5344CB8AC3E}">
        <p14:creationId xmlns:p14="http://schemas.microsoft.com/office/powerpoint/2010/main" val="2260012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8350" y="746125"/>
            <a:ext cx="5268913" cy="3725863"/>
          </a:xfrm>
        </p:spPr>
      </p:sp>
      <p:sp>
        <p:nvSpPr>
          <p:cNvPr id="3" name="ノート プレースホルダー 2"/>
          <p:cNvSpPr>
            <a:spLocks noGrp="1"/>
          </p:cNvSpPr>
          <p:nvPr>
            <p:ph type="body" idx="1"/>
          </p:nvPr>
        </p:nvSpPr>
        <p:spPr/>
        <p:txBody>
          <a:bodyPr/>
          <a:lstStyle/>
          <a:p>
            <a:pPr defTabSz="633771" eaLnBrk="1" fontAlgn="auto" hangingPunct="1">
              <a:spcBef>
                <a:spcPts val="0"/>
              </a:spcBef>
              <a:spcAft>
                <a:spcPts val="0"/>
              </a:spcAft>
              <a:defRPr/>
            </a:pPr>
            <a:r>
              <a:rPr kumimoji="1" lang="ja-JP" altLang="en-US" dirty="0" smtClean="0">
                <a:latin typeface="ＭＳ Ｐ明朝" panose="02020600040205080304" pitchFamily="18" charset="-128"/>
                <a:ea typeface="ＭＳ Ｐ明朝" panose="02020600040205080304" pitchFamily="18" charset="-128"/>
              </a:rPr>
              <a:t>ガラス面は、「日射遮蔽性能」も「断熱性能」も、他の壁面等に比べると著しく劣ります。　かといって、開口部そのものを無くす訳にもいきません。</a:t>
            </a:r>
            <a:endParaRPr kumimoji="1" lang="en-US" altLang="ja-JP" dirty="0" smtClean="0">
              <a:latin typeface="ＭＳ Ｐ明朝" panose="02020600040205080304" pitchFamily="18" charset="-128"/>
              <a:ea typeface="ＭＳ Ｐ明朝" panose="02020600040205080304" pitchFamily="18" charset="-128"/>
            </a:endParaRPr>
          </a:p>
          <a:p>
            <a:pPr defTabSz="633771" eaLnBrk="1" fontAlgn="auto" hangingPunct="1">
              <a:spcBef>
                <a:spcPts val="0"/>
              </a:spcBef>
              <a:spcAft>
                <a:spcPts val="0"/>
              </a:spcAft>
              <a:defRPr/>
            </a:pPr>
            <a:r>
              <a:rPr kumimoji="1" lang="ja-JP" altLang="en-US" dirty="0" smtClean="0">
                <a:latin typeface="ＭＳ Ｐ明朝" panose="02020600040205080304" pitchFamily="18" charset="-128"/>
                <a:ea typeface="ＭＳ Ｐ明朝" panose="02020600040205080304" pitchFamily="18" charset="-128"/>
              </a:rPr>
              <a:t>とりわけ空調の場合</a:t>
            </a:r>
            <a:r>
              <a:rPr kumimoji="1" lang="ja-JP" altLang="en-US" dirty="0" smtClean="0">
                <a:solidFill>
                  <a:schemeClr val="tx1"/>
                </a:solidFill>
                <a:latin typeface="ＭＳ Ｐ明朝" panose="02020600040205080304" pitchFamily="18" charset="-128"/>
                <a:ea typeface="ＭＳ Ｐ明朝" panose="02020600040205080304" pitchFamily="18" charset="-128"/>
              </a:rPr>
              <a:t>、</a:t>
            </a:r>
            <a:r>
              <a:rPr lang="ja-JP" altLang="en-US" sz="1400" kern="0" dirty="0" smtClean="0">
                <a:solidFill>
                  <a:schemeClr val="tx1"/>
                </a:solidFill>
                <a:latin typeface="ＭＳ Ｐ明朝" panose="02020600040205080304" pitchFamily="18" charset="-128"/>
                <a:ea typeface="ＭＳ Ｐ明朝" panose="02020600040205080304" pitchFamily="18" charset="-128"/>
              </a:rPr>
              <a:t>熱の出入りを小さくする工夫が重要です。</a:t>
            </a:r>
            <a:endParaRPr kumimoji="1" lang="ja-JP" altLang="en-US" dirty="0" smtClean="0">
              <a:solidFill>
                <a:schemeClr val="tx1"/>
              </a:solidFill>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180564B9-5B4E-4CB1-A567-40EA618DDC18}" type="slidenum">
              <a:rPr kumimoji="1" lang="ja-JP" altLang="en-US" smtClean="0"/>
              <a:t>3</a:t>
            </a:fld>
            <a:endParaRPr kumimoji="1" lang="ja-JP" altLang="en-US"/>
          </a:p>
        </p:txBody>
      </p:sp>
    </p:spTree>
    <p:extLst>
      <p:ext uri="{BB962C8B-B14F-4D97-AF65-F5344CB8AC3E}">
        <p14:creationId xmlns:p14="http://schemas.microsoft.com/office/powerpoint/2010/main" val="32524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8350" y="746125"/>
            <a:ext cx="5268913" cy="3725863"/>
          </a:xfrm>
        </p:spPr>
      </p:sp>
      <p:sp>
        <p:nvSpPr>
          <p:cNvPr id="3" name="ノート プレースホルダー 2"/>
          <p:cNvSpPr>
            <a:spLocks noGrp="1"/>
          </p:cNvSpPr>
          <p:nvPr>
            <p:ph type="body" idx="1"/>
          </p:nvPr>
        </p:nvSpPr>
        <p:spPr/>
        <p:txBody>
          <a:bodyPr/>
          <a:lstStyle/>
          <a:p>
            <a:pPr defTabSz="633771" eaLnBrk="1" fontAlgn="auto" hangingPunct="1">
              <a:spcBef>
                <a:spcPts val="0"/>
              </a:spcBef>
              <a:spcAft>
                <a:spcPts val="0"/>
              </a:spcAft>
              <a:defRPr/>
            </a:pPr>
            <a:r>
              <a:rPr kumimoji="1" lang="ja-JP" altLang="en-US" b="0" dirty="0" smtClean="0">
                <a:latin typeface="ＭＳ Ｐ明朝" panose="02020600040205080304" pitchFamily="18" charset="-128"/>
                <a:ea typeface="ＭＳ Ｐ明朝" panose="02020600040205080304" pitchFamily="18" charset="-128"/>
              </a:rPr>
              <a:t>特に、窓面のからのコールドドラフト</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冬季</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err="1" smtClean="0">
                <a:latin typeface="ＭＳ Ｐ明朝" panose="02020600040205080304" pitchFamily="18" charset="-128"/>
                <a:ea typeface="ＭＳ Ｐ明朝" panose="02020600040205080304" pitchFamily="18" charset="-128"/>
              </a:rPr>
              <a:t>を緩</a:t>
            </a:r>
            <a:r>
              <a:rPr kumimoji="1" lang="ja-JP" altLang="en-US" b="0" dirty="0" smtClean="0">
                <a:latin typeface="ＭＳ Ｐ明朝" panose="02020600040205080304" pitchFamily="18" charset="-128"/>
                <a:ea typeface="ＭＳ Ｐ明朝" panose="02020600040205080304" pitchFamily="18" charset="-128"/>
              </a:rPr>
              <a:t>和する目的で、窓際</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ペリメーター</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に放熱器（鋳鉄製放熱器、ベースボードヒーターなど、直接暖房の意から“直暖</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err="1" smtClean="0">
                <a:latin typeface="ＭＳ Ｐ明朝" panose="02020600040205080304" pitchFamily="18" charset="-128"/>
                <a:ea typeface="ＭＳ Ｐ明朝" panose="02020600040205080304" pitchFamily="18" charset="-128"/>
              </a:rPr>
              <a:t>ちょくだん</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”）を配置することが多用されています</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した</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err="1" smtClean="0">
                <a:latin typeface="ＭＳ Ｐ明朝" panose="02020600040205080304" pitchFamily="18" charset="-128"/>
                <a:ea typeface="ＭＳ Ｐ明朝" panose="02020600040205080304" pitchFamily="18" charset="-128"/>
              </a:rPr>
              <a:t>。</a:t>
            </a:r>
            <a:endParaRPr kumimoji="1" lang="en-US" altLang="ja-JP" b="0" dirty="0" smtClean="0">
              <a:latin typeface="ＭＳ Ｐ明朝" panose="02020600040205080304" pitchFamily="18" charset="-128"/>
              <a:ea typeface="ＭＳ Ｐ明朝" panose="02020600040205080304" pitchFamily="18" charset="-128"/>
            </a:endParaRPr>
          </a:p>
          <a:p>
            <a:r>
              <a:rPr kumimoji="1" lang="ja-JP" altLang="en-US" b="0" dirty="0" smtClean="0">
                <a:latin typeface="ＭＳ Ｐ明朝" panose="02020600040205080304" pitchFamily="18" charset="-128"/>
                <a:ea typeface="ＭＳ Ｐ明朝" panose="02020600040205080304" pitchFamily="18" charset="-128"/>
              </a:rPr>
              <a:t>また、暖房時には温水を、冷房時には冷水を通過させ、ファン駆動により温風／冷風を吹き出すファンコイルユニットが窓面近傍の温熱環境を緩和する方法として多用されています</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換気機能はない</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err="1"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一方、外観はファンコイルユニットとよく似ていますが、換気機能を持たせるため、新鮮外気</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一次空気</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を高速ダクトで送り込み、その吹出しパワーで室内の空気を誘引して吹き出すインダクションユニット</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誘因ユニット</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をアメリカではよく見かけます。</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180564B9-5B4E-4CB1-A567-40EA618DDC18}" type="slidenum">
              <a:rPr kumimoji="1" lang="ja-JP" altLang="en-US" smtClean="0"/>
              <a:t>4</a:t>
            </a:fld>
            <a:endParaRPr kumimoji="1" lang="ja-JP" altLang="en-US"/>
          </a:p>
        </p:txBody>
      </p:sp>
    </p:spTree>
    <p:extLst>
      <p:ext uri="{BB962C8B-B14F-4D97-AF65-F5344CB8AC3E}">
        <p14:creationId xmlns:p14="http://schemas.microsoft.com/office/powerpoint/2010/main" val="3669548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8350" y="746125"/>
            <a:ext cx="5268913" cy="3725863"/>
          </a:xfrm>
        </p:spPr>
      </p:sp>
      <p:sp>
        <p:nvSpPr>
          <p:cNvPr id="3" name="ノート プレースホルダー 2"/>
          <p:cNvSpPr>
            <a:spLocks noGrp="1"/>
          </p:cNvSpPr>
          <p:nvPr>
            <p:ph type="body" idx="1"/>
          </p:nvPr>
        </p:nvSpPr>
        <p:spPr/>
        <p:txBody>
          <a:bodyPr/>
          <a:lstStyle/>
          <a:p>
            <a:pPr defTabSz="633771" eaLnBrk="1" fontAlgn="auto" hangingPunct="1">
              <a:spcBef>
                <a:spcPts val="0"/>
              </a:spcBef>
              <a:spcAft>
                <a:spcPts val="0"/>
              </a:spcAft>
              <a:defRPr/>
            </a:pPr>
            <a:r>
              <a:rPr kumimoji="1" lang="ja-JP" altLang="en-US" b="0" dirty="0" smtClean="0">
                <a:latin typeface="ＭＳ Ｐ明朝" panose="02020600040205080304" pitchFamily="18" charset="-128"/>
                <a:ea typeface="ＭＳ Ｐ明朝" panose="02020600040205080304" pitchFamily="18" charset="-128"/>
              </a:rPr>
              <a:t>スライド④に示した、インダクションユニット</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誘因ユニット</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と同様に換気機能を持たせながら窓面近傍の温熱環境を緩和する目的で、ブリーズライン吹出し口により温風</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冬季</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や冷風</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夏季</a:t>
            </a:r>
            <a:r>
              <a:rPr kumimoji="1" lang="en-US" altLang="ja-JP" b="0" dirty="0" smtClean="0">
                <a:latin typeface="ＭＳ Ｐ明朝" panose="02020600040205080304" pitchFamily="18" charset="-128"/>
                <a:ea typeface="ＭＳ Ｐ明朝" panose="02020600040205080304" pitchFamily="18" charset="-128"/>
              </a:rPr>
              <a:t>)</a:t>
            </a:r>
            <a:r>
              <a:rPr kumimoji="1" lang="ja-JP" altLang="en-US" b="0" dirty="0" smtClean="0">
                <a:latin typeface="ＭＳ Ｐ明朝" panose="02020600040205080304" pitchFamily="18" charset="-128"/>
                <a:ea typeface="ＭＳ Ｐ明朝" panose="02020600040205080304" pitchFamily="18" charset="-128"/>
              </a:rPr>
              <a:t>を吹き出す方法も多用されています。本スライドは</a:t>
            </a:r>
            <a:r>
              <a:rPr kumimoji="1" lang="ja-JP" altLang="en-US" sz="1400" b="0" kern="1200" dirty="0" smtClean="0">
                <a:solidFill>
                  <a:schemeClr val="tx1"/>
                </a:solidFill>
                <a:latin typeface="ＭＳ Ｐ明朝" panose="02020600040205080304" pitchFamily="18" charset="-128"/>
                <a:ea typeface="ＭＳ Ｐ明朝" panose="02020600040205080304" pitchFamily="18" charset="-128"/>
                <a:cs typeface="+mn-cs"/>
              </a:rPr>
              <a:t>温風</a:t>
            </a:r>
            <a:r>
              <a:rPr kumimoji="1" lang="en-US" altLang="ja-JP" sz="1400" b="0" kern="1200" dirty="0" smtClean="0">
                <a:solidFill>
                  <a:schemeClr val="tx1"/>
                </a:solidFill>
                <a:latin typeface="ＭＳ Ｐ明朝" panose="02020600040205080304" pitchFamily="18" charset="-128"/>
                <a:ea typeface="ＭＳ Ｐ明朝" panose="02020600040205080304" pitchFamily="18" charset="-128"/>
                <a:cs typeface="+mn-cs"/>
              </a:rPr>
              <a:t>(</a:t>
            </a:r>
            <a:r>
              <a:rPr kumimoji="1" lang="ja-JP" altLang="en-US" sz="1400" b="0" kern="1200" dirty="0" smtClean="0">
                <a:solidFill>
                  <a:schemeClr val="tx1"/>
                </a:solidFill>
                <a:latin typeface="ＭＳ Ｐ明朝" panose="02020600040205080304" pitchFamily="18" charset="-128"/>
                <a:ea typeface="ＭＳ Ｐ明朝" panose="02020600040205080304" pitchFamily="18" charset="-128"/>
                <a:cs typeface="+mn-cs"/>
              </a:rPr>
              <a:t>冬季</a:t>
            </a:r>
            <a:r>
              <a:rPr kumimoji="1" lang="en-US" altLang="ja-JP" sz="1400" b="0" kern="1200" dirty="0" smtClean="0">
                <a:solidFill>
                  <a:schemeClr val="tx1"/>
                </a:solidFill>
                <a:latin typeface="ＭＳ Ｐ明朝" panose="02020600040205080304" pitchFamily="18" charset="-128"/>
                <a:ea typeface="ＭＳ Ｐ明朝" panose="02020600040205080304" pitchFamily="18" charset="-128"/>
                <a:cs typeface="+mn-cs"/>
              </a:rPr>
              <a:t>)</a:t>
            </a:r>
            <a:r>
              <a:rPr kumimoji="1" lang="ja-JP" altLang="en-US" sz="1400" b="0" kern="1200" dirty="0" smtClean="0">
                <a:solidFill>
                  <a:schemeClr val="tx1"/>
                </a:solidFill>
                <a:latin typeface="ＭＳ Ｐ明朝" panose="02020600040205080304" pitchFamily="18" charset="-128"/>
                <a:ea typeface="ＭＳ Ｐ明朝" panose="02020600040205080304" pitchFamily="18" charset="-128"/>
                <a:cs typeface="+mn-cs"/>
              </a:rPr>
              <a:t>の例。</a:t>
            </a:r>
            <a:endParaRPr kumimoji="1" lang="en-US" altLang="ja-JP" b="0" dirty="0" smtClean="0">
              <a:latin typeface="ＭＳ Ｐ明朝" panose="02020600040205080304" pitchFamily="18" charset="-128"/>
              <a:ea typeface="ＭＳ Ｐ明朝" panose="02020600040205080304" pitchFamily="18"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180564B9-5B4E-4CB1-A567-40EA618DDC18}" type="slidenum">
              <a:rPr kumimoji="1" lang="ja-JP" altLang="en-US" smtClean="0"/>
              <a:t>5</a:t>
            </a:fld>
            <a:endParaRPr kumimoji="1" lang="ja-JP" altLang="en-US"/>
          </a:p>
        </p:txBody>
      </p:sp>
    </p:spTree>
    <p:extLst>
      <p:ext uri="{BB962C8B-B14F-4D97-AF65-F5344CB8AC3E}">
        <p14:creationId xmlns:p14="http://schemas.microsoft.com/office/powerpoint/2010/main" val="1761057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8350" y="746125"/>
            <a:ext cx="5268913" cy="3725863"/>
          </a:xfrm>
        </p:spPr>
      </p:sp>
      <p:sp>
        <p:nvSpPr>
          <p:cNvPr id="3" name="ノート プレースホルダー 2"/>
          <p:cNvSpPr>
            <a:spLocks noGrp="1"/>
          </p:cNvSpPr>
          <p:nvPr>
            <p:ph type="body" idx="1"/>
          </p:nvPr>
        </p:nvSpPr>
        <p:spPr/>
        <p:txBody>
          <a:bodyPr/>
          <a:lstStyle/>
          <a:p>
            <a:pPr marL="0" marR="0" indent="0" algn="l" defTabSz="633771" rtl="0" eaLnBrk="1" fontAlgn="auto" latinLnBrk="0" hangingPunct="1">
              <a:lnSpc>
                <a:spcPct val="100000"/>
              </a:lnSpc>
              <a:spcBef>
                <a:spcPts val="0"/>
              </a:spcBef>
              <a:spcAft>
                <a:spcPts val="0"/>
              </a:spcAft>
              <a:buClrTx/>
              <a:buSzTx/>
              <a:buFontTx/>
              <a:buNone/>
              <a:tabLst/>
              <a:defRPr/>
            </a:pPr>
            <a:r>
              <a:rPr kumimoji="1" lang="ja-JP" altLang="en-US" sz="1400" b="0" kern="1200" dirty="0" smtClean="0">
                <a:solidFill>
                  <a:schemeClr val="tx1"/>
                </a:solidFill>
                <a:latin typeface="+mn-ea"/>
                <a:ea typeface="ＭＳ Ｐ明朝" pitchFamily="18" charset="-128"/>
                <a:cs typeface="+mn-cs"/>
              </a:rPr>
              <a:t>スライド④に示した、インダクションユニット</a:t>
            </a:r>
            <a:r>
              <a:rPr kumimoji="1" lang="en-US" altLang="ja-JP" sz="1400" b="0" kern="1200" dirty="0" smtClean="0">
                <a:solidFill>
                  <a:schemeClr val="tx1"/>
                </a:solidFill>
                <a:latin typeface="+mn-ea"/>
                <a:ea typeface="ＭＳ Ｐ明朝" pitchFamily="18" charset="-128"/>
                <a:cs typeface="+mn-cs"/>
              </a:rPr>
              <a:t>(</a:t>
            </a:r>
            <a:r>
              <a:rPr kumimoji="1" lang="ja-JP" altLang="en-US" sz="1400" b="0" kern="1200" dirty="0" smtClean="0">
                <a:solidFill>
                  <a:schemeClr val="tx1"/>
                </a:solidFill>
                <a:latin typeface="+mn-ea"/>
                <a:ea typeface="ＭＳ Ｐ明朝" pitchFamily="18" charset="-128"/>
                <a:cs typeface="+mn-cs"/>
              </a:rPr>
              <a:t>誘因ユニット</a:t>
            </a:r>
            <a:r>
              <a:rPr kumimoji="1" lang="en-US" altLang="ja-JP" sz="1400" b="0" kern="1200" dirty="0" smtClean="0">
                <a:solidFill>
                  <a:schemeClr val="tx1"/>
                </a:solidFill>
                <a:latin typeface="+mn-ea"/>
                <a:ea typeface="ＭＳ Ｐ明朝" pitchFamily="18" charset="-128"/>
                <a:cs typeface="+mn-cs"/>
              </a:rPr>
              <a:t>)</a:t>
            </a:r>
            <a:r>
              <a:rPr kumimoji="1" lang="ja-JP" altLang="en-US" sz="1400" b="0" kern="1200" dirty="0" smtClean="0">
                <a:solidFill>
                  <a:schemeClr val="tx1"/>
                </a:solidFill>
                <a:latin typeface="+mn-ea"/>
                <a:ea typeface="ＭＳ Ｐ明朝" pitchFamily="18" charset="-128"/>
                <a:cs typeface="+mn-cs"/>
              </a:rPr>
              <a:t>と同様に換気機能を持たせながら窓面近傍の温熱環境を緩和する目的で、ブリーズライン吹出し口により温風</a:t>
            </a:r>
            <a:r>
              <a:rPr kumimoji="1" lang="en-US" altLang="ja-JP" sz="1400" b="0" kern="1200" dirty="0" smtClean="0">
                <a:solidFill>
                  <a:schemeClr val="tx1"/>
                </a:solidFill>
                <a:latin typeface="+mn-ea"/>
                <a:ea typeface="ＭＳ Ｐ明朝" pitchFamily="18" charset="-128"/>
                <a:cs typeface="+mn-cs"/>
              </a:rPr>
              <a:t>(</a:t>
            </a:r>
            <a:r>
              <a:rPr kumimoji="1" lang="ja-JP" altLang="en-US" sz="1400" b="0" kern="1200" dirty="0" smtClean="0">
                <a:solidFill>
                  <a:schemeClr val="tx1"/>
                </a:solidFill>
                <a:latin typeface="+mn-ea"/>
                <a:ea typeface="ＭＳ Ｐ明朝" pitchFamily="18" charset="-128"/>
                <a:cs typeface="+mn-cs"/>
              </a:rPr>
              <a:t>冬季</a:t>
            </a:r>
            <a:r>
              <a:rPr kumimoji="1" lang="en-US" altLang="ja-JP" sz="1400" b="0" kern="1200" dirty="0" smtClean="0">
                <a:solidFill>
                  <a:schemeClr val="tx1"/>
                </a:solidFill>
                <a:latin typeface="+mn-ea"/>
                <a:ea typeface="ＭＳ Ｐ明朝" pitchFamily="18" charset="-128"/>
                <a:cs typeface="+mn-cs"/>
              </a:rPr>
              <a:t>)</a:t>
            </a:r>
            <a:r>
              <a:rPr kumimoji="1" lang="ja-JP" altLang="en-US" sz="1400" b="0" kern="1200" dirty="0" smtClean="0">
                <a:solidFill>
                  <a:schemeClr val="tx1"/>
                </a:solidFill>
                <a:latin typeface="+mn-ea"/>
                <a:ea typeface="ＭＳ Ｐ明朝" pitchFamily="18" charset="-128"/>
                <a:cs typeface="+mn-cs"/>
              </a:rPr>
              <a:t>や冷風</a:t>
            </a:r>
            <a:r>
              <a:rPr kumimoji="1" lang="en-US" altLang="ja-JP" sz="1400" b="0" kern="1200" dirty="0" smtClean="0">
                <a:solidFill>
                  <a:schemeClr val="tx1"/>
                </a:solidFill>
                <a:latin typeface="+mn-ea"/>
                <a:ea typeface="ＭＳ Ｐ明朝" pitchFamily="18" charset="-128"/>
                <a:cs typeface="+mn-cs"/>
              </a:rPr>
              <a:t>(</a:t>
            </a:r>
            <a:r>
              <a:rPr kumimoji="1" lang="ja-JP" altLang="en-US" sz="1400" b="0" kern="1200" dirty="0" smtClean="0">
                <a:solidFill>
                  <a:schemeClr val="tx1"/>
                </a:solidFill>
                <a:latin typeface="+mn-ea"/>
                <a:ea typeface="ＭＳ Ｐ明朝" pitchFamily="18" charset="-128"/>
                <a:cs typeface="+mn-cs"/>
              </a:rPr>
              <a:t>夏季</a:t>
            </a:r>
            <a:r>
              <a:rPr kumimoji="1" lang="en-US" altLang="ja-JP" sz="1400" b="0" kern="1200" dirty="0" smtClean="0">
                <a:solidFill>
                  <a:schemeClr val="tx1"/>
                </a:solidFill>
                <a:latin typeface="+mn-ea"/>
                <a:ea typeface="ＭＳ Ｐ明朝" pitchFamily="18" charset="-128"/>
                <a:cs typeface="+mn-cs"/>
              </a:rPr>
              <a:t>)</a:t>
            </a:r>
            <a:r>
              <a:rPr kumimoji="1" lang="ja-JP" altLang="en-US" sz="1400" b="0" kern="1200" dirty="0" smtClean="0">
                <a:solidFill>
                  <a:schemeClr val="tx1"/>
                </a:solidFill>
                <a:latin typeface="+mn-ea"/>
                <a:ea typeface="ＭＳ Ｐ明朝" pitchFamily="18" charset="-128"/>
                <a:cs typeface="+mn-cs"/>
              </a:rPr>
              <a:t>を吹き出す方法も多用されています。本スライドは冷風</a:t>
            </a:r>
            <a:r>
              <a:rPr kumimoji="1" lang="en-US" altLang="ja-JP" sz="1400" b="0" kern="1200" dirty="0" smtClean="0">
                <a:solidFill>
                  <a:schemeClr val="tx1"/>
                </a:solidFill>
                <a:latin typeface="+mn-ea"/>
                <a:ea typeface="ＭＳ Ｐ明朝" pitchFamily="18" charset="-128"/>
                <a:cs typeface="+mn-cs"/>
              </a:rPr>
              <a:t>(</a:t>
            </a:r>
            <a:r>
              <a:rPr kumimoji="1" lang="ja-JP" altLang="en-US" sz="1400" b="0" kern="1200" dirty="0" smtClean="0">
                <a:solidFill>
                  <a:schemeClr val="tx1"/>
                </a:solidFill>
                <a:latin typeface="+mn-ea"/>
                <a:ea typeface="ＭＳ Ｐ明朝" pitchFamily="18" charset="-128"/>
                <a:cs typeface="+mn-cs"/>
              </a:rPr>
              <a:t>夏季</a:t>
            </a:r>
            <a:r>
              <a:rPr kumimoji="1" lang="en-US" altLang="ja-JP" sz="1400" b="0" kern="1200" dirty="0" smtClean="0">
                <a:solidFill>
                  <a:schemeClr val="tx1"/>
                </a:solidFill>
                <a:latin typeface="+mn-ea"/>
                <a:ea typeface="ＭＳ Ｐ明朝" pitchFamily="18" charset="-128"/>
                <a:cs typeface="+mn-cs"/>
              </a:rPr>
              <a:t>)</a:t>
            </a:r>
            <a:r>
              <a:rPr kumimoji="1" lang="ja-JP" altLang="en-US" sz="1400" b="0" kern="1200" dirty="0" smtClean="0">
                <a:solidFill>
                  <a:schemeClr val="tx1"/>
                </a:solidFill>
                <a:latin typeface="+mn-ea"/>
                <a:ea typeface="ＭＳ Ｐ明朝" pitchFamily="18" charset="-128"/>
                <a:cs typeface="+mn-cs"/>
              </a:rPr>
              <a:t>の例。</a:t>
            </a:r>
            <a:endParaRPr kumimoji="1" lang="en-US" altLang="ja-JP" sz="1400" b="0" kern="1200" dirty="0" smtClean="0">
              <a:solidFill>
                <a:schemeClr val="tx1"/>
              </a:solidFill>
              <a:latin typeface="+mn-ea"/>
              <a:ea typeface="ＭＳ Ｐ明朝" pitchFamily="18" charset="-128"/>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180564B9-5B4E-4CB1-A567-40EA618DDC18}" type="slidenum">
              <a:rPr kumimoji="1" lang="ja-JP" altLang="en-US" smtClean="0"/>
              <a:t>6</a:t>
            </a:fld>
            <a:endParaRPr kumimoji="1" lang="ja-JP" altLang="en-US"/>
          </a:p>
        </p:txBody>
      </p:sp>
    </p:spTree>
    <p:extLst>
      <p:ext uri="{BB962C8B-B14F-4D97-AF65-F5344CB8AC3E}">
        <p14:creationId xmlns:p14="http://schemas.microsoft.com/office/powerpoint/2010/main" val="423048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8350" y="746125"/>
            <a:ext cx="5268913" cy="3725863"/>
          </a:xfrm>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ファンコイルユニットやブリーズラインなどによって、</a:t>
            </a:r>
            <a:r>
              <a:rPr kumimoji="1" lang="ja-JP" altLang="en-US" b="0" dirty="0" smtClean="0">
                <a:latin typeface="ＭＳ Ｐ明朝" panose="02020600040205080304" pitchFamily="18" charset="-128"/>
                <a:ea typeface="ＭＳ Ｐ明朝" panose="02020600040205080304" pitchFamily="18" charset="-128"/>
              </a:rPr>
              <a:t>窓面近傍の温熱環境を機械的に緩和するのではなく、窓面へ建築的付加物（ひさし、ルーバー、オーニング、ブラインドなど）を設置し、</a:t>
            </a:r>
            <a:r>
              <a:rPr kumimoji="1" lang="ja-JP" altLang="en-US" sz="1400" b="0" kern="1200" dirty="0" smtClean="0">
                <a:solidFill>
                  <a:schemeClr val="tx1"/>
                </a:solidFill>
                <a:latin typeface="ＭＳ Ｐ明朝" panose="02020600040205080304" pitchFamily="18" charset="-128"/>
                <a:ea typeface="ＭＳ Ｐ明朝" panose="02020600040205080304" pitchFamily="18" charset="-128"/>
                <a:cs typeface="+mn-cs"/>
              </a:rPr>
              <a:t>日射遮蔽を行うこと</a:t>
            </a:r>
            <a:r>
              <a:rPr kumimoji="1" lang="ja-JP" altLang="en-US" b="0" dirty="0" smtClean="0">
                <a:latin typeface="ＭＳ Ｐ明朝" panose="02020600040205080304" pitchFamily="18" charset="-128"/>
                <a:ea typeface="ＭＳ Ｐ明朝" panose="02020600040205080304" pitchFamily="18" charset="-128"/>
              </a:rPr>
              <a:t>が多用されています。　ただ、日射遮蔽はできても、窓面の断熱力が向上するものではないので、ガラスの複層化や二重窓と組み合わせるなどの工夫が必要となります。</a:t>
            </a:r>
            <a:endParaRPr kumimoji="1" lang="en-US" altLang="ja-JP" b="0"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180564B9-5B4E-4CB1-A567-40EA618DDC18}" type="slidenum">
              <a:rPr kumimoji="1" lang="ja-JP" altLang="en-US" smtClean="0"/>
              <a:t>7</a:t>
            </a:fld>
            <a:endParaRPr kumimoji="1" lang="ja-JP" altLang="en-US"/>
          </a:p>
        </p:txBody>
      </p:sp>
    </p:spTree>
    <p:extLst>
      <p:ext uri="{BB962C8B-B14F-4D97-AF65-F5344CB8AC3E}">
        <p14:creationId xmlns:p14="http://schemas.microsoft.com/office/powerpoint/2010/main" val="3265377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68350" y="746125"/>
            <a:ext cx="5268913" cy="3725863"/>
          </a:xfrm>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スライド⑦に示した</a:t>
            </a:r>
            <a:r>
              <a:rPr kumimoji="1" lang="ja-JP" altLang="en-US" sz="1400" b="0" kern="1200" dirty="0" smtClean="0">
                <a:solidFill>
                  <a:schemeClr val="tx1"/>
                </a:solidFill>
                <a:latin typeface="ＭＳ Ｐ明朝" panose="02020600040205080304" pitchFamily="18" charset="-128"/>
                <a:ea typeface="ＭＳ Ｐ明朝" panose="02020600040205080304" pitchFamily="18" charset="-128"/>
                <a:cs typeface="+mn-cs"/>
              </a:rPr>
              <a:t>建築的付加物の設置によるほか、</a:t>
            </a:r>
            <a:r>
              <a:rPr kumimoji="1" lang="ja-JP" altLang="en-US" b="0" dirty="0" smtClean="0">
                <a:latin typeface="ＭＳ Ｐ明朝" panose="02020600040205080304" pitchFamily="18" charset="-128"/>
                <a:ea typeface="ＭＳ Ｐ明朝" panose="02020600040205080304" pitchFamily="18" charset="-128"/>
              </a:rPr>
              <a:t>窓ガラス面自体の性能を向上させることも行われています。（ガラスの複層化、熱線反射ガラス、熱線吸収ガラス、</a:t>
            </a:r>
            <a:r>
              <a:rPr kumimoji="1" lang="en-US" altLang="ja-JP" b="0" dirty="0" smtClean="0">
                <a:latin typeface="ＭＳ Ｐ明朝" panose="02020600040205080304" pitchFamily="18" charset="-128"/>
                <a:ea typeface="ＭＳ Ｐ明朝" panose="02020600040205080304" pitchFamily="18" charset="-128"/>
              </a:rPr>
              <a:t>Low-ε</a:t>
            </a:r>
            <a:r>
              <a:rPr kumimoji="1" lang="ja-JP" altLang="en-US" b="0" dirty="0" smtClean="0">
                <a:latin typeface="ＭＳ Ｐ明朝" panose="02020600040205080304" pitchFamily="18" charset="-128"/>
                <a:ea typeface="ＭＳ Ｐ明朝" panose="02020600040205080304" pitchFamily="18" charset="-128"/>
              </a:rPr>
              <a:t>ガラスなど）。</a:t>
            </a:r>
            <a:endParaRPr kumimoji="1" lang="en-US" altLang="ja-JP" b="0"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更に、日射遮蔽性能（侵入日射量の削減、内表面温度のマイルド化）、断熱性能を向上させる窓周りの工夫があります。　</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エアーフローウインドウ、ダブルスキン、</a:t>
            </a:r>
            <a:r>
              <a:rPr kumimoji="1" lang="en-US" altLang="ja-JP" sz="1400" b="0" kern="1200" dirty="0" smtClean="0">
                <a:solidFill>
                  <a:schemeClr val="tx1"/>
                </a:solidFill>
                <a:latin typeface="ＭＳ Ｐ明朝" panose="02020600040205080304" pitchFamily="18" charset="-128"/>
                <a:ea typeface="ＭＳ Ｐ明朝" panose="02020600040205080304" pitchFamily="18" charset="-128"/>
                <a:cs typeface="+mn-cs"/>
              </a:rPr>
              <a:t>Low-ε</a:t>
            </a:r>
            <a:r>
              <a:rPr kumimoji="1" lang="ja-JP" altLang="en-US" sz="1400" b="0" kern="1200" dirty="0" smtClean="0">
                <a:solidFill>
                  <a:schemeClr val="tx1"/>
                </a:solidFill>
                <a:latin typeface="ＭＳ Ｐ明朝" panose="02020600040205080304" pitchFamily="18" charset="-128"/>
                <a:ea typeface="ＭＳ Ｐ明朝" panose="02020600040205080304" pitchFamily="18" charset="-128"/>
                <a:cs typeface="+mn-cs"/>
              </a:rPr>
              <a:t>ガラス等についてはスライド⑨～⑮に示します。</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180564B9-5B4E-4CB1-A567-40EA618DDC18}" type="slidenum">
              <a:rPr kumimoji="1" lang="ja-JP" altLang="en-US" smtClean="0"/>
              <a:t>8</a:t>
            </a:fld>
            <a:endParaRPr kumimoji="1" lang="ja-JP" altLang="en-US"/>
          </a:p>
        </p:txBody>
      </p:sp>
    </p:spTree>
    <p:extLst>
      <p:ext uri="{BB962C8B-B14F-4D97-AF65-F5344CB8AC3E}">
        <p14:creationId xmlns:p14="http://schemas.microsoft.com/office/powerpoint/2010/main" val="376173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mtClean="0"/>
              <a:t>複層ガラスの内面に、酸化スズや銀</a:t>
            </a:r>
            <a:r>
              <a:rPr lang="ja-JP" altLang="en-US" smtClean="0"/>
              <a:t>などの特殊金属膜をコーティングして、日射や赤外線を反射させることで中間層内の放射伝熱を低減させ、日射遮蔽性能の向上、および、ふく射伝熱の低下に伴う断熱性能の向上が計られています。</a:t>
            </a:r>
            <a:endParaRPr lang="en-US" altLang="ja-JP" smtClean="0"/>
          </a:p>
          <a:p>
            <a:r>
              <a:rPr kumimoji="1" lang="ja-JP" altLang="en-US" smtClean="0"/>
              <a:t>併せて、複層ガラスにより薄い</a:t>
            </a:r>
            <a:r>
              <a:rPr lang="ja-JP" altLang="en-US" smtClean="0"/>
              <a:t>中間層を作ることで、対流による</a:t>
            </a:r>
            <a:r>
              <a:rPr kumimoji="1" lang="ja-JP" altLang="en-US" smtClean="0"/>
              <a:t>熱伝達率を押さえ、断熱性能を向上させています。</a:t>
            </a:r>
            <a:endParaRPr kumimoji="1" lang="en-US" altLang="ja-JP" smtClean="0"/>
          </a:p>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CE90338-289F-4F1D-BC6E-5D5469179EE9}" type="slidenum">
              <a:rPr lang="ja-JP" altLang="en-US" smtClean="0"/>
              <a:pPr>
                <a:defRPr/>
              </a:pPr>
              <a:t>9</a:t>
            </a:fld>
            <a:endParaRPr lang="ja-JP" altLang="en-US"/>
          </a:p>
        </p:txBody>
      </p:sp>
    </p:spTree>
    <p:extLst>
      <p:ext uri="{BB962C8B-B14F-4D97-AF65-F5344CB8AC3E}">
        <p14:creationId xmlns:p14="http://schemas.microsoft.com/office/powerpoint/2010/main" val="819214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基本">
    <p:spTree>
      <p:nvGrpSpPr>
        <p:cNvPr id="1" name=""/>
        <p:cNvGrpSpPr/>
        <p:nvPr/>
      </p:nvGrpSpPr>
      <p:grpSpPr>
        <a:xfrm>
          <a:off x="0" y="0"/>
          <a:ext cx="0" cy="0"/>
          <a:chOff x="0" y="0"/>
          <a:chExt cx="0" cy="0"/>
        </a:xfrm>
      </p:grpSpPr>
      <p:grpSp>
        <p:nvGrpSpPr>
          <p:cNvPr id="4" name="グループ化 3"/>
          <p:cNvGrpSpPr/>
          <p:nvPr userDrawn="1"/>
        </p:nvGrpSpPr>
        <p:grpSpPr>
          <a:xfrm>
            <a:off x="0" y="5042"/>
            <a:ext cx="10693400" cy="708026"/>
            <a:chOff x="0" y="381376"/>
            <a:chExt cx="7128933" cy="1198080"/>
          </a:xfrm>
          <a:scene3d>
            <a:camera prst="orthographicFront"/>
            <a:lightRig rig="flat" dir="t"/>
          </a:scene3d>
        </p:grpSpPr>
        <p:sp>
          <p:nvSpPr>
            <p:cNvPr id="5" name="角丸四角形 4"/>
            <p:cNvSpPr/>
            <p:nvPr/>
          </p:nvSpPr>
          <p:spPr>
            <a:xfrm>
              <a:off x="0" y="381376"/>
              <a:ext cx="7128933" cy="119808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角丸四角形 4"/>
            <p:cNvSpPr/>
            <p:nvPr/>
          </p:nvSpPr>
          <p:spPr>
            <a:xfrm>
              <a:off x="58485" y="439861"/>
              <a:ext cx="7011963" cy="1081110"/>
            </a:xfrm>
            <a:prstGeom prst="rect">
              <a:avLst/>
            </a:prstGeom>
            <a:sp3d/>
          </p:spPr>
          <p:style>
            <a:lnRef idx="0">
              <a:scrgbClr r="0" g="0" b="0"/>
            </a:lnRef>
            <a:fillRef idx="0">
              <a:scrgbClr r="0" g="0" b="0"/>
            </a:fillRef>
            <a:effectRef idx="0">
              <a:scrgbClr r="0" g="0" b="0"/>
            </a:effectRef>
            <a:fontRef idx="minor">
              <a:schemeClr val="dk1"/>
            </a:fontRef>
          </p:style>
          <p:txBody>
            <a:bodyPr lIns="144780" tIns="144780" rIns="144780" bIns="144780" spcCol="1270" anchor="ctr"/>
            <a:lstStyle/>
            <a:p>
              <a:pPr defTabSz="1689100">
                <a:lnSpc>
                  <a:spcPct val="90000"/>
                </a:lnSpc>
                <a:spcAft>
                  <a:spcPct val="35000"/>
                </a:spcAft>
                <a:defRPr/>
              </a:pPr>
              <a:endParaRPr lang="ja-JP" altLang="en-US" sz="3800"/>
            </a:p>
          </p:txBody>
        </p:sp>
      </p:grpSp>
      <p:sp>
        <p:nvSpPr>
          <p:cNvPr id="3" name="タイトル プレースホルダー 1"/>
          <p:cNvSpPr>
            <a:spLocks noGrp="1"/>
          </p:cNvSpPr>
          <p:nvPr>
            <p:ph type="title"/>
          </p:nvPr>
        </p:nvSpPr>
        <p:spPr>
          <a:xfrm>
            <a:off x="0" y="5042"/>
            <a:ext cx="10693400" cy="72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noAutofit/>
          </a:bodyPr>
          <a:lstStyle>
            <a:lvl1pPr>
              <a:defRPr sz="4000">
                <a:latin typeface="HGP創英角ｺﾞｼｯｸUB" pitchFamily="50" charset="-128"/>
                <a:ea typeface="HGP創英角ｺﾞｼｯｸUB" pitchFamily="50" charset="-128"/>
              </a:defRPr>
            </a:lvl1pPr>
          </a:lstStyle>
          <a:p>
            <a:pPr lvl="0"/>
            <a:r>
              <a:rPr lang="ja-JP" altLang="en-US" dirty="0" smtClean="0"/>
              <a:t>マスター タイトルの書式設定</a:t>
            </a:r>
            <a:endParaRPr lang="ja-JP" altLang="en-US" dirty="0"/>
          </a:p>
        </p:txBody>
      </p:sp>
      <p:sp>
        <p:nvSpPr>
          <p:cNvPr id="7" name="スライド番号プレースホルダー 5"/>
          <p:cNvSpPr>
            <a:spLocks noGrp="1"/>
          </p:cNvSpPr>
          <p:nvPr>
            <p:ph type="sldNum" sz="quarter" idx="10"/>
          </p:nvPr>
        </p:nvSpPr>
        <p:spPr>
          <a:xfrm>
            <a:off x="10343149" y="26905"/>
            <a:ext cx="306387" cy="215900"/>
          </a:xfrm>
          <a:prstGeom prst="rect">
            <a:avLst/>
          </a:prstGeom>
        </p:spPr>
        <p:txBody>
          <a:bodyPr wrap="square" lIns="0" tIns="0" rIns="0" bIns="0">
            <a:spAutoFit/>
          </a:bodyPr>
          <a:lstStyle>
            <a:lvl1pPr algn="r">
              <a:defRPr lang="ja-JP" altLang="en-US" sz="1400">
                <a:solidFill>
                  <a:schemeClr val="bg1">
                    <a:lumMod val="65000"/>
                  </a:schemeClr>
                </a:solidFill>
              </a:defRPr>
            </a:lvl1pPr>
          </a:lstStyle>
          <a:p>
            <a:pPr>
              <a:defRPr/>
            </a:pPr>
            <a:fld id="{E11307C1-A6D8-4A0E-9DB6-DF26A653A6DA}" type="slidenum">
              <a:rPr lang="en-US" altLang="ja-JP" smtClean="0"/>
              <a:pPr>
                <a:defRPr/>
              </a:pPr>
              <a:t>‹#›</a:t>
            </a:fld>
            <a:endParaRPr lang="en-US" dirty="0"/>
          </a:p>
        </p:txBody>
      </p:sp>
    </p:spTree>
    <p:extLst>
      <p:ext uri="{BB962C8B-B14F-4D97-AF65-F5344CB8AC3E}">
        <p14:creationId xmlns:p14="http://schemas.microsoft.com/office/powerpoint/2010/main" val="649311001"/>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Lst>
  <p:transition spd="med">
    <p:fade/>
  </p:transition>
  <p:timing>
    <p:tnLst>
      <p:par>
        <p:cTn id="1" dur="indefinite" restart="never" nodeType="tmRoot"/>
      </p:par>
    </p:tnLst>
  </p:timing>
  <p:hf hdr="0" ftr="0" dt="0"/>
  <p:txStyles>
    <p:titleStyle>
      <a:lvl1pPr algn="ctr" defTabSz="1041400" rtl="0" eaLnBrk="0" fontAlgn="base" hangingPunct="0">
        <a:spcBef>
          <a:spcPct val="0"/>
        </a:spcBef>
        <a:spcAft>
          <a:spcPct val="0"/>
        </a:spcAft>
        <a:defRPr kumimoji="1" sz="5000" kern="1200">
          <a:solidFill>
            <a:schemeClr val="tx1"/>
          </a:solidFill>
          <a:latin typeface="+mj-lt"/>
          <a:ea typeface="+mj-ea"/>
          <a:cs typeface="+mj-cs"/>
        </a:defRPr>
      </a:lvl1pPr>
      <a:lvl2pPr algn="ctr" defTabSz="1041400" rtl="0" eaLnBrk="0" fontAlgn="base" hangingPunct="0">
        <a:spcBef>
          <a:spcPct val="0"/>
        </a:spcBef>
        <a:spcAft>
          <a:spcPct val="0"/>
        </a:spcAft>
        <a:defRPr kumimoji="1" sz="5000">
          <a:solidFill>
            <a:schemeClr val="tx1"/>
          </a:solidFill>
          <a:latin typeface="Calibri" pitchFamily="34" charset="0"/>
        </a:defRPr>
      </a:lvl2pPr>
      <a:lvl3pPr algn="ctr" defTabSz="1041400" rtl="0" eaLnBrk="0" fontAlgn="base" hangingPunct="0">
        <a:spcBef>
          <a:spcPct val="0"/>
        </a:spcBef>
        <a:spcAft>
          <a:spcPct val="0"/>
        </a:spcAft>
        <a:defRPr kumimoji="1" sz="5000">
          <a:solidFill>
            <a:schemeClr val="tx1"/>
          </a:solidFill>
          <a:latin typeface="Calibri" pitchFamily="34" charset="0"/>
        </a:defRPr>
      </a:lvl3pPr>
      <a:lvl4pPr algn="ctr" defTabSz="1041400" rtl="0" eaLnBrk="0" fontAlgn="base" hangingPunct="0">
        <a:spcBef>
          <a:spcPct val="0"/>
        </a:spcBef>
        <a:spcAft>
          <a:spcPct val="0"/>
        </a:spcAft>
        <a:defRPr kumimoji="1" sz="5000">
          <a:solidFill>
            <a:schemeClr val="tx1"/>
          </a:solidFill>
          <a:latin typeface="Calibri" pitchFamily="34" charset="0"/>
        </a:defRPr>
      </a:lvl4pPr>
      <a:lvl5pPr algn="ctr" defTabSz="1041400" rtl="0" eaLnBrk="0" fontAlgn="base" hangingPunct="0">
        <a:spcBef>
          <a:spcPct val="0"/>
        </a:spcBef>
        <a:spcAft>
          <a:spcPct val="0"/>
        </a:spcAft>
        <a:defRPr kumimoji="1" sz="5000">
          <a:solidFill>
            <a:schemeClr val="tx1"/>
          </a:solidFill>
          <a:latin typeface="Calibri" pitchFamily="34" charset="0"/>
        </a:defRPr>
      </a:lvl5pPr>
      <a:lvl6pPr marL="457200" algn="ctr" defTabSz="1041400" rtl="0" fontAlgn="base">
        <a:spcBef>
          <a:spcPct val="0"/>
        </a:spcBef>
        <a:spcAft>
          <a:spcPct val="0"/>
        </a:spcAft>
        <a:defRPr kumimoji="1" sz="5000">
          <a:solidFill>
            <a:schemeClr val="tx1"/>
          </a:solidFill>
          <a:latin typeface="Calibri" pitchFamily="34" charset="0"/>
        </a:defRPr>
      </a:lvl6pPr>
      <a:lvl7pPr marL="914400" algn="ctr" defTabSz="1041400" rtl="0" fontAlgn="base">
        <a:spcBef>
          <a:spcPct val="0"/>
        </a:spcBef>
        <a:spcAft>
          <a:spcPct val="0"/>
        </a:spcAft>
        <a:defRPr kumimoji="1" sz="5000">
          <a:solidFill>
            <a:schemeClr val="tx1"/>
          </a:solidFill>
          <a:latin typeface="Calibri" pitchFamily="34" charset="0"/>
        </a:defRPr>
      </a:lvl7pPr>
      <a:lvl8pPr marL="1371600" algn="ctr" defTabSz="1041400" rtl="0" fontAlgn="base">
        <a:spcBef>
          <a:spcPct val="0"/>
        </a:spcBef>
        <a:spcAft>
          <a:spcPct val="0"/>
        </a:spcAft>
        <a:defRPr kumimoji="1" sz="5000">
          <a:solidFill>
            <a:schemeClr val="tx1"/>
          </a:solidFill>
          <a:latin typeface="Calibri" pitchFamily="34" charset="0"/>
        </a:defRPr>
      </a:lvl8pPr>
      <a:lvl9pPr marL="1828800" algn="ctr" defTabSz="1041400" rtl="0" fontAlgn="base">
        <a:spcBef>
          <a:spcPct val="0"/>
        </a:spcBef>
        <a:spcAft>
          <a:spcPct val="0"/>
        </a:spcAft>
        <a:defRPr kumimoji="1" sz="5000">
          <a:solidFill>
            <a:schemeClr val="tx1"/>
          </a:solidFill>
          <a:latin typeface="Calibri" pitchFamily="34" charset="0"/>
        </a:defRPr>
      </a:lvl9pPr>
    </p:titleStyle>
    <p:bodyStyle>
      <a:lvl1pPr marL="390525" indent="-390525" algn="l" defTabSz="1041400" rtl="0" eaLnBrk="0" fontAlgn="base" hangingPunct="0">
        <a:spcBef>
          <a:spcPct val="20000"/>
        </a:spcBef>
        <a:spcAft>
          <a:spcPct val="0"/>
        </a:spcAft>
        <a:buFont typeface="Arial" charset="0"/>
        <a:buChar char="•"/>
        <a:defRPr kumimoji="1" sz="3700" kern="1200">
          <a:solidFill>
            <a:schemeClr val="tx1"/>
          </a:solidFill>
          <a:latin typeface="+mn-lt"/>
          <a:ea typeface="+mn-ea"/>
          <a:cs typeface="+mn-cs"/>
        </a:defRPr>
      </a:lvl1pPr>
      <a:lvl2pPr marL="846138" indent="-325438" algn="l" defTabSz="1041400"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2pPr>
      <a:lvl3pPr marL="1303338" indent="-260350" algn="l" defTabSz="1041400" rtl="0" eaLnBrk="0" fontAlgn="base" hangingPunct="0">
        <a:spcBef>
          <a:spcPct val="20000"/>
        </a:spcBef>
        <a:spcAft>
          <a:spcPct val="0"/>
        </a:spcAft>
        <a:buFont typeface="Arial" charset="0"/>
        <a:buChar char="•"/>
        <a:defRPr kumimoji="1" sz="2700" kern="1200">
          <a:solidFill>
            <a:schemeClr val="tx1"/>
          </a:solidFill>
          <a:latin typeface="+mn-lt"/>
          <a:ea typeface="+mn-ea"/>
          <a:cs typeface="+mn-cs"/>
        </a:defRPr>
      </a:lvl3pPr>
      <a:lvl4pPr marL="1824038" indent="-260350" algn="l" defTabSz="1041400" rtl="0" eaLnBrk="0" fontAlgn="base" hangingPunct="0">
        <a:spcBef>
          <a:spcPct val="20000"/>
        </a:spcBef>
        <a:spcAft>
          <a:spcPct val="0"/>
        </a:spcAft>
        <a:buFont typeface="Arial" charset="0"/>
        <a:buChar char="–"/>
        <a:defRPr kumimoji="1" sz="2300" kern="1200">
          <a:solidFill>
            <a:schemeClr val="tx1"/>
          </a:solidFill>
          <a:latin typeface="+mn-lt"/>
          <a:ea typeface="+mn-ea"/>
          <a:cs typeface="+mn-cs"/>
        </a:defRPr>
      </a:lvl4pPr>
      <a:lvl5pPr marL="2346325" indent="-260350" algn="l" defTabSz="1041400" rtl="0" eaLnBrk="0" fontAlgn="base" hangingPunct="0">
        <a:spcBef>
          <a:spcPct val="20000"/>
        </a:spcBef>
        <a:spcAft>
          <a:spcPct val="0"/>
        </a:spcAft>
        <a:buFont typeface="Arial" charset="0"/>
        <a:buChar char="»"/>
        <a:defRPr kumimoji="1" sz="2300" kern="1200">
          <a:solidFill>
            <a:schemeClr val="tx1"/>
          </a:solidFill>
          <a:latin typeface="+mn-lt"/>
          <a:ea typeface="+mn-ea"/>
          <a:cs typeface="+mn-cs"/>
        </a:defRPr>
      </a:lvl5pPr>
      <a:lvl6pPr marL="2867898" indent="-260718" algn="l" defTabSz="1042872" rtl="0" eaLnBrk="1" latinLnBrk="0" hangingPunct="1">
        <a:spcBef>
          <a:spcPct val="20000"/>
        </a:spcBef>
        <a:buFont typeface="Arial" pitchFamily="34" charset="0"/>
        <a:buChar char="•"/>
        <a:defRPr kumimoji="1" sz="2300" kern="1200">
          <a:solidFill>
            <a:schemeClr val="tx1"/>
          </a:solidFill>
          <a:latin typeface="+mn-lt"/>
          <a:ea typeface="+mn-ea"/>
          <a:cs typeface="+mn-cs"/>
        </a:defRPr>
      </a:lvl6pPr>
      <a:lvl7pPr marL="3389333" indent="-260718" algn="l" defTabSz="1042872" rtl="0" eaLnBrk="1" latinLnBrk="0" hangingPunct="1">
        <a:spcBef>
          <a:spcPct val="20000"/>
        </a:spcBef>
        <a:buFont typeface="Arial" pitchFamily="34" charset="0"/>
        <a:buChar char="•"/>
        <a:defRPr kumimoji="1" sz="2300" kern="1200">
          <a:solidFill>
            <a:schemeClr val="tx1"/>
          </a:solidFill>
          <a:latin typeface="+mn-lt"/>
          <a:ea typeface="+mn-ea"/>
          <a:cs typeface="+mn-cs"/>
        </a:defRPr>
      </a:lvl7pPr>
      <a:lvl8pPr marL="3910770" indent="-260718" algn="l" defTabSz="1042872" rtl="0" eaLnBrk="1" latinLnBrk="0" hangingPunct="1">
        <a:spcBef>
          <a:spcPct val="20000"/>
        </a:spcBef>
        <a:buFont typeface="Arial" pitchFamily="34" charset="0"/>
        <a:buChar char="•"/>
        <a:defRPr kumimoji="1" sz="2300" kern="1200">
          <a:solidFill>
            <a:schemeClr val="tx1"/>
          </a:solidFill>
          <a:latin typeface="+mn-lt"/>
          <a:ea typeface="+mn-ea"/>
          <a:cs typeface="+mn-cs"/>
        </a:defRPr>
      </a:lvl8pPr>
      <a:lvl9pPr marL="4432206" indent="-260718" algn="l" defTabSz="1042872" rtl="0" eaLnBrk="1" latinLnBrk="0" hangingPunct="1">
        <a:spcBef>
          <a:spcPct val="20000"/>
        </a:spcBef>
        <a:buFont typeface="Arial" pitchFamily="34" charset="0"/>
        <a:buChar char="•"/>
        <a:defRPr kumimoji="1" sz="2300" kern="1200">
          <a:solidFill>
            <a:schemeClr val="tx1"/>
          </a:solidFill>
          <a:latin typeface="+mn-lt"/>
          <a:ea typeface="+mn-ea"/>
          <a:cs typeface="+mn-cs"/>
        </a:defRPr>
      </a:lvl9pPr>
    </p:bodyStyle>
    <p:otherStyle>
      <a:defPPr>
        <a:defRPr lang="ja-JP"/>
      </a:defPPr>
      <a:lvl1pPr marL="0" algn="l" defTabSz="1042872" rtl="0" eaLnBrk="1" latinLnBrk="0" hangingPunct="1">
        <a:defRPr kumimoji="1" sz="2100" kern="1200">
          <a:solidFill>
            <a:schemeClr val="tx1"/>
          </a:solidFill>
          <a:latin typeface="+mn-lt"/>
          <a:ea typeface="+mn-ea"/>
          <a:cs typeface="+mn-cs"/>
        </a:defRPr>
      </a:lvl1pPr>
      <a:lvl2pPr marL="521436" algn="l" defTabSz="1042872" rtl="0" eaLnBrk="1" latinLnBrk="0" hangingPunct="1">
        <a:defRPr kumimoji="1" sz="2100" kern="1200">
          <a:solidFill>
            <a:schemeClr val="tx1"/>
          </a:solidFill>
          <a:latin typeface="+mn-lt"/>
          <a:ea typeface="+mn-ea"/>
          <a:cs typeface="+mn-cs"/>
        </a:defRPr>
      </a:lvl2pPr>
      <a:lvl3pPr marL="1042872" algn="l" defTabSz="1042872" rtl="0" eaLnBrk="1" latinLnBrk="0" hangingPunct="1">
        <a:defRPr kumimoji="1" sz="2100" kern="1200">
          <a:solidFill>
            <a:schemeClr val="tx1"/>
          </a:solidFill>
          <a:latin typeface="+mn-lt"/>
          <a:ea typeface="+mn-ea"/>
          <a:cs typeface="+mn-cs"/>
        </a:defRPr>
      </a:lvl3pPr>
      <a:lvl4pPr marL="1564308" algn="l" defTabSz="1042872" rtl="0" eaLnBrk="1" latinLnBrk="0" hangingPunct="1">
        <a:defRPr kumimoji="1" sz="2100" kern="1200">
          <a:solidFill>
            <a:schemeClr val="tx1"/>
          </a:solidFill>
          <a:latin typeface="+mn-lt"/>
          <a:ea typeface="+mn-ea"/>
          <a:cs typeface="+mn-cs"/>
        </a:defRPr>
      </a:lvl4pPr>
      <a:lvl5pPr marL="2085744" algn="l" defTabSz="1042872" rtl="0" eaLnBrk="1" latinLnBrk="0" hangingPunct="1">
        <a:defRPr kumimoji="1" sz="2100" kern="1200">
          <a:solidFill>
            <a:schemeClr val="tx1"/>
          </a:solidFill>
          <a:latin typeface="+mn-lt"/>
          <a:ea typeface="+mn-ea"/>
          <a:cs typeface="+mn-cs"/>
        </a:defRPr>
      </a:lvl5pPr>
      <a:lvl6pPr marL="2607179" algn="l" defTabSz="1042872" rtl="0" eaLnBrk="1" latinLnBrk="0" hangingPunct="1">
        <a:defRPr kumimoji="1" sz="2100" kern="1200">
          <a:solidFill>
            <a:schemeClr val="tx1"/>
          </a:solidFill>
          <a:latin typeface="+mn-lt"/>
          <a:ea typeface="+mn-ea"/>
          <a:cs typeface="+mn-cs"/>
        </a:defRPr>
      </a:lvl6pPr>
      <a:lvl7pPr marL="3128616" algn="l" defTabSz="1042872" rtl="0" eaLnBrk="1" latinLnBrk="0" hangingPunct="1">
        <a:defRPr kumimoji="1" sz="2100" kern="1200">
          <a:solidFill>
            <a:schemeClr val="tx1"/>
          </a:solidFill>
          <a:latin typeface="+mn-lt"/>
          <a:ea typeface="+mn-ea"/>
          <a:cs typeface="+mn-cs"/>
        </a:defRPr>
      </a:lvl7pPr>
      <a:lvl8pPr marL="3650052" algn="l" defTabSz="1042872" rtl="0" eaLnBrk="1" latinLnBrk="0" hangingPunct="1">
        <a:defRPr kumimoji="1" sz="2100" kern="1200">
          <a:solidFill>
            <a:schemeClr val="tx1"/>
          </a:solidFill>
          <a:latin typeface="+mn-lt"/>
          <a:ea typeface="+mn-ea"/>
          <a:cs typeface="+mn-cs"/>
        </a:defRPr>
      </a:lvl8pPr>
      <a:lvl9pPr marL="4171487" algn="l" defTabSz="1042872" rtl="0" eaLnBrk="1" latinLnBrk="0" hangingPunct="1">
        <a:defRPr kumimoji="1"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9.bin"/><Relationship Id="rId3" Type="http://schemas.openxmlformats.org/officeDocument/2006/relationships/notesSlide" Target="../notesSlides/notesSlide8.xml"/><Relationship Id="rId7" Type="http://schemas.openxmlformats.org/officeDocument/2006/relationships/oleObject" Target="../embeddings/oleObject3.bin"/><Relationship Id="rId12" Type="http://schemas.openxmlformats.org/officeDocument/2006/relationships/oleObject" Target="../embeddings/oleObject8.bin"/><Relationship Id="rId2" Type="http://schemas.openxmlformats.org/officeDocument/2006/relationships/slideLayout" Target="../slideLayouts/slideLayout1.xml"/><Relationship Id="rId16"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oleObject" Target="../embeddings/oleObject7.bin"/><Relationship Id="rId5" Type="http://schemas.openxmlformats.org/officeDocument/2006/relationships/image" Target="../media/image11.wmf"/><Relationship Id="rId15" Type="http://schemas.openxmlformats.org/officeDocument/2006/relationships/oleObject" Target="../embeddings/oleObject11.bin"/><Relationship Id="rId10"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oleObject" Target="../embeddings/oleObject5.bin"/><Relationship Id="rId1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グループ化 2"/>
          <p:cNvGrpSpPr>
            <a:grpSpLocks/>
          </p:cNvGrpSpPr>
          <p:nvPr/>
        </p:nvGrpSpPr>
        <p:grpSpPr bwMode="auto">
          <a:xfrm>
            <a:off x="-23813" y="0"/>
            <a:ext cx="10717213" cy="7561263"/>
            <a:chOff x="-24606" y="-1"/>
            <a:chExt cx="10718006" cy="7561263"/>
          </a:xfrm>
        </p:grpSpPr>
        <p:sp>
          <p:nvSpPr>
            <p:cNvPr id="3077" name="Rectangle 5"/>
            <p:cNvSpPr>
              <a:spLocks noChangeArrowheads="1"/>
            </p:cNvSpPr>
            <p:nvPr/>
          </p:nvSpPr>
          <p:spPr bwMode="auto">
            <a:xfrm>
              <a:off x="0" y="-1"/>
              <a:ext cx="10693400" cy="7331755"/>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9" name="Rectangle 6"/>
            <p:cNvSpPr>
              <a:spLocks noChangeArrowheads="1"/>
            </p:cNvSpPr>
            <p:nvPr/>
          </p:nvSpPr>
          <p:spPr bwMode="auto">
            <a:xfrm>
              <a:off x="-24606" y="7331755"/>
              <a:ext cx="10718006" cy="229507"/>
            </a:xfrm>
            <a:prstGeom prst="rect">
              <a:avLst/>
            </a:prstGeom>
            <a:solidFill>
              <a:srgbClr val="663300"/>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0" name="Line 7"/>
            <p:cNvSpPr>
              <a:spLocks noChangeShapeType="1"/>
            </p:cNvSpPr>
            <p:nvPr/>
          </p:nvSpPr>
          <p:spPr bwMode="auto">
            <a:xfrm>
              <a:off x="9730928" y="7265481"/>
              <a:ext cx="3683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 name="Line 8"/>
            <p:cNvSpPr>
              <a:spLocks noChangeShapeType="1"/>
            </p:cNvSpPr>
            <p:nvPr/>
          </p:nvSpPr>
          <p:spPr bwMode="auto">
            <a:xfrm>
              <a:off x="9121328" y="7265481"/>
              <a:ext cx="3683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 name="AutoShape 9"/>
            <p:cNvSpPr>
              <a:spLocks noChangeArrowheads="1"/>
            </p:cNvSpPr>
            <p:nvPr/>
          </p:nvSpPr>
          <p:spPr bwMode="auto">
            <a:xfrm>
              <a:off x="584200" y="7144485"/>
              <a:ext cx="800100" cy="165100"/>
            </a:xfrm>
            <a:prstGeom prst="roundRect">
              <a:avLst>
                <a:gd name="adj" fmla="val 16667"/>
              </a:avLst>
            </a:prstGeom>
            <a:solidFill>
              <a:srgbClr val="33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3" name="Rectangle 10"/>
            <p:cNvSpPr>
              <a:spLocks noChangeArrowheads="1"/>
            </p:cNvSpPr>
            <p:nvPr/>
          </p:nvSpPr>
          <p:spPr bwMode="auto">
            <a:xfrm>
              <a:off x="584200" y="7068285"/>
              <a:ext cx="803275" cy="7620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4" name="Rectangle 11"/>
            <p:cNvSpPr>
              <a:spLocks noChangeArrowheads="1"/>
            </p:cNvSpPr>
            <p:nvPr/>
          </p:nvSpPr>
          <p:spPr bwMode="auto">
            <a:xfrm>
              <a:off x="957263" y="6992085"/>
              <a:ext cx="88900" cy="1476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9" name="Rectangle 110"/>
          <p:cNvSpPr>
            <a:spLocks noChangeArrowheads="1"/>
          </p:cNvSpPr>
          <p:nvPr/>
        </p:nvSpPr>
        <p:spPr bwMode="auto">
          <a:xfrm>
            <a:off x="836613" y="684213"/>
            <a:ext cx="9045575" cy="2011362"/>
          </a:xfrm>
          <a:prstGeom prst="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wrap="none" lIns="36000" tIns="36000" rIns="36000" bIns="36000" anchor="ctr">
            <a:spAutoFit/>
          </a:bodyPr>
          <a:lstStyle/>
          <a:p>
            <a:pPr algn="ctr">
              <a:lnSpc>
                <a:spcPct val="150000"/>
              </a:lnSpc>
              <a:defRPr/>
            </a:pPr>
            <a:r>
              <a:rPr lang="ja-JP" altLang="en-US" sz="4800" b="1" dirty="0">
                <a:solidFill>
                  <a:srgbClr val="FFFF00"/>
                </a:solidFill>
                <a:effectLst>
                  <a:outerShdw blurRad="38100" dist="38100" dir="2700000" algn="tl">
                    <a:schemeClr val="bg2">
                      <a:lumMod val="60000"/>
                      <a:lumOff val="40000"/>
                      <a:alpha val="43000"/>
                    </a:schemeClr>
                  </a:outerShdw>
                </a:effectLst>
                <a:latin typeface="+mj-ea"/>
                <a:ea typeface="+mj-ea"/>
              </a:rPr>
              <a:t>建築環境工学・建築設備工学入門</a:t>
            </a:r>
            <a:endParaRPr lang="en-US" altLang="ja-JP" sz="4800" b="1" dirty="0">
              <a:solidFill>
                <a:srgbClr val="FFFF00"/>
              </a:solidFill>
              <a:effectLst>
                <a:outerShdw blurRad="38100" dist="38100" dir="2700000" algn="tl">
                  <a:schemeClr val="bg2">
                    <a:lumMod val="60000"/>
                    <a:lumOff val="40000"/>
                    <a:alpha val="43000"/>
                  </a:schemeClr>
                </a:outerShdw>
              </a:effectLst>
              <a:latin typeface="+mj-ea"/>
              <a:ea typeface="+mj-ea"/>
            </a:endParaRPr>
          </a:p>
          <a:p>
            <a:pPr algn="ctr">
              <a:lnSpc>
                <a:spcPct val="150000"/>
              </a:lnSpc>
              <a:defRPr/>
            </a:pPr>
            <a:r>
              <a:rPr lang="ja-JP" altLang="en-US" sz="3600" b="1" dirty="0">
                <a:solidFill>
                  <a:srgbClr val="FFFF00"/>
                </a:solidFill>
                <a:effectLst>
                  <a:outerShdw blurRad="38100" dist="38100" dir="2700000" algn="tl">
                    <a:schemeClr val="bg2">
                      <a:lumMod val="60000"/>
                      <a:lumOff val="40000"/>
                      <a:alpha val="43000"/>
                    </a:schemeClr>
                  </a:outerShdw>
                </a:effectLst>
                <a:latin typeface="+mj-ea"/>
                <a:ea typeface="+mj-ea"/>
              </a:rPr>
              <a:t>＜基礎編＞</a:t>
            </a:r>
          </a:p>
        </p:txBody>
      </p:sp>
      <p:sp>
        <p:nvSpPr>
          <p:cNvPr id="20" name="Rectangle 110"/>
          <p:cNvSpPr>
            <a:spLocks noChangeArrowheads="1"/>
          </p:cNvSpPr>
          <p:nvPr/>
        </p:nvSpPr>
        <p:spPr bwMode="auto">
          <a:xfrm>
            <a:off x="0" y="3636906"/>
            <a:ext cx="10652125" cy="1365365"/>
          </a:xfrm>
          <a:prstGeom prst="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lIns="36000" tIns="36000" rIns="36000" bIns="36000" anchor="ctr">
            <a:spAutoFit/>
          </a:bodyPr>
          <a:lstStyle/>
          <a:p>
            <a:pPr algn="ctr">
              <a:lnSpc>
                <a:spcPct val="150000"/>
              </a:lnSpc>
              <a:defRPr/>
            </a:pPr>
            <a:r>
              <a:rPr lang="en-US" altLang="ja-JP" sz="2800" b="1" dirty="0" smtClean="0">
                <a:latin typeface="+mj-ea"/>
                <a:ea typeface="+mj-ea"/>
              </a:rPr>
              <a:t>&lt;</a:t>
            </a:r>
            <a:r>
              <a:rPr lang="ja-JP" altLang="en-US" sz="2800" b="1" dirty="0" smtClean="0">
                <a:latin typeface="+mj-ea"/>
                <a:ea typeface="+mj-ea"/>
              </a:rPr>
              <a:t>熱</a:t>
            </a:r>
            <a:r>
              <a:rPr lang="ja-JP" altLang="en-US" sz="2800" b="1" dirty="0">
                <a:latin typeface="+mj-ea"/>
                <a:ea typeface="+mj-ea"/>
              </a:rPr>
              <a:t>移動の</a:t>
            </a:r>
            <a:r>
              <a:rPr lang="ja-JP" altLang="en-US" sz="2800" b="1" dirty="0" smtClean="0">
                <a:latin typeface="+mj-ea"/>
                <a:ea typeface="+mj-ea"/>
              </a:rPr>
              <a:t>基礎</a:t>
            </a:r>
            <a:r>
              <a:rPr lang="en-US" altLang="ja-JP" sz="2800" b="1" dirty="0" smtClean="0">
                <a:latin typeface="+mj-ea"/>
                <a:ea typeface="+mj-ea"/>
              </a:rPr>
              <a:t>&gt;</a:t>
            </a:r>
          </a:p>
          <a:p>
            <a:pPr algn="ctr">
              <a:lnSpc>
                <a:spcPct val="150000"/>
              </a:lnSpc>
              <a:defRPr/>
            </a:pPr>
            <a:r>
              <a:rPr lang="ja-JP" altLang="en-US" sz="2800" b="1" dirty="0" smtClean="0">
                <a:latin typeface="+mj-ea"/>
                <a:ea typeface="+mj-ea"/>
              </a:rPr>
              <a:t>窓周りの熱環境</a:t>
            </a:r>
            <a:endParaRPr lang="en-US" altLang="ja-JP" sz="2800" b="1" dirty="0">
              <a:latin typeface="+mj-ea"/>
              <a:ea typeface="+mj-ea"/>
            </a:endParaRPr>
          </a:p>
        </p:txBody>
      </p:sp>
      <p:sp>
        <p:nvSpPr>
          <p:cNvPr id="13" name="正方形/長方形 3"/>
          <p:cNvSpPr>
            <a:spLocks noChangeArrowheads="1"/>
          </p:cNvSpPr>
          <p:nvPr/>
        </p:nvSpPr>
        <p:spPr bwMode="auto">
          <a:xfrm>
            <a:off x="8396043" y="139700"/>
            <a:ext cx="2256082" cy="32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306" tIns="52153" rIns="104306" bIns="52153">
            <a:spAutoFit/>
          </a:bodyPr>
          <a:lstStyle/>
          <a:p>
            <a:pPr algn="r">
              <a:defRPr/>
            </a:pPr>
            <a:r>
              <a:rPr lang="ja-JP" altLang="en-US" sz="1400" dirty="0">
                <a:solidFill>
                  <a:schemeClr val="bg1"/>
                </a:solidFill>
                <a:latin typeface="+mn-ea"/>
              </a:rPr>
              <a:t>［</a:t>
            </a:r>
            <a:r>
              <a:rPr lang="en-US" altLang="ja-JP" sz="1400" dirty="0">
                <a:solidFill>
                  <a:schemeClr val="bg1"/>
                </a:solidFill>
                <a:latin typeface="+mn-ea"/>
              </a:rPr>
              <a:t>Last Update </a:t>
            </a:r>
            <a:r>
              <a:rPr lang="en-US" altLang="ja-JP" sz="1400" dirty="0" smtClean="0">
                <a:solidFill>
                  <a:schemeClr val="bg1"/>
                </a:solidFill>
                <a:latin typeface="+mn-ea"/>
              </a:rPr>
              <a:t>2015/04/30</a:t>
            </a:r>
            <a:r>
              <a:rPr lang="ja-JP" altLang="en-US" sz="1400" dirty="0" smtClean="0">
                <a:solidFill>
                  <a:schemeClr val="bg1"/>
                </a:solidFill>
                <a:latin typeface="+mn-ea"/>
              </a:rPr>
              <a:t>］</a:t>
            </a:r>
            <a:endParaRPr lang="ja-JP" altLang="en-US" sz="1400" dirty="0">
              <a:solidFill>
                <a:schemeClr val="bg1"/>
              </a:solidFill>
              <a:latin typeface="+mn-ea"/>
            </a:endParaRPr>
          </a:p>
        </p:txBody>
      </p:sp>
      <p:sp>
        <p:nvSpPr>
          <p:cNvPr id="2" name="スライド番号プレースホルダー 1"/>
          <p:cNvSpPr>
            <a:spLocks noGrp="1"/>
          </p:cNvSpPr>
          <p:nvPr>
            <p:ph type="sldNum" sz="quarter" idx="10"/>
          </p:nvPr>
        </p:nvSpPr>
        <p:spPr/>
        <p:txBody>
          <a:bodyPr/>
          <a:lstStyle/>
          <a:p>
            <a:pPr>
              <a:defRPr/>
            </a:pPr>
            <a:fld id="{E11307C1-A6D8-4A0E-9DB6-DF26A653A6DA}" type="slidenum">
              <a:rPr lang="en-US" altLang="ja-JP" smtClean="0"/>
              <a:pPr>
                <a:defRPr/>
              </a:pPr>
              <a:t>1</a:t>
            </a:fld>
            <a:endParaRPr lang="en-US" dirty="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704107" y="1551345"/>
            <a:ext cx="3706489" cy="5685670"/>
            <a:chOff x="4859338" y="476250"/>
            <a:chExt cx="3673475" cy="5976938"/>
          </a:xfrm>
        </p:grpSpPr>
        <p:pic>
          <p:nvPicPr>
            <p:cNvPr id="169987" name="Picture 3" descr="ccc"/>
            <p:cNvPicPr>
              <a:picLocks noChangeAspect="1" noChangeArrowheads="1"/>
            </p:cNvPicPr>
            <p:nvPr/>
          </p:nvPicPr>
          <p:blipFill>
            <a:blip r:embed="rId3">
              <a:extLst>
                <a:ext uri="{28A0092B-C50C-407E-A947-70E740481C1C}">
                  <a14:useLocalDpi xmlns:a14="http://schemas.microsoft.com/office/drawing/2010/main" val="0"/>
                </a:ext>
              </a:extLst>
            </a:blip>
            <a:srcRect l="10121" t="2754" r="7976" b="10092"/>
            <a:stretch>
              <a:fillRect/>
            </a:stretch>
          </p:blipFill>
          <p:spPr bwMode="auto">
            <a:xfrm>
              <a:off x="5076825" y="476250"/>
              <a:ext cx="3455988"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4"/>
            <p:cNvSpPr>
              <a:spLocks noChangeArrowheads="1"/>
            </p:cNvSpPr>
            <p:nvPr/>
          </p:nvSpPr>
          <p:spPr bwMode="auto">
            <a:xfrm>
              <a:off x="4859338" y="765175"/>
              <a:ext cx="1008062" cy="1368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en-US" sz="2100">
                <a:solidFill>
                  <a:srgbClr val="000000"/>
                </a:solidFill>
              </a:endParaRPr>
            </a:p>
          </p:txBody>
        </p:sp>
        <p:sp>
          <p:nvSpPr>
            <p:cNvPr id="169989" name="Text Box 7"/>
            <p:cNvSpPr txBox="1">
              <a:spLocks noChangeArrowheads="1"/>
            </p:cNvSpPr>
            <p:nvPr/>
          </p:nvSpPr>
          <p:spPr bwMode="auto">
            <a:xfrm>
              <a:off x="7461868" y="3429000"/>
              <a:ext cx="457553" cy="719138"/>
            </a:xfrm>
            <a:prstGeom prst="rect">
              <a:avLst/>
            </a:prstGeom>
            <a:solidFill>
              <a:srgbClr val="FFFF99"/>
            </a:solidFill>
            <a:ln w="19050">
              <a:solidFill>
                <a:schemeClr val="tx1"/>
              </a:solidFill>
              <a:miter lim="800000"/>
              <a:headEnd/>
              <a:tailEnd/>
            </a:ln>
          </p:spPr>
          <p:txBody>
            <a:bodyPr vert="eaVert" anchor="ctr" anchorCtr="1">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50000"/>
                </a:spcBef>
                <a:spcAft>
                  <a:spcPct val="0"/>
                </a:spcAft>
                <a:buFontTx/>
                <a:buNone/>
              </a:pPr>
              <a:r>
                <a:rPr lang="ja-JP" altLang="en-US" sz="1800" b="1" smtClean="0">
                  <a:solidFill>
                    <a:srgbClr val="000000"/>
                  </a:solidFill>
                </a:rPr>
                <a:t>室内</a:t>
              </a:r>
              <a:endParaRPr lang="ja-JP" altLang="en-US" sz="1800" b="1">
                <a:solidFill>
                  <a:srgbClr val="000000"/>
                </a:solidFill>
              </a:endParaRPr>
            </a:p>
          </p:txBody>
        </p:sp>
        <p:sp>
          <p:nvSpPr>
            <p:cNvPr id="169990" name="Text Box 8"/>
            <p:cNvSpPr txBox="1">
              <a:spLocks noChangeArrowheads="1"/>
            </p:cNvSpPr>
            <p:nvPr/>
          </p:nvSpPr>
          <p:spPr bwMode="auto">
            <a:xfrm>
              <a:off x="5318119" y="3429000"/>
              <a:ext cx="427049" cy="719138"/>
            </a:xfrm>
            <a:prstGeom prst="rect">
              <a:avLst/>
            </a:prstGeom>
            <a:solidFill>
              <a:srgbClr val="CCFFCC"/>
            </a:solidFill>
            <a:ln w="19050">
              <a:solidFill>
                <a:schemeClr val="tx1"/>
              </a:solidFill>
              <a:miter lim="800000"/>
              <a:headEnd/>
              <a:tailEnd/>
            </a:ln>
          </p:spPr>
          <p:txBody>
            <a:bodyPr vert="eaVert" anchor="ctr" anchorCtr="1">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50000"/>
                </a:spcBef>
                <a:spcAft>
                  <a:spcPct val="0"/>
                </a:spcAft>
                <a:buFontTx/>
                <a:buNone/>
              </a:pPr>
              <a:r>
                <a:rPr lang="ja-JP" altLang="en-US" sz="1600" b="1" smtClean="0">
                  <a:solidFill>
                    <a:srgbClr val="000000"/>
                  </a:solidFill>
                </a:rPr>
                <a:t>屋外</a:t>
              </a:r>
              <a:endParaRPr lang="ja-JP" altLang="en-US" sz="1600" b="1">
                <a:solidFill>
                  <a:srgbClr val="000000"/>
                </a:solidFill>
              </a:endParaRPr>
            </a:p>
          </p:txBody>
        </p:sp>
      </p:grpSp>
      <p:sp>
        <p:nvSpPr>
          <p:cNvPr id="8" name="Text Box 13"/>
          <p:cNvSpPr txBox="1">
            <a:spLocks noChangeArrowheads="1"/>
          </p:cNvSpPr>
          <p:nvPr/>
        </p:nvSpPr>
        <p:spPr bwMode="auto">
          <a:xfrm>
            <a:off x="522164" y="927956"/>
            <a:ext cx="4320480" cy="413101"/>
          </a:xfrm>
          <a:prstGeom prst="rect">
            <a:avLst/>
          </a:prstGeom>
          <a:solidFill>
            <a:srgbClr val="008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a:t>エアーフローウィンドウ概念図</a:t>
            </a:r>
          </a:p>
        </p:txBody>
      </p:sp>
      <p:pic>
        <p:nvPicPr>
          <p:cNvPr id="9" name="Picture 2" descr="F88AA177"/>
          <p:cNvPicPr>
            <a:picLocks noChangeAspect="1" noChangeArrowheads="1"/>
          </p:cNvPicPr>
          <p:nvPr/>
        </p:nvPicPr>
        <p:blipFill rotWithShape="1">
          <a:blip r:embed="rId4">
            <a:extLst>
              <a:ext uri="{28A0092B-C50C-407E-A947-70E740481C1C}">
                <a14:useLocalDpi xmlns:a14="http://schemas.microsoft.com/office/drawing/2010/main" val="0"/>
              </a:ext>
            </a:extLst>
          </a:blip>
          <a:srcRect l="2411" t="26335" r="12182" b="3540"/>
          <a:stretch/>
        </p:blipFill>
        <p:spPr bwMode="auto">
          <a:xfrm>
            <a:off x="5842306" y="1443053"/>
            <a:ext cx="4024196" cy="586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5620871" y="915884"/>
            <a:ext cx="4353208" cy="527169"/>
          </a:xfrm>
          <a:prstGeom prst="rect">
            <a:avLst/>
          </a:prstGeom>
          <a:solidFill>
            <a:srgbClr val="008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a:t>ダブルスキン＋屋外ブラインド概念図</a:t>
            </a:r>
          </a:p>
        </p:txBody>
      </p:sp>
      <p:sp>
        <p:nvSpPr>
          <p:cNvPr id="4" name="タイトル 3"/>
          <p:cNvSpPr>
            <a:spLocks noGrp="1"/>
          </p:cNvSpPr>
          <p:nvPr>
            <p:ph type="title"/>
          </p:nvPr>
        </p:nvSpPr>
        <p:spPr/>
        <p:txBody>
          <a:bodyPr/>
          <a:lstStyle/>
          <a:p>
            <a:r>
              <a:rPr lang="ja-JP" altLang="en-US" sz="3600" dirty="0" smtClean="0"/>
              <a:t>エアーフローウィンドウ、ダブルスキン＋屋外ブラインド</a:t>
            </a:r>
            <a:endParaRPr kumimoji="1" lang="ja-JP" altLang="en-US" sz="3600" dirty="0"/>
          </a:p>
        </p:txBody>
      </p:sp>
      <p:sp>
        <p:nvSpPr>
          <p:cNvPr id="3" name="スライド番号プレースホルダー 2"/>
          <p:cNvSpPr>
            <a:spLocks noGrp="1"/>
          </p:cNvSpPr>
          <p:nvPr>
            <p:ph type="sldNum" sz="quarter" idx="10"/>
          </p:nvPr>
        </p:nvSpPr>
        <p:spPr/>
        <p:txBody>
          <a:bodyPr/>
          <a:lstStyle/>
          <a:p>
            <a:pPr>
              <a:defRPr/>
            </a:pPr>
            <a:fld id="{28BAE865-E37D-4EEA-97C6-AF0B6BAAB4B3}" type="slidenum">
              <a:rPr lang="en-US" altLang="ja-JP" smtClean="0"/>
              <a:pPr>
                <a:defRPr/>
              </a:pPr>
              <a:t>10</a:t>
            </a:fld>
            <a:endParaRPr lang="en-US" altLang="ja-JP"/>
          </a:p>
        </p:txBody>
      </p:sp>
    </p:spTree>
    <p:extLst>
      <p:ext uri="{BB962C8B-B14F-4D97-AF65-F5344CB8AC3E}">
        <p14:creationId xmlns:p14="http://schemas.microsoft.com/office/powerpoint/2010/main" val="391911322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311" y="972319"/>
            <a:ext cx="4559547" cy="627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フリーフォーム 47"/>
          <p:cNvSpPr/>
          <p:nvPr/>
        </p:nvSpPr>
        <p:spPr>
          <a:xfrm>
            <a:off x="1602284" y="2268463"/>
            <a:ext cx="1313638" cy="1024598"/>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gradFill flip="none" rotWithShape="0">
            <a:gsLst>
              <a:gs pos="0">
                <a:srgbClr val="FF0000"/>
              </a:gs>
              <a:gs pos="100000">
                <a:srgbClr val="FFC000"/>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49" name="フリーフォーム 48"/>
          <p:cNvSpPr/>
          <p:nvPr/>
        </p:nvSpPr>
        <p:spPr>
          <a:xfrm>
            <a:off x="1602284" y="3004004"/>
            <a:ext cx="1313638" cy="1024598"/>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gradFill flip="none" rotWithShape="0">
            <a:gsLst>
              <a:gs pos="0">
                <a:srgbClr val="FF0000"/>
              </a:gs>
              <a:gs pos="100000">
                <a:srgbClr val="FFC000"/>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50" name="フリーフォーム 49"/>
          <p:cNvSpPr/>
          <p:nvPr/>
        </p:nvSpPr>
        <p:spPr>
          <a:xfrm>
            <a:off x="1602284" y="3865628"/>
            <a:ext cx="1313638" cy="1024598"/>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gradFill flip="none" rotWithShape="0">
            <a:gsLst>
              <a:gs pos="0">
                <a:srgbClr val="FF0000"/>
              </a:gs>
              <a:gs pos="100000">
                <a:srgbClr val="FFC000"/>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34819" name="Rectangle 3"/>
          <p:cNvSpPr>
            <a:spLocks noChangeArrowheads="1"/>
          </p:cNvSpPr>
          <p:nvPr/>
        </p:nvSpPr>
        <p:spPr bwMode="auto">
          <a:xfrm>
            <a:off x="430075" y="2813281"/>
            <a:ext cx="1009932" cy="4592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nchor="ctr" anchorCtr="1">
            <a:spAutoFit/>
          </a:bodyPr>
          <a:lstStyle/>
          <a:p>
            <a:r>
              <a:rPr lang="ja-JP" altLang="en-US" sz="2300" b="1">
                <a:solidFill>
                  <a:srgbClr val="FF0000"/>
                </a:solidFill>
                <a:latin typeface="HGP創英角ｺﾞｼｯｸUB" panose="020B0900000000000000" pitchFamily="50" charset="-128"/>
                <a:ea typeface="HGP創英角ｺﾞｼｯｸUB" panose="020B0900000000000000" pitchFamily="50" charset="-128"/>
              </a:rPr>
              <a:t>日射</a:t>
            </a:r>
          </a:p>
        </p:txBody>
      </p:sp>
      <p:sp>
        <p:nvSpPr>
          <p:cNvPr id="18438" name="AutoShape 6"/>
          <p:cNvSpPr>
            <a:spLocks noChangeArrowheads="1"/>
          </p:cNvSpPr>
          <p:nvPr/>
        </p:nvSpPr>
        <p:spPr bwMode="auto">
          <a:xfrm>
            <a:off x="7499819" y="6055168"/>
            <a:ext cx="3031458" cy="840140"/>
          </a:xfrm>
          <a:prstGeom prst="wedgeEllipseCallout">
            <a:avLst>
              <a:gd name="adj1" fmla="val -63872"/>
              <a:gd name="adj2" fmla="val 15824"/>
            </a:avLst>
          </a:prstGeom>
          <a:solidFill>
            <a:schemeClr val="bg1">
              <a:lumMod val="95000"/>
            </a:schemeClr>
          </a:solidFill>
          <a:ln w="9525">
            <a:solidFill>
              <a:srgbClr val="0070C0"/>
            </a:solidFill>
            <a:miter lim="800000"/>
            <a:headEnd/>
            <a:tailEnd/>
          </a:ln>
          <a:effectLst/>
        </p:spPr>
        <p:txBody>
          <a:bodyPr lIns="0" tIns="52153" rIns="0" bIns="52153"/>
          <a:lstStyle/>
          <a:p>
            <a:pPr algn="ctr">
              <a:defRPr/>
            </a:pPr>
            <a:r>
              <a:rPr lang="ja-JP" altLang="en-US" sz="1800" b="1" dirty="0">
                <a:solidFill>
                  <a:srgbClr val="0066FF"/>
                </a:solidFill>
                <a:latin typeface="HGP創英角ｺﾞｼｯｸUB" panose="020B0900000000000000" pitchFamily="50" charset="-128"/>
                <a:ea typeface="HGP創英角ｺﾞｼｯｸUB" panose="020B0900000000000000" pitchFamily="50" charset="-128"/>
              </a:rPr>
              <a:t>室内の空気を吸引</a:t>
            </a:r>
          </a:p>
          <a:p>
            <a:pPr algn="ctr">
              <a:defRPr/>
            </a:pPr>
            <a:r>
              <a:rPr lang="ja-JP" altLang="en-US" sz="1800" dirty="0">
                <a:solidFill>
                  <a:srgbClr val="0066FF"/>
                </a:solidFill>
                <a:latin typeface="HGP創英角ｺﾞｼｯｸUB" panose="020B0900000000000000" pitchFamily="50" charset="-128"/>
                <a:ea typeface="HGP創英角ｺﾞｼｯｸUB" panose="020B0900000000000000" pitchFamily="50" charset="-128"/>
              </a:rPr>
              <a:t>（換気量相当）</a:t>
            </a:r>
            <a:endParaRPr lang="ja-JP" altLang="en-US" sz="1800" b="1" dirty="0">
              <a:solidFill>
                <a:srgbClr val="0066FF"/>
              </a:solidFill>
              <a:latin typeface="HGP創英角ｺﾞｼｯｸUB" panose="020B0900000000000000" pitchFamily="50" charset="-128"/>
              <a:ea typeface="HGP創英角ｺﾞｼｯｸUB" panose="020B0900000000000000" pitchFamily="50" charset="-128"/>
            </a:endParaRPr>
          </a:p>
        </p:txBody>
      </p:sp>
      <p:sp>
        <p:nvSpPr>
          <p:cNvPr id="18439" name="AutoShape 7"/>
          <p:cNvSpPr>
            <a:spLocks noChangeArrowheads="1"/>
          </p:cNvSpPr>
          <p:nvPr/>
        </p:nvSpPr>
        <p:spPr bwMode="auto">
          <a:xfrm>
            <a:off x="7499821" y="1352938"/>
            <a:ext cx="3031455" cy="927132"/>
          </a:xfrm>
          <a:prstGeom prst="wedgeEllipseCallout">
            <a:avLst>
              <a:gd name="adj1" fmla="val -109088"/>
              <a:gd name="adj2" fmla="val -19202"/>
            </a:avLst>
          </a:prstGeom>
          <a:solidFill>
            <a:schemeClr val="bg1">
              <a:lumMod val="95000"/>
            </a:schemeClr>
          </a:solidFill>
          <a:ln w="9525">
            <a:solidFill>
              <a:srgbClr val="FF0000"/>
            </a:solidFill>
            <a:miter lim="800000"/>
            <a:headEnd/>
            <a:tailEnd/>
          </a:ln>
          <a:effectLst/>
        </p:spPr>
        <p:txBody>
          <a:bodyPr wrap="square" lIns="104306" tIns="52153" rIns="104306" bIns="52153" anchor="ctr">
            <a:spAutoFit/>
          </a:bodyPr>
          <a:lstStyle/>
          <a:p>
            <a:pPr algn="ctr">
              <a:defRPr/>
            </a:pPr>
            <a:r>
              <a:rPr lang="ja-JP" altLang="en-US" sz="1800" b="1" dirty="0">
                <a:solidFill>
                  <a:srgbClr val="FF0000"/>
                </a:solidFill>
                <a:latin typeface="HGP創英角ｺﾞｼｯｸUB" panose="020B0900000000000000" pitchFamily="50" charset="-128"/>
                <a:ea typeface="HGP創英角ｺﾞｼｯｸUB" panose="020B0900000000000000" pitchFamily="50" charset="-128"/>
              </a:rPr>
              <a:t>排気</a:t>
            </a:r>
            <a:r>
              <a:rPr lang="ja-JP" altLang="en-US" sz="1800" b="1">
                <a:solidFill>
                  <a:srgbClr val="FF0000"/>
                </a:solidFill>
                <a:latin typeface="HGP創英角ｺﾞｼｯｸUB" panose="020B0900000000000000" pitchFamily="50" charset="-128"/>
                <a:ea typeface="HGP創英角ｺﾞｼｯｸUB" panose="020B0900000000000000" pitchFamily="50" charset="-128"/>
              </a:rPr>
              <a:t>ファン</a:t>
            </a:r>
            <a:r>
              <a:rPr lang="ja-JP" altLang="en-US" sz="1800" b="1" smtClean="0">
                <a:solidFill>
                  <a:srgbClr val="FF0000"/>
                </a:solidFill>
                <a:latin typeface="HGP創英角ｺﾞｼｯｸUB" panose="020B0900000000000000" pitchFamily="50" charset="-128"/>
                <a:ea typeface="HGP創英角ｺﾞｼｯｸUB" panose="020B0900000000000000" pitchFamily="50" charset="-128"/>
              </a:rPr>
              <a:t>で</a:t>
            </a:r>
            <a:endParaRPr lang="en-US" altLang="ja-JP" sz="1800" b="1" smtClean="0">
              <a:solidFill>
                <a:srgbClr val="FF0000"/>
              </a:solidFill>
              <a:latin typeface="HGP創英角ｺﾞｼｯｸUB" panose="020B0900000000000000" pitchFamily="50" charset="-128"/>
              <a:ea typeface="HGP創英角ｺﾞｼｯｸUB" panose="020B0900000000000000" pitchFamily="50" charset="-128"/>
            </a:endParaRPr>
          </a:p>
          <a:p>
            <a:pPr algn="ctr">
              <a:defRPr/>
            </a:pPr>
            <a:r>
              <a:rPr lang="ja-JP" altLang="en-US" sz="1800" b="1" smtClean="0">
                <a:solidFill>
                  <a:srgbClr val="FF0000"/>
                </a:solidFill>
                <a:latin typeface="HGP創英角ｺﾞｼｯｸUB" panose="020B0900000000000000" pitchFamily="50" charset="-128"/>
                <a:ea typeface="HGP創英角ｺﾞｼｯｸUB" panose="020B0900000000000000" pitchFamily="50" charset="-128"/>
              </a:rPr>
              <a:t>屋外</a:t>
            </a:r>
            <a:r>
              <a:rPr lang="ja-JP" altLang="en-US" sz="1800" b="1" dirty="0">
                <a:solidFill>
                  <a:srgbClr val="FF0000"/>
                </a:solidFill>
                <a:latin typeface="HGP創英角ｺﾞｼｯｸUB" panose="020B0900000000000000" pitchFamily="50" charset="-128"/>
                <a:ea typeface="HGP創英角ｺﾞｼｯｸUB" panose="020B0900000000000000" pitchFamily="50" charset="-128"/>
              </a:rPr>
              <a:t>へ排出</a:t>
            </a:r>
          </a:p>
        </p:txBody>
      </p:sp>
      <p:sp>
        <p:nvSpPr>
          <p:cNvPr id="18440" name="AutoShape 8"/>
          <p:cNvSpPr>
            <a:spLocks noChangeArrowheads="1"/>
          </p:cNvSpPr>
          <p:nvPr/>
        </p:nvSpPr>
        <p:spPr bwMode="auto">
          <a:xfrm>
            <a:off x="7499819" y="2866894"/>
            <a:ext cx="3031457" cy="1010341"/>
          </a:xfrm>
          <a:prstGeom prst="wedgeEllipseCallout">
            <a:avLst>
              <a:gd name="adj1" fmla="val -89866"/>
              <a:gd name="adj2" fmla="val -4194"/>
            </a:avLst>
          </a:prstGeom>
          <a:solidFill>
            <a:schemeClr val="bg1">
              <a:lumMod val="95000"/>
            </a:schemeClr>
          </a:solidFill>
          <a:ln w="9525">
            <a:solidFill>
              <a:srgbClr val="FF00FF"/>
            </a:solidFill>
            <a:miter lim="800000"/>
            <a:headEnd/>
            <a:tailEnd/>
          </a:ln>
          <a:effectLst/>
        </p:spPr>
        <p:txBody>
          <a:bodyPr lIns="104306" tIns="52153" rIns="104306" bIns="52153" anchor="ctr" anchorCtr="1"/>
          <a:lstStyle/>
          <a:p>
            <a:pPr algn="ctr">
              <a:defRPr/>
            </a:pPr>
            <a:r>
              <a:rPr lang="ja-JP" altLang="en-US" sz="1800" b="1">
                <a:solidFill>
                  <a:srgbClr val="FF00FF"/>
                </a:solidFill>
                <a:latin typeface="HGP創英角ｺﾞｼｯｸUB" panose="020B0900000000000000" pitchFamily="50" charset="-128"/>
                <a:ea typeface="HGP創英角ｺﾞｼｯｸUB" panose="020B0900000000000000" pitchFamily="50" charset="-128"/>
              </a:rPr>
              <a:t>暑く</a:t>
            </a:r>
            <a:r>
              <a:rPr lang="ja-JP" altLang="en-US" sz="1800" b="1" smtClean="0">
                <a:solidFill>
                  <a:srgbClr val="FF00FF"/>
                </a:solidFill>
                <a:latin typeface="HGP創英角ｺﾞｼｯｸUB" panose="020B0900000000000000" pitchFamily="50" charset="-128"/>
                <a:ea typeface="HGP創英角ｺﾞｼｯｸUB" panose="020B0900000000000000" pitchFamily="50" charset="-128"/>
              </a:rPr>
              <a:t>なった</a:t>
            </a:r>
            <a:endParaRPr lang="en-US" altLang="ja-JP" sz="1800" b="1" smtClean="0">
              <a:solidFill>
                <a:srgbClr val="FF00FF"/>
              </a:solidFill>
              <a:latin typeface="HGP創英角ｺﾞｼｯｸUB" panose="020B0900000000000000" pitchFamily="50" charset="-128"/>
              <a:ea typeface="HGP創英角ｺﾞｼｯｸUB" panose="020B0900000000000000" pitchFamily="50" charset="-128"/>
            </a:endParaRPr>
          </a:p>
          <a:p>
            <a:pPr algn="ctr">
              <a:defRPr/>
            </a:pPr>
            <a:r>
              <a:rPr lang="ja-JP" altLang="en-US" sz="1800" b="1" smtClean="0">
                <a:solidFill>
                  <a:srgbClr val="FF00FF"/>
                </a:solidFill>
                <a:latin typeface="HGP創英角ｺﾞｼｯｸUB" panose="020B0900000000000000" pitchFamily="50" charset="-128"/>
                <a:ea typeface="HGP創英角ｺﾞｼｯｸUB" panose="020B0900000000000000" pitchFamily="50" charset="-128"/>
              </a:rPr>
              <a:t>ブラインド</a:t>
            </a:r>
            <a:r>
              <a:rPr lang="ja-JP" altLang="en-US" sz="1800" b="1" dirty="0">
                <a:solidFill>
                  <a:srgbClr val="FF00FF"/>
                </a:solidFill>
                <a:latin typeface="HGP創英角ｺﾞｼｯｸUB" panose="020B0900000000000000" pitchFamily="50" charset="-128"/>
                <a:ea typeface="HGP創英角ｺﾞｼｯｸUB" panose="020B0900000000000000" pitchFamily="50" charset="-128"/>
              </a:rPr>
              <a:t>から</a:t>
            </a:r>
          </a:p>
          <a:p>
            <a:pPr algn="ctr">
              <a:defRPr/>
            </a:pPr>
            <a:r>
              <a:rPr lang="ja-JP" altLang="en-US" sz="1800" b="1" dirty="0">
                <a:solidFill>
                  <a:srgbClr val="FF00FF"/>
                </a:solidFill>
                <a:latin typeface="HGP創英角ｺﾞｼｯｸUB" panose="020B0900000000000000" pitchFamily="50" charset="-128"/>
                <a:ea typeface="HGP創英角ｺﾞｼｯｸUB" panose="020B0900000000000000" pitchFamily="50" charset="-128"/>
              </a:rPr>
              <a:t>熱を奪って上昇</a:t>
            </a:r>
          </a:p>
        </p:txBody>
      </p:sp>
      <p:sp>
        <p:nvSpPr>
          <p:cNvPr id="15" name="フリーフォーム 14"/>
          <p:cNvSpPr/>
          <p:nvPr/>
        </p:nvSpPr>
        <p:spPr>
          <a:xfrm>
            <a:off x="5587414" y="6368471"/>
            <a:ext cx="1585445" cy="327305"/>
          </a:xfrm>
          <a:custGeom>
            <a:avLst/>
            <a:gdLst>
              <a:gd name="connsiteX0" fmla="*/ 0 w 1355933"/>
              <a:gd name="connsiteY0" fmla="*/ 19940 h 296254"/>
              <a:gd name="connsiteX1" fmla="*/ 239282 w 1355933"/>
              <a:gd name="connsiteY1" fmla="*/ 230737 h 296254"/>
              <a:gd name="connsiteX2" fmla="*/ 578265 w 1355933"/>
              <a:gd name="connsiteY2" fmla="*/ 162370 h 296254"/>
              <a:gd name="connsiteX3" fmla="*/ 1355933 w 1355933"/>
              <a:gd name="connsiteY3" fmla="*/ 296254 h 296254"/>
              <a:gd name="connsiteX4" fmla="*/ 1355933 w 1355933"/>
              <a:gd name="connsiteY4" fmla="*/ 190856 h 296254"/>
              <a:gd name="connsiteX5" fmla="*/ 789062 w 1355933"/>
              <a:gd name="connsiteY5" fmla="*/ 111096 h 296254"/>
              <a:gd name="connsiteX6" fmla="*/ 1022647 w 1355933"/>
              <a:gd name="connsiteY6" fmla="*/ 51275 h 296254"/>
              <a:gd name="connsiteX7" fmla="*/ 62669 w 1355933"/>
              <a:gd name="connsiteY7" fmla="*/ 0 h 296254"/>
              <a:gd name="connsiteX8" fmla="*/ 0 w 1355933"/>
              <a:gd name="connsiteY8" fmla="*/ 19940 h 29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933" h="296254">
                <a:moveTo>
                  <a:pt x="0" y="19940"/>
                </a:moveTo>
                <a:lnTo>
                  <a:pt x="239282" y="230737"/>
                </a:lnTo>
                <a:lnTo>
                  <a:pt x="578265" y="162370"/>
                </a:lnTo>
                <a:lnTo>
                  <a:pt x="1355933" y="296254"/>
                </a:lnTo>
                <a:lnTo>
                  <a:pt x="1355933" y="190856"/>
                </a:lnTo>
                <a:lnTo>
                  <a:pt x="789062" y="111096"/>
                </a:lnTo>
                <a:lnTo>
                  <a:pt x="1022647" y="51275"/>
                </a:lnTo>
                <a:lnTo>
                  <a:pt x="62669" y="0"/>
                </a:lnTo>
                <a:lnTo>
                  <a:pt x="0" y="19940"/>
                </a:lnTo>
                <a:close/>
              </a:path>
            </a:pathLst>
          </a:cu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6" name="フリーフォーム 5"/>
          <p:cNvSpPr/>
          <p:nvPr/>
        </p:nvSpPr>
        <p:spPr>
          <a:xfrm>
            <a:off x="4388119" y="6550501"/>
            <a:ext cx="2788453" cy="689615"/>
          </a:xfrm>
          <a:custGeom>
            <a:avLst/>
            <a:gdLst>
              <a:gd name="connsiteX0" fmla="*/ 95367 w 2384172"/>
              <a:gd name="connsiteY0" fmla="*/ 14024 h 625494"/>
              <a:gd name="connsiteX1" fmla="*/ 0 w 2384172"/>
              <a:gd name="connsiteY1" fmla="*/ 283296 h 625494"/>
              <a:gd name="connsiteX2" fmla="*/ 347809 w 2384172"/>
              <a:gd name="connsiteY2" fmla="*/ 244027 h 625494"/>
              <a:gd name="connsiteX3" fmla="*/ 704032 w 2384172"/>
              <a:gd name="connsiteY3" fmla="*/ 384272 h 625494"/>
              <a:gd name="connsiteX4" fmla="*/ 1065865 w 2384172"/>
              <a:gd name="connsiteY4" fmla="*/ 499273 h 625494"/>
              <a:gd name="connsiteX5" fmla="*/ 1413674 w 2384172"/>
              <a:gd name="connsiteY5" fmla="*/ 583421 h 625494"/>
              <a:gd name="connsiteX6" fmla="*/ 1694165 w 2384172"/>
              <a:gd name="connsiteY6" fmla="*/ 622689 h 625494"/>
              <a:gd name="connsiteX7" fmla="*/ 1912948 w 2384172"/>
              <a:gd name="connsiteY7" fmla="*/ 625494 h 625494"/>
              <a:gd name="connsiteX8" fmla="*/ 2384172 w 2384172"/>
              <a:gd name="connsiteY8" fmla="*/ 521713 h 625494"/>
              <a:gd name="connsiteX9" fmla="*/ 2117706 w 2384172"/>
              <a:gd name="connsiteY9" fmla="*/ 502078 h 625494"/>
              <a:gd name="connsiteX10" fmla="*/ 1688555 w 2384172"/>
              <a:gd name="connsiteY10" fmla="*/ 460005 h 625494"/>
              <a:gd name="connsiteX11" fmla="*/ 1290258 w 2384172"/>
              <a:gd name="connsiteY11" fmla="*/ 401102 h 625494"/>
              <a:gd name="connsiteX12" fmla="*/ 998548 w 2384172"/>
              <a:gd name="connsiteY12" fmla="*/ 336589 h 625494"/>
              <a:gd name="connsiteX13" fmla="*/ 779765 w 2384172"/>
              <a:gd name="connsiteY13" fmla="*/ 272076 h 625494"/>
              <a:gd name="connsiteX14" fmla="*/ 650739 w 2384172"/>
              <a:gd name="connsiteY14" fmla="*/ 227197 h 625494"/>
              <a:gd name="connsiteX15" fmla="*/ 575006 w 2384172"/>
              <a:gd name="connsiteY15" fmla="*/ 190734 h 625494"/>
              <a:gd name="connsiteX16" fmla="*/ 813424 w 2384172"/>
              <a:gd name="connsiteY16" fmla="*/ 151465 h 625494"/>
              <a:gd name="connsiteX17" fmla="*/ 173905 w 2384172"/>
              <a:gd name="connsiteY17" fmla="*/ 0 h 625494"/>
              <a:gd name="connsiteX18" fmla="*/ 95367 w 2384172"/>
              <a:gd name="connsiteY18" fmla="*/ 14024 h 6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4172" h="625494">
                <a:moveTo>
                  <a:pt x="95367" y="14024"/>
                </a:moveTo>
                <a:lnTo>
                  <a:pt x="0" y="283296"/>
                </a:lnTo>
                <a:lnTo>
                  <a:pt x="347809" y="244027"/>
                </a:lnTo>
                <a:lnTo>
                  <a:pt x="704032" y="384272"/>
                </a:lnTo>
                <a:lnTo>
                  <a:pt x="1065865" y="499273"/>
                </a:lnTo>
                <a:lnTo>
                  <a:pt x="1413674" y="583421"/>
                </a:lnTo>
                <a:lnTo>
                  <a:pt x="1694165" y="622689"/>
                </a:lnTo>
                <a:lnTo>
                  <a:pt x="1912948" y="625494"/>
                </a:lnTo>
                <a:lnTo>
                  <a:pt x="2384172" y="521713"/>
                </a:lnTo>
                <a:lnTo>
                  <a:pt x="2117706" y="502078"/>
                </a:lnTo>
                <a:lnTo>
                  <a:pt x="1688555" y="460005"/>
                </a:lnTo>
                <a:lnTo>
                  <a:pt x="1290258" y="401102"/>
                </a:lnTo>
                <a:lnTo>
                  <a:pt x="998548" y="336589"/>
                </a:lnTo>
                <a:lnTo>
                  <a:pt x="779765" y="272076"/>
                </a:lnTo>
                <a:lnTo>
                  <a:pt x="650739" y="227197"/>
                </a:lnTo>
                <a:lnTo>
                  <a:pt x="575006" y="190734"/>
                </a:lnTo>
                <a:lnTo>
                  <a:pt x="813424" y="151465"/>
                </a:lnTo>
                <a:lnTo>
                  <a:pt x="173905" y="0"/>
                </a:lnTo>
                <a:lnTo>
                  <a:pt x="95367" y="14024"/>
                </a:lnTo>
                <a:close/>
              </a:path>
            </a:pathLst>
          </a:custGeom>
          <a:pattFill prst="dkUpDiag">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grpSp>
        <p:nvGrpSpPr>
          <p:cNvPr id="34829" name="Group 2"/>
          <p:cNvGrpSpPr>
            <a:grpSpLocks/>
          </p:cNvGrpSpPr>
          <p:nvPr/>
        </p:nvGrpSpPr>
        <p:grpSpPr bwMode="auto">
          <a:xfrm>
            <a:off x="430076" y="1941982"/>
            <a:ext cx="798292" cy="750875"/>
            <a:chOff x="17" y="17"/>
            <a:chExt cx="685" cy="685"/>
          </a:xfrm>
        </p:grpSpPr>
        <p:sp>
          <p:nvSpPr>
            <p:cNvPr id="34852" name="Oval 3"/>
            <p:cNvSpPr>
              <a:spLocks noChangeArrowheads="1"/>
            </p:cNvSpPr>
            <p:nvPr/>
          </p:nvSpPr>
          <p:spPr bwMode="auto">
            <a:xfrm>
              <a:off x="184" y="183"/>
              <a:ext cx="356" cy="356"/>
            </a:xfrm>
            <a:prstGeom prst="ellipse">
              <a:avLst/>
            </a:prstGeom>
            <a:solidFill>
              <a:srgbClr val="FF9900"/>
            </a:solidFill>
            <a:ln w="54000">
              <a:solidFill>
                <a:srgbClr val="FF3333"/>
              </a:solidFill>
              <a:round/>
              <a:headEnd/>
              <a:tailEnd/>
            </a:ln>
          </p:spPr>
          <p:txBody>
            <a:bodyPr/>
            <a:lstStyle/>
            <a:p>
              <a:pPr eaLnBrk="0" hangingPunct="0"/>
              <a:endParaRPr kumimoji="0" lang="ja-JP" altLang="en-US">
                <a:solidFill>
                  <a:srgbClr val="000000"/>
                </a:solidFill>
              </a:endParaRPr>
            </a:p>
          </p:txBody>
        </p:sp>
        <p:sp>
          <p:nvSpPr>
            <p:cNvPr id="34853" name="Freeform 4"/>
            <p:cNvSpPr>
              <a:spLocks noChangeArrowheads="1"/>
            </p:cNvSpPr>
            <p:nvPr/>
          </p:nvSpPr>
          <p:spPr bwMode="auto">
            <a:xfrm>
              <a:off x="316" y="1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79"/>
                  </a:moveTo>
                  <a:lnTo>
                    <a:pt x="11451" y="0"/>
                  </a:lnTo>
                  <a:lnTo>
                    <a:pt x="21600" y="21600"/>
                  </a:lnTo>
                  <a:lnTo>
                    <a:pt x="0" y="21279"/>
                  </a:lnTo>
                </a:path>
              </a:pathLst>
            </a:custGeom>
            <a:solidFill>
              <a:srgbClr val="FF9900"/>
            </a:solidFill>
            <a:ln w="54000" cap="rnd">
              <a:solidFill>
                <a:srgbClr val="FF3333"/>
              </a:solidFill>
              <a:round/>
              <a:headEnd/>
              <a:tailEnd/>
            </a:ln>
          </p:spPr>
          <p:txBody>
            <a:bodyPr/>
            <a:lstStyle/>
            <a:p>
              <a:endParaRPr lang="ja-JP" altLang="en-US"/>
            </a:p>
          </p:txBody>
        </p:sp>
        <p:sp>
          <p:nvSpPr>
            <p:cNvPr id="34854" name="Freeform 5"/>
            <p:cNvSpPr>
              <a:spLocks noChangeArrowheads="1"/>
            </p:cNvSpPr>
            <p:nvPr/>
          </p:nvSpPr>
          <p:spPr bwMode="auto">
            <a:xfrm>
              <a:off x="309" y="58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21"/>
                  </a:moveTo>
                  <a:lnTo>
                    <a:pt x="10211" y="21600"/>
                  </a:lnTo>
                  <a:lnTo>
                    <a:pt x="0" y="0"/>
                  </a:lnTo>
                  <a:lnTo>
                    <a:pt x="21600" y="321"/>
                  </a:lnTo>
                </a:path>
              </a:pathLst>
            </a:custGeom>
            <a:solidFill>
              <a:srgbClr val="FF9900"/>
            </a:solidFill>
            <a:ln w="54000" cap="rnd">
              <a:solidFill>
                <a:srgbClr val="FF3333"/>
              </a:solidFill>
              <a:round/>
              <a:headEnd/>
              <a:tailEnd/>
            </a:ln>
          </p:spPr>
          <p:txBody>
            <a:bodyPr/>
            <a:lstStyle/>
            <a:p>
              <a:endParaRPr lang="ja-JP" altLang="en-US"/>
            </a:p>
          </p:txBody>
        </p:sp>
        <p:sp>
          <p:nvSpPr>
            <p:cNvPr id="34855" name="Freeform 6"/>
            <p:cNvSpPr>
              <a:spLocks noChangeArrowheads="1"/>
            </p:cNvSpPr>
            <p:nvPr/>
          </p:nvSpPr>
          <p:spPr bwMode="auto">
            <a:xfrm>
              <a:off x="121" y="113"/>
              <a:ext cx="114" cy="1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640" y="21600"/>
                  </a:moveTo>
                  <a:lnTo>
                    <a:pt x="0" y="0"/>
                  </a:lnTo>
                  <a:lnTo>
                    <a:pt x="21600" y="9242"/>
                  </a:lnTo>
                  <a:lnTo>
                    <a:pt x="8640" y="21600"/>
                  </a:lnTo>
                </a:path>
              </a:pathLst>
            </a:custGeom>
            <a:solidFill>
              <a:srgbClr val="FF9900"/>
            </a:solidFill>
            <a:ln w="54000" cap="rnd">
              <a:solidFill>
                <a:srgbClr val="FF3333"/>
              </a:solidFill>
              <a:round/>
              <a:headEnd/>
              <a:tailEnd/>
            </a:ln>
          </p:spPr>
          <p:txBody>
            <a:bodyPr/>
            <a:lstStyle/>
            <a:p>
              <a:endParaRPr lang="ja-JP" altLang="en-US"/>
            </a:p>
          </p:txBody>
        </p:sp>
        <p:sp>
          <p:nvSpPr>
            <p:cNvPr id="34856" name="Freeform 7"/>
            <p:cNvSpPr>
              <a:spLocks noChangeArrowheads="1"/>
            </p:cNvSpPr>
            <p:nvPr/>
          </p:nvSpPr>
          <p:spPr bwMode="auto">
            <a:xfrm>
              <a:off x="485" y="492"/>
              <a:ext cx="113"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25" y="0"/>
                  </a:moveTo>
                  <a:lnTo>
                    <a:pt x="21600" y="21600"/>
                  </a:lnTo>
                  <a:lnTo>
                    <a:pt x="0" y="12358"/>
                  </a:lnTo>
                  <a:lnTo>
                    <a:pt x="13025" y="0"/>
                  </a:lnTo>
                </a:path>
              </a:pathLst>
            </a:custGeom>
            <a:solidFill>
              <a:srgbClr val="FF9900"/>
            </a:solidFill>
            <a:ln w="54000" cap="rnd">
              <a:solidFill>
                <a:srgbClr val="FF3333"/>
              </a:solidFill>
              <a:round/>
              <a:headEnd/>
              <a:tailEnd/>
            </a:ln>
          </p:spPr>
          <p:txBody>
            <a:bodyPr/>
            <a:lstStyle/>
            <a:p>
              <a:endParaRPr lang="ja-JP" altLang="en-US"/>
            </a:p>
          </p:txBody>
        </p:sp>
        <p:sp>
          <p:nvSpPr>
            <p:cNvPr id="34857" name="Freeform 8"/>
            <p:cNvSpPr>
              <a:spLocks noChangeArrowheads="1"/>
            </p:cNvSpPr>
            <p:nvPr/>
          </p:nvSpPr>
          <p:spPr bwMode="auto">
            <a:xfrm>
              <a:off x="17" y="314"/>
              <a:ext cx="113"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10930"/>
                  </a:lnTo>
                  <a:lnTo>
                    <a:pt x="21600" y="0"/>
                  </a:lnTo>
                  <a:lnTo>
                    <a:pt x="21600" y="21600"/>
                  </a:lnTo>
                </a:path>
              </a:pathLst>
            </a:custGeom>
            <a:solidFill>
              <a:srgbClr val="FF9900"/>
            </a:solidFill>
            <a:ln w="54000" cap="rnd">
              <a:solidFill>
                <a:srgbClr val="FF3333"/>
              </a:solidFill>
              <a:round/>
              <a:headEnd/>
              <a:tailEnd/>
            </a:ln>
          </p:spPr>
          <p:txBody>
            <a:bodyPr/>
            <a:lstStyle/>
            <a:p>
              <a:endParaRPr lang="ja-JP" altLang="en-US"/>
            </a:p>
          </p:txBody>
        </p:sp>
        <p:sp>
          <p:nvSpPr>
            <p:cNvPr id="34858" name="Freeform 9"/>
            <p:cNvSpPr>
              <a:spLocks noChangeArrowheads="1"/>
            </p:cNvSpPr>
            <p:nvPr/>
          </p:nvSpPr>
          <p:spPr bwMode="auto">
            <a:xfrm>
              <a:off x="588" y="317"/>
              <a:ext cx="114"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21" y="0"/>
                  </a:moveTo>
                  <a:lnTo>
                    <a:pt x="21600" y="11389"/>
                  </a:lnTo>
                  <a:lnTo>
                    <a:pt x="0" y="21600"/>
                  </a:lnTo>
                  <a:lnTo>
                    <a:pt x="321" y="0"/>
                  </a:lnTo>
                </a:path>
              </a:pathLst>
            </a:custGeom>
            <a:solidFill>
              <a:srgbClr val="FF9900"/>
            </a:solidFill>
            <a:ln w="54000" cap="rnd">
              <a:solidFill>
                <a:srgbClr val="FF3333"/>
              </a:solidFill>
              <a:round/>
              <a:headEnd/>
              <a:tailEnd/>
            </a:ln>
          </p:spPr>
          <p:txBody>
            <a:bodyPr/>
            <a:lstStyle/>
            <a:p>
              <a:endParaRPr lang="ja-JP" altLang="en-US"/>
            </a:p>
          </p:txBody>
        </p:sp>
        <p:sp>
          <p:nvSpPr>
            <p:cNvPr id="34859" name="Freeform 10"/>
            <p:cNvSpPr>
              <a:spLocks noChangeArrowheads="1"/>
            </p:cNvSpPr>
            <p:nvPr/>
          </p:nvSpPr>
          <p:spPr bwMode="auto">
            <a:xfrm>
              <a:off x="113" y="485"/>
              <a:ext cx="115"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2917"/>
                  </a:moveTo>
                  <a:lnTo>
                    <a:pt x="0" y="21600"/>
                  </a:lnTo>
                  <a:lnTo>
                    <a:pt x="9196" y="0"/>
                  </a:lnTo>
                  <a:lnTo>
                    <a:pt x="21600" y="12917"/>
                  </a:lnTo>
                </a:path>
              </a:pathLst>
            </a:custGeom>
            <a:solidFill>
              <a:srgbClr val="FF9900"/>
            </a:solidFill>
            <a:ln w="54000" cap="rnd">
              <a:solidFill>
                <a:srgbClr val="FF3333"/>
              </a:solidFill>
              <a:round/>
              <a:headEnd/>
              <a:tailEnd/>
            </a:ln>
          </p:spPr>
          <p:txBody>
            <a:bodyPr/>
            <a:lstStyle/>
            <a:p>
              <a:endParaRPr lang="ja-JP" altLang="en-US"/>
            </a:p>
          </p:txBody>
        </p:sp>
        <p:sp>
          <p:nvSpPr>
            <p:cNvPr id="34860" name="Freeform 11"/>
            <p:cNvSpPr>
              <a:spLocks noChangeArrowheads="1"/>
            </p:cNvSpPr>
            <p:nvPr/>
          </p:nvSpPr>
          <p:spPr bwMode="auto">
            <a:xfrm>
              <a:off x="492" y="121"/>
              <a:ext cx="114"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683"/>
                  </a:moveTo>
                  <a:lnTo>
                    <a:pt x="21600" y="0"/>
                  </a:lnTo>
                  <a:lnTo>
                    <a:pt x="12404" y="21600"/>
                  </a:lnTo>
                  <a:lnTo>
                    <a:pt x="0" y="8683"/>
                  </a:lnTo>
                </a:path>
              </a:pathLst>
            </a:custGeom>
            <a:solidFill>
              <a:srgbClr val="FF9900"/>
            </a:solidFill>
            <a:ln w="54000" cap="rnd">
              <a:solidFill>
                <a:srgbClr val="FF3333"/>
              </a:solidFill>
              <a:round/>
              <a:headEnd/>
              <a:tailEnd/>
            </a:ln>
          </p:spPr>
          <p:txBody>
            <a:bodyPr/>
            <a:lstStyle/>
            <a:p>
              <a:endParaRPr lang="ja-JP" altLang="en-US"/>
            </a:p>
          </p:txBody>
        </p:sp>
      </p:grpSp>
      <p:sp>
        <p:nvSpPr>
          <p:cNvPr id="18" name="角丸四角形吹き出し 17"/>
          <p:cNvSpPr/>
          <p:nvPr/>
        </p:nvSpPr>
        <p:spPr>
          <a:xfrm>
            <a:off x="7499820" y="4484262"/>
            <a:ext cx="3031458" cy="1006418"/>
          </a:xfrm>
          <a:prstGeom prst="wedgeRoundRectCallout">
            <a:avLst>
              <a:gd name="adj1" fmla="val -80557"/>
              <a:gd name="adj2" fmla="val 58328"/>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0" tIns="52153" rIns="0" bIns="52153" anchor="ctr"/>
          <a:lstStyle/>
          <a:p>
            <a:pPr algn="ctr">
              <a:defRPr/>
            </a:pPr>
            <a:r>
              <a:rPr lang="ja-JP" altLang="en-US" sz="1800" b="1" dirty="0">
                <a:solidFill>
                  <a:srgbClr val="009900"/>
                </a:solidFill>
                <a:latin typeface="HGP創英角ｺﾞｼｯｸUB" panose="020B0900000000000000" pitchFamily="50" charset="-128"/>
                <a:ea typeface="HGP創英角ｺﾞｼｯｸUB" panose="020B0900000000000000" pitchFamily="50" charset="-128"/>
              </a:rPr>
              <a:t>暑く</a:t>
            </a:r>
            <a:r>
              <a:rPr lang="ja-JP" altLang="en-US" sz="1800" b="1">
                <a:solidFill>
                  <a:srgbClr val="009900"/>
                </a:solidFill>
                <a:latin typeface="HGP創英角ｺﾞｼｯｸUB" panose="020B0900000000000000" pitchFamily="50" charset="-128"/>
                <a:ea typeface="HGP創英角ｺﾞｼｯｸUB" panose="020B0900000000000000" pitchFamily="50" charset="-128"/>
              </a:rPr>
              <a:t>なった</a:t>
            </a:r>
            <a:r>
              <a:rPr lang="ja-JP" altLang="en-US" sz="1800" b="1" smtClean="0">
                <a:solidFill>
                  <a:srgbClr val="009900"/>
                </a:solidFill>
                <a:latin typeface="HGP創英角ｺﾞｼｯｸUB" panose="020B0900000000000000" pitchFamily="50" charset="-128"/>
                <a:ea typeface="HGP創英角ｺﾞｼｯｸUB" panose="020B0900000000000000" pitchFamily="50" charset="-128"/>
              </a:rPr>
              <a:t>ブラインドからの</a:t>
            </a:r>
            <a:endParaRPr lang="en-US" altLang="ja-JP" sz="1800" b="1" smtClean="0">
              <a:solidFill>
                <a:srgbClr val="009900"/>
              </a:solidFill>
              <a:latin typeface="HGP創英角ｺﾞｼｯｸUB" panose="020B0900000000000000" pitchFamily="50" charset="-128"/>
              <a:ea typeface="HGP創英角ｺﾞｼｯｸUB" panose="020B0900000000000000" pitchFamily="50" charset="-128"/>
            </a:endParaRPr>
          </a:p>
          <a:p>
            <a:pPr algn="ctr">
              <a:defRPr/>
            </a:pPr>
            <a:r>
              <a:rPr lang="ja-JP" altLang="en-US" sz="1800" b="1" smtClean="0">
                <a:solidFill>
                  <a:srgbClr val="009900"/>
                </a:solidFill>
                <a:latin typeface="HGP創英角ｺﾞｼｯｸUB" panose="020B0900000000000000" pitchFamily="50" charset="-128"/>
                <a:ea typeface="HGP創英角ｺﾞｼｯｸUB" panose="020B0900000000000000" pitchFamily="50" charset="-128"/>
              </a:rPr>
              <a:t>長波長</a:t>
            </a:r>
            <a:r>
              <a:rPr lang="ja-JP" altLang="en-US" sz="1800" b="1" dirty="0">
                <a:solidFill>
                  <a:srgbClr val="009900"/>
                </a:solidFill>
                <a:latin typeface="HGP創英角ｺﾞｼｯｸUB" panose="020B0900000000000000" pitchFamily="50" charset="-128"/>
                <a:ea typeface="HGP創英角ｺﾞｼｯｸUB" panose="020B0900000000000000" pitchFamily="50" charset="-128"/>
              </a:rPr>
              <a:t>ふく射</a:t>
            </a:r>
            <a:r>
              <a:rPr lang="ja-JP" altLang="en-US" sz="1800" b="1">
                <a:solidFill>
                  <a:srgbClr val="009900"/>
                </a:solidFill>
                <a:latin typeface="HGP創英角ｺﾞｼｯｸUB" panose="020B0900000000000000" pitchFamily="50" charset="-128"/>
                <a:ea typeface="HGP創英角ｺﾞｼｯｸUB" panose="020B0900000000000000" pitchFamily="50" charset="-128"/>
              </a:rPr>
              <a:t>成分</a:t>
            </a:r>
            <a:r>
              <a:rPr lang="ja-JP" altLang="en-US" sz="1800" b="1" smtClean="0">
                <a:solidFill>
                  <a:srgbClr val="009900"/>
                </a:solidFill>
                <a:latin typeface="HGP創英角ｺﾞｼｯｸUB" panose="020B0900000000000000" pitchFamily="50" charset="-128"/>
                <a:ea typeface="HGP創英角ｺﾞｼｯｸUB" panose="020B0900000000000000" pitchFamily="50" charset="-128"/>
              </a:rPr>
              <a:t>を</a:t>
            </a:r>
            <a:endParaRPr lang="en-US" altLang="ja-JP" sz="1800" b="1" smtClean="0">
              <a:solidFill>
                <a:srgbClr val="009900"/>
              </a:solidFill>
              <a:latin typeface="HGP創英角ｺﾞｼｯｸUB" panose="020B0900000000000000" pitchFamily="50" charset="-128"/>
              <a:ea typeface="HGP創英角ｺﾞｼｯｸUB" panose="020B0900000000000000" pitchFamily="50" charset="-128"/>
            </a:endParaRPr>
          </a:p>
          <a:p>
            <a:pPr algn="ctr">
              <a:defRPr/>
            </a:pPr>
            <a:r>
              <a:rPr lang="ja-JP" altLang="en-US" sz="1800" b="1" smtClean="0">
                <a:solidFill>
                  <a:srgbClr val="009900"/>
                </a:solidFill>
                <a:latin typeface="HGP創英角ｺﾞｼｯｸUB" panose="020B0900000000000000" pitchFamily="50" charset="-128"/>
                <a:ea typeface="HGP創英角ｺﾞｼｯｸUB" panose="020B0900000000000000" pitchFamily="50" charset="-128"/>
              </a:rPr>
              <a:t>内ガラス</a:t>
            </a:r>
            <a:r>
              <a:rPr lang="ja-JP" altLang="en-US" sz="1800" b="1" dirty="0">
                <a:solidFill>
                  <a:srgbClr val="009900"/>
                </a:solidFill>
                <a:latin typeface="HGP創英角ｺﾞｼｯｸUB" panose="020B0900000000000000" pitchFamily="50" charset="-128"/>
                <a:ea typeface="HGP創英角ｺﾞｼｯｸUB" panose="020B0900000000000000" pitchFamily="50" charset="-128"/>
              </a:rPr>
              <a:t>で遮蔽</a:t>
            </a:r>
          </a:p>
        </p:txBody>
      </p:sp>
      <p:sp>
        <p:nvSpPr>
          <p:cNvPr id="34851" name="テキスト ボックス 18"/>
          <p:cNvSpPr txBox="1">
            <a:spLocks noChangeArrowheads="1"/>
          </p:cNvSpPr>
          <p:nvPr/>
        </p:nvSpPr>
        <p:spPr bwMode="auto">
          <a:xfrm>
            <a:off x="7172859" y="6895308"/>
            <a:ext cx="6941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a:r>
              <a:rPr lang="ja-JP" altLang="en-US" sz="2000">
                <a:solidFill>
                  <a:srgbClr val="000000"/>
                </a:solidFill>
                <a:latin typeface="HGP創英角ｺﾞｼｯｸUB" panose="020B0900000000000000" pitchFamily="50" charset="-128"/>
                <a:ea typeface="HGP創英角ｺﾞｼｯｸUB" panose="020B0900000000000000" pitchFamily="50" charset="-128"/>
              </a:rPr>
              <a:t>室内</a:t>
            </a:r>
          </a:p>
        </p:txBody>
      </p:sp>
      <p:sp>
        <p:nvSpPr>
          <p:cNvPr id="34849" name="正方形/長方形 21"/>
          <p:cNvSpPr>
            <a:spLocks noChangeArrowheads="1"/>
          </p:cNvSpPr>
          <p:nvPr/>
        </p:nvSpPr>
        <p:spPr bwMode="auto">
          <a:xfrm>
            <a:off x="1888560" y="6836905"/>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kumimoji="0" lang="ja-JP" altLang="en-US" sz="2000">
                <a:solidFill>
                  <a:srgbClr val="000000"/>
                </a:solidFill>
                <a:latin typeface="HGP創英角ｺﾞｼｯｸUB" panose="020B0900000000000000" pitchFamily="50" charset="-128"/>
                <a:ea typeface="HGP創英角ｺﾞｼｯｸUB" panose="020B0900000000000000" pitchFamily="50" charset="-128"/>
              </a:rPr>
              <a:t>屋外</a:t>
            </a:r>
          </a:p>
        </p:txBody>
      </p:sp>
      <p:sp>
        <p:nvSpPr>
          <p:cNvPr id="24" name="フリーフォーム 23"/>
          <p:cNvSpPr/>
          <p:nvPr/>
        </p:nvSpPr>
        <p:spPr>
          <a:xfrm>
            <a:off x="4262488" y="2448316"/>
            <a:ext cx="653486" cy="3044508"/>
          </a:xfrm>
          <a:custGeom>
            <a:avLst/>
            <a:gdLst>
              <a:gd name="connsiteX0" fmla="*/ 250372 w 558800"/>
              <a:gd name="connsiteY0" fmla="*/ 0 h 2761342"/>
              <a:gd name="connsiteX1" fmla="*/ 83458 w 558800"/>
              <a:gd name="connsiteY1" fmla="*/ 130628 h 2761342"/>
              <a:gd name="connsiteX2" fmla="*/ 199572 w 558800"/>
              <a:gd name="connsiteY2" fmla="*/ 137885 h 2761342"/>
              <a:gd name="connsiteX3" fmla="*/ 0 w 558800"/>
              <a:gd name="connsiteY3" fmla="*/ 2761342 h 2761342"/>
              <a:gd name="connsiteX4" fmla="*/ 87086 w 558800"/>
              <a:gd name="connsiteY4" fmla="*/ 2706914 h 2761342"/>
              <a:gd name="connsiteX5" fmla="*/ 188686 w 558800"/>
              <a:gd name="connsiteY5" fmla="*/ 2674257 h 2761342"/>
              <a:gd name="connsiteX6" fmla="*/ 261258 w 558800"/>
              <a:gd name="connsiteY6" fmla="*/ 2667000 h 2761342"/>
              <a:gd name="connsiteX7" fmla="*/ 351972 w 558800"/>
              <a:gd name="connsiteY7" fmla="*/ 2677885 h 2761342"/>
              <a:gd name="connsiteX8" fmla="*/ 431800 w 558800"/>
              <a:gd name="connsiteY8" fmla="*/ 2703285 h 2761342"/>
              <a:gd name="connsiteX9" fmla="*/ 522515 w 558800"/>
              <a:gd name="connsiteY9" fmla="*/ 2732314 h 2761342"/>
              <a:gd name="connsiteX10" fmla="*/ 558800 w 558800"/>
              <a:gd name="connsiteY10" fmla="*/ 2746828 h 2761342"/>
              <a:gd name="connsiteX11" fmla="*/ 286658 w 558800"/>
              <a:gd name="connsiteY11" fmla="*/ 156028 h 2761342"/>
              <a:gd name="connsiteX12" fmla="*/ 381000 w 558800"/>
              <a:gd name="connsiteY12" fmla="*/ 188685 h 2761342"/>
              <a:gd name="connsiteX13" fmla="*/ 250372 w 558800"/>
              <a:gd name="connsiteY13" fmla="*/ 0 h 276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00" h="2761342">
                <a:moveTo>
                  <a:pt x="250372" y="0"/>
                </a:moveTo>
                <a:lnTo>
                  <a:pt x="83458" y="130628"/>
                </a:lnTo>
                <a:lnTo>
                  <a:pt x="199572" y="137885"/>
                </a:lnTo>
                <a:lnTo>
                  <a:pt x="0" y="2761342"/>
                </a:lnTo>
                <a:lnTo>
                  <a:pt x="87086" y="2706914"/>
                </a:lnTo>
                <a:lnTo>
                  <a:pt x="188686" y="2674257"/>
                </a:lnTo>
                <a:lnTo>
                  <a:pt x="261258" y="2667000"/>
                </a:lnTo>
                <a:lnTo>
                  <a:pt x="351972" y="2677885"/>
                </a:lnTo>
                <a:lnTo>
                  <a:pt x="431800" y="2703285"/>
                </a:lnTo>
                <a:lnTo>
                  <a:pt x="522515" y="2732314"/>
                </a:lnTo>
                <a:lnTo>
                  <a:pt x="558800" y="2746828"/>
                </a:lnTo>
                <a:lnTo>
                  <a:pt x="286658" y="156028"/>
                </a:lnTo>
                <a:lnTo>
                  <a:pt x="381000" y="188685"/>
                </a:lnTo>
                <a:lnTo>
                  <a:pt x="250372" y="0"/>
                </a:lnTo>
                <a:close/>
              </a:path>
            </a:pathLst>
          </a:custGeom>
          <a:gradFill flip="none" rotWithShape="1">
            <a:gsLst>
              <a:gs pos="0">
                <a:srgbClr val="FFFF00">
                  <a:lumMod val="79000"/>
                </a:srgbClr>
              </a:gs>
              <a:gs pos="62000">
                <a:srgbClr val="FFCCFF">
                  <a:lumMod val="84000"/>
                  <a:lumOff val="16000"/>
                </a:srgbClr>
              </a:gs>
              <a:gs pos="100000">
                <a:srgbClr val="FF0000">
                  <a:lumMod val="83000"/>
                  <a:lumOff val="17000"/>
                  <a:alpha val="9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39" name="フリーフォーム 38"/>
          <p:cNvSpPr/>
          <p:nvPr/>
        </p:nvSpPr>
        <p:spPr>
          <a:xfrm>
            <a:off x="5136105" y="2663605"/>
            <a:ext cx="653486" cy="2753208"/>
          </a:xfrm>
          <a:custGeom>
            <a:avLst/>
            <a:gdLst>
              <a:gd name="connsiteX0" fmla="*/ 250372 w 558800"/>
              <a:gd name="connsiteY0" fmla="*/ 0 h 2761342"/>
              <a:gd name="connsiteX1" fmla="*/ 83458 w 558800"/>
              <a:gd name="connsiteY1" fmla="*/ 130628 h 2761342"/>
              <a:gd name="connsiteX2" fmla="*/ 199572 w 558800"/>
              <a:gd name="connsiteY2" fmla="*/ 137885 h 2761342"/>
              <a:gd name="connsiteX3" fmla="*/ 0 w 558800"/>
              <a:gd name="connsiteY3" fmla="*/ 2761342 h 2761342"/>
              <a:gd name="connsiteX4" fmla="*/ 87086 w 558800"/>
              <a:gd name="connsiteY4" fmla="*/ 2706914 h 2761342"/>
              <a:gd name="connsiteX5" fmla="*/ 188686 w 558800"/>
              <a:gd name="connsiteY5" fmla="*/ 2674257 h 2761342"/>
              <a:gd name="connsiteX6" fmla="*/ 261258 w 558800"/>
              <a:gd name="connsiteY6" fmla="*/ 2667000 h 2761342"/>
              <a:gd name="connsiteX7" fmla="*/ 351972 w 558800"/>
              <a:gd name="connsiteY7" fmla="*/ 2677885 h 2761342"/>
              <a:gd name="connsiteX8" fmla="*/ 431800 w 558800"/>
              <a:gd name="connsiteY8" fmla="*/ 2703285 h 2761342"/>
              <a:gd name="connsiteX9" fmla="*/ 522515 w 558800"/>
              <a:gd name="connsiteY9" fmla="*/ 2732314 h 2761342"/>
              <a:gd name="connsiteX10" fmla="*/ 558800 w 558800"/>
              <a:gd name="connsiteY10" fmla="*/ 2746828 h 2761342"/>
              <a:gd name="connsiteX11" fmla="*/ 286658 w 558800"/>
              <a:gd name="connsiteY11" fmla="*/ 156028 h 2761342"/>
              <a:gd name="connsiteX12" fmla="*/ 381000 w 558800"/>
              <a:gd name="connsiteY12" fmla="*/ 188685 h 2761342"/>
              <a:gd name="connsiteX13" fmla="*/ 250372 w 558800"/>
              <a:gd name="connsiteY13" fmla="*/ 0 h 276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00" h="2761342">
                <a:moveTo>
                  <a:pt x="250372" y="0"/>
                </a:moveTo>
                <a:lnTo>
                  <a:pt x="83458" y="130628"/>
                </a:lnTo>
                <a:lnTo>
                  <a:pt x="199572" y="137885"/>
                </a:lnTo>
                <a:lnTo>
                  <a:pt x="0" y="2761342"/>
                </a:lnTo>
                <a:lnTo>
                  <a:pt x="87086" y="2706914"/>
                </a:lnTo>
                <a:lnTo>
                  <a:pt x="188686" y="2674257"/>
                </a:lnTo>
                <a:lnTo>
                  <a:pt x="261258" y="2667000"/>
                </a:lnTo>
                <a:lnTo>
                  <a:pt x="351972" y="2677885"/>
                </a:lnTo>
                <a:lnTo>
                  <a:pt x="431800" y="2703285"/>
                </a:lnTo>
                <a:lnTo>
                  <a:pt x="522515" y="2732314"/>
                </a:lnTo>
                <a:lnTo>
                  <a:pt x="558800" y="2746828"/>
                </a:lnTo>
                <a:lnTo>
                  <a:pt x="286658" y="156028"/>
                </a:lnTo>
                <a:lnTo>
                  <a:pt x="381000" y="188685"/>
                </a:lnTo>
                <a:lnTo>
                  <a:pt x="250372" y="0"/>
                </a:lnTo>
                <a:close/>
              </a:path>
            </a:pathLst>
          </a:custGeom>
          <a:gradFill flip="none" rotWithShape="1">
            <a:gsLst>
              <a:gs pos="0">
                <a:srgbClr val="FFFF00">
                  <a:lumMod val="79000"/>
                </a:srgbClr>
              </a:gs>
              <a:gs pos="62000">
                <a:srgbClr val="FFCCFF">
                  <a:lumMod val="84000"/>
                  <a:lumOff val="16000"/>
                </a:srgbClr>
              </a:gs>
              <a:gs pos="100000">
                <a:srgbClr val="FF0000">
                  <a:lumMod val="83000"/>
                  <a:lumOff val="17000"/>
                  <a:alpha val="9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40" name="フリーフォーム 39"/>
          <p:cNvSpPr/>
          <p:nvPr/>
        </p:nvSpPr>
        <p:spPr>
          <a:xfrm>
            <a:off x="5900446" y="2866894"/>
            <a:ext cx="695397" cy="2517917"/>
          </a:xfrm>
          <a:custGeom>
            <a:avLst/>
            <a:gdLst>
              <a:gd name="connsiteX0" fmla="*/ 250372 w 558800"/>
              <a:gd name="connsiteY0" fmla="*/ 0 h 2761342"/>
              <a:gd name="connsiteX1" fmla="*/ 83458 w 558800"/>
              <a:gd name="connsiteY1" fmla="*/ 130628 h 2761342"/>
              <a:gd name="connsiteX2" fmla="*/ 199572 w 558800"/>
              <a:gd name="connsiteY2" fmla="*/ 137885 h 2761342"/>
              <a:gd name="connsiteX3" fmla="*/ 0 w 558800"/>
              <a:gd name="connsiteY3" fmla="*/ 2761342 h 2761342"/>
              <a:gd name="connsiteX4" fmla="*/ 87086 w 558800"/>
              <a:gd name="connsiteY4" fmla="*/ 2706914 h 2761342"/>
              <a:gd name="connsiteX5" fmla="*/ 188686 w 558800"/>
              <a:gd name="connsiteY5" fmla="*/ 2674257 h 2761342"/>
              <a:gd name="connsiteX6" fmla="*/ 261258 w 558800"/>
              <a:gd name="connsiteY6" fmla="*/ 2667000 h 2761342"/>
              <a:gd name="connsiteX7" fmla="*/ 351972 w 558800"/>
              <a:gd name="connsiteY7" fmla="*/ 2677885 h 2761342"/>
              <a:gd name="connsiteX8" fmla="*/ 431800 w 558800"/>
              <a:gd name="connsiteY8" fmla="*/ 2703285 h 2761342"/>
              <a:gd name="connsiteX9" fmla="*/ 522515 w 558800"/>
              <a:gd name="connsiteY9" fmla="*/ 2732314 h 2761342"/>
              <a:gd name="connsiteX10" fmla="*/ 558800 w 558800"/>
              <a:gd name="connsiteY10" fmla="*/ 2746828 h 2761342"/>
              <a:gd name="connsiteX11" fmla="*/ 286658 w 558800"/>
              <a:gd name="connsiteY11" fmla="*/ 156028 h 2761342"/>
              <a:gd name="connsiteX12" fmla="*/ 381000 w 558800"/>
              <a:gd name="connsiteY12" fmla="*/ 188685 h 2761342"/>
              <a:gd name="connsiteX13" fmla="*/ 250372 w 558800"/>
              <a:gd name="connsiteY13" fmla="*/ 0 h 276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00" h="2761342">
                <a:moveTo>
                  <a:pt x="250372" y="0"/>
                </a:moveTo>
                <a:lnTo>
                  <a:pt x="83458" y="130628"/>
                </a:lnTo>
                <a:lnTo>
                  <a:pt x="199572" y="137885"/>
                </a:lnTo>
                <a:lnTo>
                  <a:pt x="0" y="2761342"/>
                </a:lnTo>
                <a:lnTo>
                  <a:pt x="87086" y="2706914"/>
                </a:lnTo>
                <a:lnTo>
                  <a:pt x="188686" y="2674257"/>
                </a:lnTo>
                <a:lnTo>
                  <a:pt x="261258" y="2667000"/>
                </a:lnTo>
                <a:lnTo>
                  <a:pt x="351972" y="2677885"/>
                </a:lnTo>
                <a:lnTo>
                  <a:pt x="431800" y="2703285"/>
                </a:lnTo>
                <a:lnTo>
                  <a:pt x="522515" y="2732314"/>
                </a:lnTo>
                <a:lnTo>
                  <a:pt x="558800" y="2746828"/>
                </a:lnTo>
                <a:lnTo>
                  <a:pt x="286658" y="156028"/>
                </a:lnTo>
                <a:lnTo>
                  <a:pt x="381000" y="188685"/>
                </a:lnTo>
                <a:lnTo>
                  <a:pt x="250372" y="0"/>
                </a:lnTo>
                <a:close/>
              </a:path>
            </a:pathLst>
          </a:custGeom>
          <a:gradFill flip="none" rotWithShape="1">
            <a:gsLst>
              <a:gs pos="0">
                <a:srgbClr val="FFFF00">
                  <a:lumMod val="79000"/>
                </a:srgbClr>
              </a:gs>
              <a:gs pos="62000">
                <a:srgbClr val="FFCCFF">
                  <a:lumMod val="84000"/>
                  <a:lumOff val="16000"/>
                </a:srgbClr>
              </a:gs>
              <a:gs pos="100000">
                <a:srgbClr val="FF0000">
                  <a:lumMod val="83000"/>
                  <a:lumOff val="17000"/>
                  <a:alpha val="9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45" name="フリーフォーム 44"/>
          <p:cNvSpPr/>
          <p:nvPr/>
        </p:nvSpPr>
        <p:spPr>
          <a:xfrm>
            <a:off x="1602284" y="2280070"/>
            <a:ext cx="1313638" cy="1024598"/>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gradFill flip="none" rotWithShape="0">
            <a:gsLst>
              <a:gs pos="0">
                <a:srgbClr val="FFFF00">
                  <a:alpha val="70000"/>
                </a:srgbClr>
              </a:gs>
              <a:gs pos="100000">
                <a:srgbClr val="FFC000">
                  <a:alpha val="73000"/>
                </a:srgbClr>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26" name="フリーフォーム 25"/>
          <p:cNvSpPr/>
          <p:nvPr/>
        </p:nvSpPr>
        <p:spPr>
          <a:xfrm>
            <a:off x="3365191" y="1444899"/>
            <a:ext cx="616356" cy="953909"/>
          </a:xfrm>
          <a:custGeom>
            <a:avLst/>
            <a:gdLst>
              <a:gd name="connsiteX0" fmla="*/ 190856 w 526991"/>
              <a:gd name="connsiteY0" fmla="*/ 834639 h 865974"/>
              <a:gd name="connsiteX1" fmla="*/ 190856 w 526991"/>
              <a:gd name="connsiteY1" fmla="*/ 404501 h 865974"/>
              <a:gd name="connsiteX2" fmla="*/ 165219 w 526991"/>
              <a:gd name="connsiteY2" fmla="*/ 330437 h 865974"/>
              <a:gd name="connsiteX3" fmla="*/ 116793 w 526991"/>
              <a:gd name="connsiteY3" fmla="*/ 259222 h 865974"/>
              <a:gd name="connsiteX4" fmla="*/ 48426 w 526991"/>
              <a:gd name="connsiteY4" fmla="*/ 202250 h 865974"/>
              <a:gd name="connsiteX5" fmla="*/ 0 w 526991"/>
              <a:gd name="connsiteY5" fmla="*/ 136733 h 865974"/>
              <a:gd name="connsiteX6" fmla="*/ 8546 w 526991"/>
              <a:gd name="connsiteY6" fmla="*/ 88307 h 865974"/>
              <a:gd name="connsiteX7" fmla="*/ 51275 w 526991"/>
              <a:gd name="connsiteY7" fmla="*/ 45578 h 865974"/>
              <a:gd name="connsiteX8" fmla="*/ 128187 w 526991"/>
              <a:gd name="connsiteY8" fmla="*/ 14243 h 865974"/>
              <a:gd name="connsiteX9" fmla="*/ 276314 w 526991"/>
              <a:gd name="connsiteY9" fmla="*/ 2849 h 865974"/>
              <a:gd name="connsiteX10" fmla="*/ 336135 w 526991"/>
              <a:gd name="connsiteY10" fmla="*/ 0 h 865974"/>
              <a:gd name="connsiteX11" fmla="*/ 407350 w 526991"/>
              <a:gd name="connsiteY11" fmla="*/ 2849 h 865974"/>
              <a:gd name="connsiteX12" fmla="*/ 470019 w 526991"/>
              <a:gd name="connsiteY12" fmla="*/ 14243 h 865974"/>
              <a:gd name="connsiteX13" fmla="*/ 526991 w 526991"/>
              <a:gd name="connsiteY13" fmla="*/ 14243 h 865974"/>
              <a:gd name="connsiteX14" fmla="*/ 524142 w 526991"/>
              <a:gd name="connsiteY14" fmla="*/ 125338 h 865974"/>
              <a:gd name="connsiteX15" fmla="*/ 455776 w 526991"/>
              <a:gd name="connsiteY15" fmla="*/ 113944 h 865974"/>
              <a:gd name="connsiteX16" fmla="*/ 330438 w 526991"/>
              <a:gd name="connsiteY16" fmla="*/ 111095 h 865974"/>
              <a:gd name="connsiteX17" fmla="*/ 290557 w 526991"/>
              <a:gd name="connsiteY17" fmla="*/ 125338 h 865974"/>
              <a:gd name="connsiteX18" fmla="*/ 242131 w 526991"/>
              <a:gd name="connsiteY18" fmla="*/ 139581 h 865974"/>
              <a:gd name="connsiteX19" fmla="*/ 222191 w 526991"/>
              <a:gd name="connsiteY19" fmla="*/ 153824 h 865974"/>
              <a:gd name="connsiteX20" fmla="*/ 225039 w 526991"/>
              <a:gd name="connsiteY20" fmla="*/ 173764 h 865974"/>
              <a:gd name="connsiteX21" fmla="*/ 259223 w 526991"/>
              <a:gd name="connsiteY21" fmla="*/ 222191 h 865974"/>
              <a:gd name="connsiteX22" fmla="*/ 316195 w 526991"/>
              <a:gd name="connsiteY22" fmla="*/ 259222 h 865974"/>
              <a:gd name="connsiteX23" fmla="*/ 338983 w 526991"/>
              <a:gd name="connsiteY23" fmla="*/ 287708 h 865974"/>
              <a:gd name="connsiteX24" fmla="*/ 350378 w 526991"/>
              <a:gd name="connsiteY24" fmla="*/ 344680 h 865974"/>
              <a:gd name="connsiteX25" fmla="*/ 256374 w 526991"/>
              <a:gd name="connsiteY25" fmla="*/ 353226 h 865974"/>
              <a:gd name="connsiteX26" fmla="*/ 262071 w 526991"/>
              <a:gd name="connsiteY26" fmla="*/ 455776 h 865974"/>
              <a:gd name="connsiteX27" fmla="*/ 341832 w 526991"/>
              <a:gd name="connsiteY27" fmla="*/ 481413 h 865974"/>
              <a:gd name="connsiteX28" fmla="*/ 344681 w 526991"/>
              <a:gd name="connsiteY28" fmla="*/ 643783 h 865974"/>
              <a:gd name="connsiteX29" fmla="*/ 370318 w 526991"/>
              <a:gd name="connsiteY29" fmla="*/ 643783 h 865974"/>
              <a:gd name="connsiteX30" fmla="*/ 361772 w 526991"/>
              <a:gd name="connsiteY30" fmla="*/ 865974 h 865974"/>
              <a:gd name="connsiteX31" fmla="*/ 190856 w 526991"/>
              <a:gd name="connsiteY31" fmla="*/ 834639 h 86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6991" h="865974">
                <a:moveTo>
                  <a:pt x="190856" y="834639"/>
                </a:moveTo>
                <a:lnTo>
                  <a:pt x="190856" y="404501"/>
                </a:lnTo>
                <a:lnTo>
                  <a:pt x="165219" y="330437"/>
                </a:lnTo>
                <a:lnTo>
                  <a:pt x="116793" y="259222"/>
                </a:lnTo>
                <a:lnTo>
                  <a:pt x="48426" y="202250"/>
                </a:lnTo>
                <a:lnTo>
                  <a:pt x="0" y="136733"/>
                </a:lnTo>
                <a:lnTo>
                  <a:pt x="8546" y="88307"/>
                </a:lnTo>
                <a:lnTo>
                  <a:pt x="51275" y="45578"/>
                </a:lnTo>
                <a:lnTo>
                  <a:pt x="128187" y="14243"/>
                </a:lnTo>
                <a:lnTo>
                  <a:pt x="276314" y="2849"/>
                </a:lnTo>
                <a:lnTo>
                  <a:pt x="336135" y="0"/>
                </a:lnTo>
                <a:lnTo>
                  <a:pt x="407350" y="2849"/>
                </a:lnTo>
                <a:lnTo>
                  <a:pt x="470019" y="14243"/>
                </a:lnTo>
                <a:lnTo>
                  <a:pt x="526991" y="14243"/>
                </a:lnTo>
                <a:cubicBezTo>
                  <a:pt x="526041" y="51275"/>
                  <a:pt x="525092" y="88306"/>
                  <a:pt x="524142" y="125338"/>
                </a:cubicBezTo>
                <a:lnTo>
                  <a:pt x="455776" y="113944"/>
                </a:lnTo>
                <a:lnTo>
                  <a:pt x="330438" y="111095"/>
                </a:lnTo>
                <a:lnTo>
                  <a:pt x="290557" y="125338"/>
                </a:lnTo>
                <a:lnTo>
                  <a:pt x="242131" y="139581"/>
                </a:lnTo>
                <a:lnTo>
                  <a:pt x="222191" y="153824"/>
                </a:lnTo>
                <a:lnTo>
                  <a:pt x="225039" y="173764"/>
                </a:lnTo>
                <a:lnTo>
                  <a:pt x="259223" y="222191"/>
                </a:lnTo>
                <a:lnTo>
                  <a:pt x="316195" y="259222"/>
                </a:lnTo>
                <a:lnTo>
                  <a:pt x="338983" y="287708"/>
                </a:lnTo>
                <a:lnTo>
                  <a:pt x="350378" y="344680"/>
                </a:lnTo>
                <a:lnTo>
                  <a:pt x="256374" y="353226"/>
                </a:lnTo>
                <a:lnTo>
                  <a:pt x="262071" y="455776"/>
                </a:lnTo>
                <a:lnTo>
                  <a:pt x="341832" y="481413"/>
                </a:lnTo>
                <a:cubicBezTo>
                  <a:pt x="342782" y="535536"/>
                  <a:pt x="343731" y="589660"/>
                  <a:pt x="344681" y="643783"/>
                </a:cubicBezTo>
                <a:lnTo>
                  <a:pt x="370318" y="643783"/>
                </a:lnTo>
                <a:lnTo>
                  <a:pt x="361772" y="865974"/>
                </a:lnTo>
                <a:lnTo>
                  <a:pt x="190856" y="834639"/>
                </a:lnTo>
                <a:close/>
              </a:path>
            </a:pathLst>
          </a:custGeom>
          <a:pattFill prst="narHorz">
            <a:fgClr>
              <a:srgbClr val="FF9900"/>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27" name="フリーフォーム 26"/>
          <p:cNvSpPr/>
          <p:nvPr/>
        </p:nvSpPr>
        <p:spPr>
          <a:xfrm>
            <a:off x="4525499" y="1059834"/>
            <a:ext cx="1659705" cy="637106"/>
          </a:xfrm>
          <a:custGeom>
            <a:avLst/>
            <a:gdLst>
              <a:gd name="connsiteX0" fmla="*/ 1267626 w 1418602"/>
              <a:gd name="connsiteY0" fmla="*/ 0 h 578266"/>
              <a:gd name="connsiteX1" fmla="*/ 1028344 w 1418602"/>
              <a:gd name="connsiteY1" fmla="*/ 119641 h 578266"/>
              <a:gd name="connsiteX2" fmla="*/ 1133742 w 1418602"/>
              <a:gd name="connsiteY2" fmla="*/ 131036 h 578266"/>
              <a:gd name="connsiteX3" fmla="*/ 1125196 w 1418602"/>
              <a:gd name="connsiteY3" fmla="*/ 193705 h 578266"/>
              <a:gd name="connsiteX4" fmla="*/ 1065376 w 1418602"/>
              <a:gd name="connsiteY4" fmla="*/ 293406 h 578266"/>
              <a:gd name="connsiteX5" fmla="*/ 957129 w 1418602"/>
              <a:gd name="connsiteY5" fmla="*/ 353226 h 578266"/>
              <a:gd name="connsiteX6" fmla="*/ 828942 w 1418602"/>
              <a:gd name="connsiteY6" fmla="*/ 404501 h 578266"/>
              <a:gd name="connsiteX7" fmla="*/ 672269 w 1418602"/>
              <a:gd name="connsiteY7" fmla="*/ 435836 h 578266"/>
              <a:gd name="connsiteX8" fmla="*/ 546931 w 1418602"/>
              <a:gd name="connsiteY8" fmla="*/ 458625 h 578266"/>
              <a:gd name="connsiteX9" fmla="*/ 410198 w 1418602"/>
              <a:gd name="connsiteY9" fmla="*/ 461473 h 578266"/>
              <a:gd name="connsiteX10" fmla="*/ 290557 w 1418602"/>
              <a:gd name="connsiteY10" fmla="*/ 461473 h 578266"/>
              <a:gd name="connsiteX11" fmla="*/ 170916 w 1418602"/>
              <a:gd name="connsiteY11" fmla="*/ 447230 h 578266"/>
              <a:gd name="connsiteX12" fmla="*/ 131036 w 1418602"/>
              <a:gd name="connsiteY12" fmla="*/ 435836 h 578266"/>
              <a:gd name="connsiteX13" fmla="*/ 136733 w 1418602"/>
              <a:gd name="connsiteY13" fmla="*/ 455776 h 578266"/>
              <a:gd name="connsiteX14" fmla="*/ 0 w 1418602"/>
              <a:gd name="connsiteY14" fmla="*/ 512748 h 578266"/>
              <a:gd name="connsiteX15" fmla="*/ 37032 w 1418602"/>
              <a:gd name="connsiteY15" fmla="*/ 546931 h 578266"/>
              <a:gd name="connsiteX16" fmla="*/ 170916 w 1418602"/>
              <a:gd name="connsiteY16" fmla="*/ 569720 h 578266"/>
              <a:gd name="connsiteX17" fmla="*/ 319043 w 1418602"/>
              <a:gd name="connsiteY17" fmla="*/ 569720 h 578266"/>
              <a:gd name="connsiteX18" fmla="*/ 452927 w 1418602"/>
              <a:gd name="connsiteY18" fmla="*/ 578266 h 578266"/>
              <a:gd name="connsiteX19" fmla="*/ 609600 w 1418602"/>
              <a:gd name="connsiteY19" fmla="*/ 569720 h 578266"/>
              <a:gd name="connsiteX20" fmla="*/ 712150 w 1418602"/>
              <a:gd name="connsiteY20" fmla="*/ 558325 h 578266"/>
              <a:gd name="connsiteX21" fmla="*/ 846034 w 1418602"/>
              <a:gd name="connsiteY21" fmla="*/ 541234 h 578266"/>
              <a:gd name="connsiteX22" fmla="*/ 959978 w 1418602"/>
              <a:gd name="connsiteY22" fmla="*/ 498505 h 578266"/>
              <a:gd name="connsiteX23" fmla="*/ 1085316 w 1418602"/>
              <a:gd name="connsiteY23" fmla="*/ 458625 h 578266"/>
              <a:gd name="connsiteX24" fmla="*/ 1187866 w 1418602"/>
              <a:gd name="connsiteY24" fmla="*/ 393107 h 578266"/>
              <a:gd name="connsiteX25" fmla="*/ 1222049 w 1418602"/>
              <a:gd name="connsiteY25" fmla="*/ 361772 h 578266"/>
              <a:gd name="connsiteX26" fmla="*/ 1267626 w 1418602"/>
              <a:gd name="connsiteY26" fmla="*/ 296254 h 578266"/>
              <a:gd name="connsiteX27" fmla="*/ 1301809 w 1418602"/>
              <a:gd name="connsiteY27" fmla="*/ 225039 h 578266"/>
              <a:gd name="connsiteX28" fmla="*/ 1321750 w 1418602"/>
              <a:gd name="connsiteY28" fmla="*/ 159522 h 578266"/>
              <a:gd name="connsiteX29" fmla="*/ 1418602 w 1418602"/>
              <a:gd name="connsiteY29" fmla="*/ 170916 h 578266"/>
              <a:gd name="connsiteX30" fmla="*/ 1267626 w 1418602"/>
              <a:gd name="connsiteY30" fmla="*/ 0 h 57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8602" h="578266">
                <a:moveTo>
                  <a:pt x="1267626" y="0"/>
                </a:moveTo>
                <a:lnTo>
                  <a:pt x="1028344" y="119641"/>
                </a:lnTo>
                <a:lnTo>
                  <a:pt x="1133742" y="131036"/>
                </a:lnTo>
                <a:lnTo>
                  <a:pt x="1125196" y="193705"/>
                </a:lnTo>
                <a:lnTo>
                  <a:pt x="1065376" y="293406"/>
                </a:lnTo>
                <a:lnTo>
                  <a:pt x="957129" y="353226"/>
                </a:lnTo>
                <a:lnTo>
                  <a:pt x="828942" y="404501"/>
                </a:lnTo>
                <a:lnTo>
                  <a:pt x="672269" y="435836"/>
                </a:lnTo>
                <a:lnTo>
                  <a:pt x="546931" y="458625"/>
                </a:lnTo>
                <a:lnTo>
                  <a:pt x="410198" y="461473"/>
                </a:lnTo>
                <a:lnTo>
                  <a:pt x="290557" y="461473"/>
                </a:lnTo>
                <a:lnTo>
                  <a:pt x="170916" y="447230"/>
                </a:lnTo>
                <a:lnTo>
                  <a:pt x="131036" y="435836"/>
                </a:lnTo>
                <a:lnTo>
                  <a:pt x="136733" y="455776"/>
                </a:lnTo>
                <a:lnTo>
                  <a:pt x="0" y="512748"/>
                </a:lnTo>
                <a:lnTo>
                  <a:pt x="37032" y="546931"/>
                </a:lnTo>
                <a:lnTo>
                  <a:pt x="170916" y="569720"/>
                </a:lnTo>
                <a:lnTo>
                  <a:pt x="319043" y="569720"/>
                </a:lnTo>
                <a:lnTo>
                  <a:pt x="452927" y="578266"/>
                </a:lnTo>
                <a:lnTo>
                  <a:pt x="609600" y="569720"/>
                </a:lnTo>
                <a:lnTo>
                  <a:pt x="712150" y="558325"/>
                </a:lnTo>
                <a:lnTo>
                  <a:pt x="846034" y="541234"/>
                </a:lnTo>
                <a:lnTo>
                  <a:pt x="959978" y="498505"/>
                </a:lnTo>
                <a:lnTo>
                  <a:pt x="1085316" y="458625"/>
                </a:lnTo>
                <a:lnTo>
                  <a:pt x="1187866" y="393107"/>
                </a:lnTo>
                <a:lnTo>
                  <a:pt x="1222049" y="361772"/>
                </a:lnTo>
                <a:lnTo>
                  <a:pt x="1267626" y="296254"/>
                </a:lnTo>
                <a:lnTo>
                  <a:pt x="1301809" y="225039"/>
                </a:lnTo>
                <a:lnTo>
                  <a:pt x="1321750" y="159522"/>
                </a:lnTo>
                <a:lnTo>
                  <a:pt x="1418602" y="170916"/>
                </a:lnTo>
                <a:lnTo>
                  <a:pt x="1267626" y="0"/>
                </a:lnTo>
                <a:close/>
              </a:path>
            </a:pathLst>
          </a:custGeom>
          <a:pattFill prst="narHorz">
            <a:fgClr>
              <a:srgbClr val="FF9900"/>
            </a:fgClr>
            <a:bgClr>
              <a:schemeClr val="bg1"/>
            </a:bgClr>
          </a:pattFill>
          <a:ln w="9525"/>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grpSp>
        <p:nvGrpSpPr>
          <p:cNvPr id="30" name="グループ化 29"/>
          <p:cNvGrpSpPr/>
          <p:nvPr/>
        </p:nvGrpSpPr>
        <p:grpSpPr>
          <a:xfrm>
            <a:off x="3331699" y="2448316"/>
            <a:ext cx="467906" cy="3811314"/>
            <a:chOff x="629266" y="2908300"/>
            <a:chExt cx="400110" cy="2471401"/>
          </a:xfrm>
          <a:noFill/>
        </p:grpSpPr>
        <p:sp>
          <p:nvSpPr>
            <p:cNvPr id="28" name="円/楕円 27"/>
            <p:cNvSpPr/>
            <p:nvPr/>
          </p:nvSpPr>
          <p:spPr>
            <a:xfrm>
              <a:off x="629266" y="2908300"/>
              <a:ext cx="384123" cy="2471401"/>
            </a:xfrm>
            <a:prstGeom prst="ellipse">
              <a:avLst/>
            </a:prstGeom>
            <a:grpFill/>
            <a:ln w="127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srgbClr val="FFFFFF"/>
                </a:solidFill>
              </a:endParaRPr>
            </a:p>
          </p:txBody>
        </p:sp>
        <p:sp>
          <p:nvSpPr>
            <p:cNvPr id="29" name="テキスト ボックス 28"/>
            <p:cNvSpPr txBox="1"/>
            <p:nvPr/>
          </p:nvSpPr>
          <p:spPr>
            <a:xfrm>
              <a:off x="660921" y="3098950"/>
              <a:ext cx="368455" cy="2184107"/>
            </a:xfrm>
            <a:prstGeom prst="rect">
              <a:avLst/>
            </a:prstGeom>
            <a:grpFill/>
          </p:spPr>
          <p:txBody>
            <a:bodyPr vert="eaVert">
              <a:spAutoFit/>
            </a:bodyPr>
            <a:lstStyle/>
            <a:p>
              <a:pPr algn="ctr" eaLnBrk="0" hangingPunct="0">
                <a:defRPr/>
              </a:pPr>
              <a:r>
                <a:rPr lang="ja-JP" altLang="en-US" sz="1600" dirty="0">
                  <a:solidFill>
                    <a:srgbClr val="FF3300"/>
                  </a:solidFill>
                  <a:latin typeface="HGP創英角ｺﾞｼｯｸUB" panose="020B0900000000000000" pitchFamily="50" charset="-128"/>
                  <a:ea typeface="HGP創英角ｺﾞｼｯｸUB" panose="020B0900000000000000" pitchFamily="50" charset="-128"/>
                </a:rPr>
                <a:t>ブラインド温度が暑くなる</a:t>
              </a:r>
              <a:r>
                <a:rPr lang="en-US" altLang="ja-JP" sz="1600" dirty="0">
                  <a:solidFill>
                    <a:srgbClr val="FF3300"/>
                  </a:solidFill>
                  <a:latin typeface="HGP創英角ｺﾞｼｯｸUB" panose="020B0900000000000000" pitchFamily="50" charset="-128"/>
                  <a:ea typeface="HGP創英角ｺﾞｼｯｸUB" panose="020B0900000000000000" pitchFamily="50" charset="-128"/>
                </a:rPr>
                <a:t> </a:t>
              </a:r>
              <a:endParaRPr lang="ja-JP" altLang="en-US" sz="1600" dirty="0">
                <a:solidFill>
                  <a:srgbClr val="FF3300"/>
                </a:solidFill>
                <a:latin typeface="HGP創英角ｺﾞｼｯｸUB" panose="020B0900000000000000" pitchFamily="50" charset="-128"/>
                <a:ea typeface="HGP創英角ｺﾞｼｯｸUB" panose="020B0900000000000000" pitchFamily="50" charset="-128"/>
              </a:endParaRPr>
            </a:p>
          </p:txBody>
        </p:sp>
      </p:grpSp>
      <p:sp>
        <p:nvSpPr>
          <p:cNvPr id="3" name="タイトル 2"/>
          <p:cNvSpPr>
            <a:spLocks noGrp="1"/>
          </p:cNvSpPr>
          <p:nvPr>
            <p:ph type="title"/>
          </p:nvPr>
        </p:nvSpPr>
        <p:spPr/>
        <p:txBody>
          <a:bodyPr/>
          <a:lstStyle/>
          <a:p>
            <a:r>
              <a:rPr lang="ja-JP" altLang="en-US" dirty="0"/>
              <a:t>エアーフローウィンドウによる熱処理</a:t>
            </a:r>
            <a:r>
              <a:rPr lang="ja-JP" altLang="en-US" dirty="0" smtClean="0"/>
              <a:t>イメージ</a:t>
            </a:r>
            <a:endParaRPr kumimoji="1" lang="ja-JP" altLang="en-US" dirty="0"/>
          </a:p>
        </p:txBody>
      </p:sp>
      <p:sp>
        <p:nvSpPr>
          <p:cNvPr id="2" name="スライド番号プレースホルダー 1"/>
          <p:cNvSpPr>
            <a:spLocks noGrp="1"/>
          </p:cNvSpPr>
          <p:nvPr>
            <p:ph type="sldNum" sz="quarter" idx="10"/>
          </p:nvPr>
        </p:nvSpPr>
        <p:spPr/>
        <p:txBody>
          <a:bodyPr/>
          <a:lstStyle/>
          <a:p>
            <a:pPr>
              <a:defRPr/>
            </a:pPr>
            <a:fld id="{28BAE865-E37D-4EEA-97C6-AF0B6BAAB4B3}" type="slidenum">
              <a:rPr lang="en-US" altLang="ja-JP" smtClean="0"/>
              <a:pPr>
                <a:defRPr/>
              </a:pPr>
              <a:t>11</a:t>
            </a:fld>
            <a:endParaRPr lang="en-US" altLang="ja-JP"/>
          </a:p>
        </p:txBody>
      </p:sp>
      <p:sp>
        <p:nvSpPr>
          <p:cNvPr id="38" name="フリーフォーム 37"/>
          <p:cNvSpPr/>
          <p:nvPr/>
        </p:nvSpPr>
        <p:spPr>
          <a:xfrm>
            <a:off x="1602284" y="3015611"/>
            <a:ext cx="1313638" cy="1024598"/>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gradFill flip="none" rotWithShape="0">
            <a:gsLst>
              <a:gs pos="0">
                <a:srgbClr val="FFFF00">
                  <a:alpha val="70000"/>
                </a:srgbClr>
              </a:gs>
              <a:gs pos="100000">
                <a:srgbClr val="FFC000">
                  <a:alpha val="73000"/>
                </a:srgbClr>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41" name="フリーフォーム 40"/>
          <p:cNvSpPr/>
          <p:nvPr/>
        </p:nvSpPr>
        <p:spPr>
          <a:xfrm>
            <a:off x="1602284" y="3877235"/>
            <a:ext cx="1313638" cy="1024598"/>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gradFill flip="none" rotWithShape="0">
            <a:gsLst>
              <a:gs pos="0">
                <a:srgbClr val="FFFF00">
                  <a:alpha val="70000"/>
                </a:srgbClr>
              </a:gs>
              <a:gs pos="100000">
                <a:srgbClr val="FFC000">
                  <a:alpha val="73000"/>
                </a:srgbClr>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Tree>
    <p:extLst>
      <p:ext uri="{BB962C8B-B14F-4D97-AF65-F5344CB8AC3E}">
        <p14:creationId xmlns:p14="http://schemas.microsoft.com/office/powerpoint/2010/main" val="10949051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repeatCount="300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1000"/>
                                        <p:tgtEl>
                                          <p:spTgt spid="45"/>
                                        </p:tgtEl>
                                      </p:cBhvr>
                                    </p:animEffect>
                                  </p:childTnLst>
                                </p:cTn>
                              </p:par>
                              <p:par>
                                <p:cTn id="8" presetID="22" presetClass="entr" presetSubtype="8" repeatCount="300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1000"/>
                                        <p:tgtEl>
                                          <p:spTgt spid="38"/>
                                        </p:tgtEl>
                                      </p:cBhvr>
                                    </p:animEffect>
                                  </p:childTnLst>
                                </p:cTn>
                              </p:par>
                              <p:par>
                                <p:cTn id="11" presetID="22" presetClass="entr" presetSubtype="8" repeatCount="300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1000"/>
                                        <p:tgtEl>
                                          <p:spTgt spid="41"/>
                                        </p:tgtEl>
                                      </p:cBhvr>
                                    </p:animEffect>
                                  </p:childTnLst>
                                </p:cTn>
                              </p:par>
                            </p:childTnLst>
                          </p:cTn>
                        </p:par>
                        <p:par>
                          <p:cTn id="14" fill="hold">
                            <p:stCondLst>
                              <p:cond delay="3000"/>
                            </p:stCondLst>
                            <p:childTnLst>
                              <p:par>
                                <p:cTn id="15" presetID="10" presetClass="entr" presetSubtype="0" repeatCount="200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repeatCount="3000" fill="remove"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1000"/>
                                        <p:tgtEl>
                                          <p:spTgt spid="15"/>
                                        </p:tgtEl>
                                      </p:cBhvr>
                                    </p:animEffect>
                                  </p:childTnLst>
                                </p:cTn>
                              </p:par>
                              <p:par>
                                <p:cTn id="23" presetID="22" presetClass="entr" presetSubtype="2" repeatCount="3000" fill="remove"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1000"/>
                                        <p:tgtEl>
                                          <p:spTgt spid="6"/>
                                        </p:tgtEl>
                                      </p:cBhvr>
                                    </p:animEffect>
                                  </p:childTnLst>
                                </p:cTn>
                              </p:par>
                            </p:childTnLst>
                          </p:cTn>
                        </p:par>
                        <p:par>
                          <p:cTn id="26" fill="hold" nodeType="withGroup">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18438"/>
                                        </p:tgtEl>
                                        <p:attrNameLst>
                                          <p:attrName>style.visibility</p:attrName>
                                        </p:attrNameLst>
                                      </p:cBhvr>
                                      <p:to>
                                        <p:strVal val="visible"/>
                                      </p:to>
                                    </p:set>
                                    <p:animEffect transition="in" filter="wipe(left)">
                                      <p:cBhvr>
                                        <p:cTn id="29" dur="1000"/>
                                        <p:tgtEl>
                                          <p:spTgt spid="184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repeatCount="3000" fill="remove"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1000"/>
                                        <p:tgtEl>
                                          <p:spTgt spid="24"/>
                                        </p:tgtEl>
                                      </p:cBhvr>
                                    </p:animEffect>
                                  </p:childTnLst>
                                </p:cTn>
                              </p:par>
                              <p:par>
                                <p:cTn id="35" presetID="22" presetClass="entr" presetSubtype="4" repeatCount="3000" fill="remove"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1000"/>
                                        <p:tgtEl>
                                          <p:spTgt spid="39"/>
                                        </p:tgtEl>
                                      </p:cBhvr>
                                    </p:animEffect>
                                  </p:childTnLst>
                                </p:cTn>
                              </p:par>
                              <p:par>
                                <p:cTn id="38" presetID="22" presetClass="entr" presetSubtype="4" repeatCount="3000" fill="remove"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down)">
                                      <p:cBhvr>
                                        <p:cTn id="40" dur="1000"/>
                                        <p:tgtEl>
                                          <p:spTgt spid="40"/>
                                        </p:tgtEl>
                                      </p:cBhvr>
                                    </p:animEffect>
                                  </p:childTnLst>
                                </p:cTn>
                              </p:par>
                            </p:childTnLst>
                          </p:cTn>
                        </p:par>
                        <p:par>
                          <p:cTn id="41" fill="hold" nodeType="withGroup">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18440"/>
                                        </p:tgtEl>
                                        <p:attrNameLst>
                                          <p:attrName>style.visibility</p:attrName>
                                        </p:attrNameLst>
                                      </p:cBhvr>
                                      <p:to>
                                        <p:strVal val="visible"/>
                                      </p:to>
                                    </p:set>
                                    <p:animEffect transition="in" filter="wipe(left)">
                                      <p:cBhvr>
                                        <p:cTn id="44" dur="1000"/>
                                        <p:tgtEl>
                                          <p:spTgt spid="1844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repeatCount="3000" fill="remove"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1000"/>
                                        <p:tgtEl>
                                          <p:spTgt spid="26"/>
                                        </p:tgtEl>
                                      </p:cBhvr>
                                    </p:animEffect>
                                  </p:childTnLst>
                                </p:cTn>
                              </p:par>
                              <p:par>
                                <p:cTn id="50" presetID="22" presetClass="entr" presetSubtype="8" repeatCount="3000" fill="remove"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1000"/>
                                        <p:tgtEl>
                                          <p:spTgt spid="27"/>
                                        </p:tgtEl>
                                      </p:cBhvr>
                                    </p:animEffect>
                                  </p:childTnLst>
                                </p:cTn>
                              </p:par>
                            </p:childTnLst>
                          </p:cTn>
                        </p:par>
                        <p:par>
                          <p:cTn id="53" fill="hold" nodeType="withGroup">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18439"/>
                                        </p:tgtEl>
                                        <p:attrNameLst>
                                          <p:attrName>style.visibility</p:attrName>
                                        </p:attrNameLst>
                                      </p:cBhvr>
                                      <p:to>
                                        <p:strVal val="visible"/>
                                      </p:to>
                                    </p:set>
                                    <p:animEffect transition="in" filter="wipe(left)">
                                      <p:cBhvr>
                                        <p:cTn id="56" dur="1000"/>
                                        <p:tgtEl>
                                          <p:spTgt spid="184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p:bldP spid="18439" grpId="0" animBg="1"/>
      <p:bldP spid="18440" grpId="0" animBg="1"/>
      <p:bldP spid="18" grpId="0" animBg="1"/>
      <p:bldP spid="45" grpId="0" animBg="1"/>
      <p:bldP spid="38"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4" t="15600" r="1594" b="8063"/>
          <a:stretch/>
        </p:blipFill>
        <p:spPr bwMode="auto">
          <a:xfrm>
            <a:off x="648586" y="2115879"/>
            <a:ext cx="9356651" cy="378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ctangle 3"/>
          <p:cNvSpPr>
            <a:spLocks noChangeArrowheads="1"/>
          </p:cNvSpPr>
          <p:nvPr/>
        </p:nvSpPr>
        <p:spPr bwMode="auto">
          <a:xfrm>
            <a:off x="648586" y="1307086"/>
            <a:ext cx="2813282" cy="588098"/>
          </a:xfrm>
          <a:prstGeom prst="rect">
            <a:avLst/>
          </a:prstGeom>
          <a:solidFill>
            <a:srgbClr val="008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2000">
                <a:solidFill>
                  <a:srgbClr val="FFFFFF"/>
                </a:solidFill>
                <a:latin typeface="HGP創英角ｺﾞｼｯｸUB" pitchFamily="50" charset="-128"/>
                <a:ea typeface="HGP創英角ｺﾞｼｯｸUB" pitchFamily="50" charset="-128"/>
              </a:rPr>
              <a:t>ブラインド内蔵</a:t>
            </a:r>
          </a:p>
          <a:p>
            <a:pPr algn="ctr"/>
            <a:r>
              <a:rPr lang="ja-JP" altLang="en-US" sz="2000">
                <a:solidFill>
                  <a:srgbClr val="FFFFFF"/>
                </a:solidFill>
                <a:latin typeface="HGP創英角ｺﾞｼｯｸUB" pitchFamily="50" charset="-128"/>
                <a:ea typeface="HGP創英角ｺﾞｼｯｸUB" pitchFamily="50" charset="-128"/>
              </a:rPr>
              <a:t>二重窓</a:t>
            </a:r>
          </a:p>
        </p:txBody>
      </p:sp>
      <p:sp>
        <p:nvSpPr>
          <p:cNvPr id="5124" name="Rectangle 4"/>
          <p:cNvSpPr>
            <a:spLocks noChangeArrowheads="1"/>
          </p:cNvSpPr>
          <p:nvPr/>
        </p:nvSpPr>
        <p:spPr bwMode="auto">
          <a:xfrm>
            <a:off x="3807437" y="1294639"/>
            <a:ext cx="2940685" cy="588098"/>
          </a:xfrm>
          <a:prstGeom prst="rect">
            <a:avLst/>
          </a:prstGeom>
          <a:solidFill>
            <a:srgbClr val="008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2000">
                <a:solidFill>
                  <a:srgbClr val="FFFFFF"/>
                </a:solidFill>
                <a:latin typeface="HGP創英角ｺﾞｼｯｸUB" pitchFamily="50" charset="-128"/>
                <a:ea typeface="HGP創英角ｺﾞｼｯｸUB" pitchFamily="50" charset="-128"/>
              </a:rPr>
              <a:t>自動制御ブラインド内蔵</a:t>
            </a:r>
          </a:p>
          <a:p>
            <a:pPr algn="ctr"/>
            <a:r>
              <a:rPr lang="ja-JP" altLang="en-US" sz="2000" smtClean="0">
                <a:solidFill>
                  <a:srgbClr val="FFFFFF"/>
                </a:solidFill>
                <a:latin typeface="HGP創英角ｺﾞｼｯｸUB" pitchFamily="50" charset="-128"/>
                <a:ea typeface="HGP創英角ｺﾞｼｯｸUB" pitchFamily="50" charset="-128"/>
              </a:rPr>
              <a:t>エアーフローウインドウ</a:t>
            </a:r>
            <a:endParaRPr lang="ja-JP" altLang="en-US" sz="2000">
              <a:solidFill>
                <a:srgbClr val="FFFFFF"/>
              </a:solidFill>
              <a:latin typeface="HGP創英角ｺﾞｼｯｸUB" pitchFamily="50" charset="-128"/>
              <a:ea typeface="HGP創英角ｺﾞｼｯｸUB" pitchFamily="50" charset="-128"/>
            </a:endParaRPr>
          </a:p>
        </p:txBody>
      </p:sp>
      <p:sp>
        <p:nvSpPr>
          <p:cNvPr id="5125" name="Rectangle 5"/>
          <p:cNvSpPr>
            <a:spLocks noChangeArrowheads="1"/>
          </p:cNvSpPr>
          <p:nvPr/>
        </p:nvSpPr>
        <p:spPr bwMode="auto">
          <a:xfrm>
            <a:off x="7093691" y="1294639"/>
            <a:ext cx="2723225" cy="588098"/>
          </a:xfrm>
          <a:prstGeom prst="rect">
            <a:avLst/>
          </a:prstGeom>
          <a:solidFill>
            <a:srgbClr val="008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2000">
                <a:solidFill>
                  <a:srgbClr val="FFFFFF"/>
                </a:solidFill>
                <a:latin typeface="HGP創英角ｺﾞｼｯｸUB" pitchFamily="50" charset="-128"/>
                <a:ea typeface="HGP創英角ｺﾞｼｯｸUB" pitchFamily="50" charset="-128"/>
              </a:rPr>
              <a:t>一般</a:t>
            </a:r>
            <a:r>
              <a:rPr lang="ja-JP" altLang="en-US" sz="2000" smtClean="0">
                <a:solidFill>
                  <a:srgbClr val="FFFFFF"/>
                </a:solidFill>
                <a:latin typeface="HGP創英角ｺﾞｼｯｸUB" pitchFamily="50" charset="-128"/>
                <a:ea typeface="HGP創英角ｺﾞｼｯｸUB" pitchFamily="50" charset="-128"/>
              </a:rPr>
              <a:t>窓</a:t>
            </a:r>
            <a:endParaRPr lang="en-US" altLang="ja-JP" sz="2000" smtClean="0">
              <a:solidFill>
                <a:srgbClr val="FFFFFF"/>
              </a:solidFill>
              <a:latin typeface="HGP創英角ｺﾞｼｯｸUB" pitchFamily="50" charset="-128"/>
              <a:ea typeface="HGP創英角ｺﾞｼｯｸUB" pitchFamily="50" charset="-128"/>
            </a:endParaRPr>
          </a:p>
          <a:p>
            <a:pPr algn="ctr"/>
            <a:r>
              <a:rPr lang="ja-JP" altLang="en-US" sz="1800" smtClean="0">
                <a:solidFill>
                  <a:srgbClr val="FFFFFF"/>
                </a:solidFill>
                <a:latin typeface="HGP創英角ｺﾞｼｯｸUB" pitchFamily="50" charset="-128"/>
                <a:ea typeface="HGP創英角ｺﾞｼｯｸUB" pitchFamily="50" charset="-128"/>
              </a:rPr>
              <a:t>（</a:t>
            </a:r>
            <a:r>
              <a:rPr lang="ja-JP" altLang="en-US" sz="1800">
                <a:solidFill>
                  <a:srgbClr val="FFFFFF"/>
                </a:solidFill>
                <a:latin typeface="HGP創英角ｺﾞｼｯｸUB" pitchFamily="50" charset="-128"/>
                <a:ea typeface="HGP創英角ｺﾞｼｯｸUB" pitchFamily="50" charset="-128"/>
              </a:rPr>
              <a:t>単板ガラス</a:t>
            </a:r>
            <a:r>
              <a:rPr lang="ja-JP" altLang="en-US" sz="1800" smtClean="0">
                <a:solidFill>
                  <a:srgbClr val="FFFFFF"/>
                </a:solidFill>
                <a:latin typeface="HGP創英角ｺﾞｼｯｸUB" pitchFamily="50" charset="-128"/>
                <a:ea typeface="HGP創英角ｺﾞｼｯｸUB" pitchFamily="50" charset="-128"/>
              </a:rPr>
              <a:t>＋ブラインド</a:t>
            </a:r>
            <a:r>
              <a:rPr lang="ja-JP" altLang="en-US" sz="1800">
                <a:solidFill>
                  <a:srgbClr val="FFFFFF"/>
                </a:solidFill>
                <a:latin typeface="HGP創英角ｺﾞｼｯｸUB" pitchFamily="50" charset="-128"/>
                <a:ea typeface="HGP創英角ｺﾞｼｯｸUB" pitchFamily="50" charset="-128"/>
              </a:rPr>
              <a:t>）</a:t>
            </a:r>
          </a:p>
        </p:txBody>
      </p:sp>
      <p:sp>
        <p:nvSpPr>
          <p:cNvPr id="6" name="Rectangle 20"/>
          <p:cNvSpPr>
            <a:spLocks noChangeArrowheads="1"/>
          </p:cNvSpPr>
          <p:nvPr/>
        </p:nvSpPr>
        <p:spPr bwMode="auto">
          <a:xfrm>
            <a:off x="477066" y="6237195"/>
            <a:ext cx="4659000" cy="44387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306" tIns="52153" rIns="104306" bIns="52153" anchor="ctr">
            <a:spAutoFit/>
          </a:bodyPr>
          <a:lstStyle/>
          <a:p>
            <a:r>
              <a:rPr lang="ja-JP" altLang="en-US" sz="2200" dirty="0">
                <a:latin typeface="HGP創英角ｺﾞｼｯｸUB" panose="020B0900000000000000" pitchFamily="50" charset="-128"/>
                <a:ea typeface="HGP創英角ｺﾞｼｯｸUB" panose="020B0900000000000000" pitchFamily="50" charset="-128"/>
              </a:rPr>
              <a:t>窓表面温度と室内温度との差が小</a:t>
            </a:r>
            <a:r>
              <a:rPr lang="ja-JP" altLang="en-US" sz="2200" u="sng" dirty="0">
                <a:solidFill>
                  <a:srgbClr val="FFFF00"/>
                </a:solidFill>
                <a:latin typeface="HGP創英角ｺﾞｼｯｸUB" panose="020B0900000000000000" pitchFamily="50" charset="-128"/>
                <a:ea typeface="HGP創英角ｺﾞｼｯｸUB" panose="020B0900000000000000" pitchFamily="50" charset="-128"/>
              </a:rPr>
              <a:t>　</a:t>
            </a:r>
          </a:p>
        </p:txBody>
      </p:sp>
      <p:sp>
        <p:nvSpPr>
          <p:cNvPr id="7" name="Rectangle 21"/>
          <p:cNvSpPr>
            <a:spLocks noChangeArrowheads="1"/>
          </p:cNvSpPr>
          <p:nvPr/>
        </p:nvSpPr>
        <p:spPr bwMode="auto">
          <a:xfrm>
            <a:off x="5490716" y="6237195"/>
            <a:ext cx="4561199" cy="44387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306" tIns="52153" rIns="104306" bIns="52153" anchor="ctr">
            <a:spAutoFit/>
          </a:bodyPr>
          <a:lstStyle/>
          <a:p>
            <a:r>
              <a:rPr lang="ja-JP" altLang="en-US" sz="2200" dirty="0">
                <a:solidFill>
                  <a:srgbClr val="0070C0"/>
                </a:solidFill>
                <a:latin typeface="HGP創英角ｺﾞｼｯｸUB" panose="020B0900000000000000" pitchFamily="50" charset="-128"/>
                <a:ea typeface="HGP創英角ｺﾞｼｯｸUB" panose="020B0900000000000000" pitchFamily="50" charset="-128"/>
              </a:rPr>
              <a:t>温熱環境の改善と窓からの負荷低減</a:t>
            </a:r>
          </a:p>
        </p:txBody>
      </p:sp>
      <p:sp>
        <p:nvSpPr>
          <p:cNvPr id="3" name="タイトル 2"/>
          <p:cNvSpPr>
            <a:spLocks noGrp="1"/>
          </p:cNvSpPr>
          <p:nvPr>
            <p:ph type="title"/>
          </p:nvPr>
        </p:nvSpPr>
        <p:spPr/>
        <p:txBody>
          <a:bodyPr/>
          <a:lstStyle/>
          <a:p>
            <a:r>
              <a:rPr lang="ja-JP" altLang="en-US" dirty="0"/>
              <a:t>窓周りの熱性能比較例　</a:t>
            </a:r>
            <a:r>
              <a:rPr lang="en-US" altLang="ja-JP" dirty="0"/>
              <a:t>(</a:t>
            </a:r>
            <a:r>
              <a:rPr lang="ja-JP" altLang="en-US" dirty="0"/>
              <a:t>１</a:t>
            </a:r>
            <a:r>
              <a:rPr lang="en-US" altLang="ja-JP" dirty="0" smtClean="0"/>
              <a:t>)</a:t>
            </a:r>
            <a:endParaRPr kumimoji="1" lang="ja-JP" altLang="en-US" dirty="0"/>
          </a:p>
        </p:txBody>
      </p:sp>
      <p:sp>
        <p:nvSpPr>
          <p:cNvPr id="2" name="スライド番号プレースホルダー 1"/>
          <p:cNvSpPr>
            <a:spLocks noGrp="1"/>
          </p:cNvSpPr>
          <p:nvPr>
            <p:ph type="sldNum" sz="quarter" idx="10"/>
          </p:nvPr>
        </p:nvSpPr>
        <p:spPr/>
        <p:txBody>
          <a:bodyPr/>
          <a:lstStyle/>
          <a:p>
            <a:pPr>
              <a:defRPr/>
            </a:pPr>
            <a:fld id="{B519DAFA-59A6-46B5-8F20-BEBFD95051EF}" type="slidenum">
              <a:rPr lang="en-US" altLang="ja-JP" smtClean="0"/>
              <a:pPr>
                <a:defRPr/>
              </a:pPr>
              <a:t>12</a:t>
            </a:fld>
            <a:endParaRPr lang="en-US" altLang="ja-JP"/>
          </a:p>
        </p:txBody>
      </p:sp>
      <p:sp>
        <p:nvSpPr>
          <p:cNvPr id="4" name="右矢印 3"/>
          <p:cNvSpPr/>
          <p:nvPr/>
        </p:nvSpPr>
        <p:spPr>
          <a:xfrm>
            <a:off x="4842644" y="6156895"/>
            <a:ext cx="504056" cy="604479"/>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220958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53460" y="1546397"/>
            <a:ext cx="10335985" cy="5120637"/>
            <a:chOff x="643214" y="4149725"/>
            <a:chExt cx="7787999" cy="2713321"/>
          </a:xfrm>
        </p:grpSpPr>
        <p:pic>
          <p:nvPicPr>
            <p:cNvPr id="160770" name="Picture 4" descr="C:\Users\inouelab\Desktop\熱画像\トリミング\710049-1.jpg"/>
            <p:cNvPicPr>
              <a:picLocks noChangeArrowheads="1"/>
            </p:cNvPicPr>
            <p:nvPr/>
          </p:nvPicPr>
          <p:blipFill>
            <a:blip r:embed="rId3">
              <a:extLst>
                <a:ext uri="{28A0092B-C50C-407E-A947-70E740481C1C}">
                  <a14:useLocalDpi xmlns:a14="http://schemas.microsoft.com/office/drawing/2010/main" val="0"/>
                </a:ext>
              </a:extLst>
            </a:blip>
            <a:srcRect b="1065"/>
            <a:stretch>
              <a:fillRect/>
            </a:stretch>
          </p:blipFill>
          <p:spPr bwMode="auto">
            <a:xfrm>
              <a:off x="643214" y="4206875"/>
              <a:ext cx="3519487"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5" descr="C:\Users\inouelab\Desktop\熱画像\トリミング\710049.jpg"/>
            <p:cNvPicPr>
              <a:picLocks noChangeArrowheads="1"/>
            </p:cNvPicPr>
            <p:nvPr/>
          </p:nvPicPr>
          <p:blipFill>
            <a:blip r:embed="rId4">
              <a:extLst>
                <a:ext uri="{28A0092B-C50C-407E-A947-70E740481C1C}">
                  <a14:useLocalDpi xmlns:a14="http://schemas.microsoft.com/office/drawing/2010/main" val="0"/>
                </a:ext>
              </a:extLst>
            </a:blip>
            <a:srcRect b="1065"/>
            <a:stretch>
              <a:fillRect/>
            </a:stretch>
          </p:blipFill>
          <p:spPr bwMode="auto">
            <a:xfrm>
              <a:off x="4232275" y="4206875"/>
              <a:ext cx="3519488"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927944" y="4808538"/>
              <a:ext cx="1442401" cy="927100"/>
            </a:xfrm>
            <a:custGeom>
              <a:avLst/>
              <a:gdLst>
                <a:gd name="connsiteX0" fmla="*/ 0 w 1296144"/>
                <a:gd name="connsiteY0" fmla="*/ 0 h 1008112"/>
                <a:gd name="connsiteX1" fmla="*/ 1296144 w 1296144"/>
                <a:gd name="connsiteY1" fmla="*/ 0 h 1008112"/>
                <a:gd name="connsiteX2" fmla="*/ 1296144 w 1296144"/>
                <a:gd name="connsiteY2" fmla="*/ 1008112 h 1008112"/>
                <a:gd name="connsiteX3" fmla="*/ 0 w 1296144"/>
                <a:gd name="connsiteY3" fmla="*/ 1008112 h 1008112"/>
                <a:gd name="connsiteX4" fmla="*/ 0 w 1296144"/>
                <a:gd name="connsiteY4" fmla="*/ 0 h 1008112"/>
                <a:gd name="connsiteX0" fmla="*/ 0 w 1353294"/>
                <a:gd name="connsiteY0" fmla="*/ 119063 h 1008112"/>
                <a:gd name="connsiteX1" fmla="*/ 1353294 w 1353294"/>
                <a:gd name="connsiteY1" fmla="*/ 0 h 1008112"/>
                <a:gd name="connsiteX2" fmla="*/ 1353294 w 1353294"/>
                <a:gd name="connsiteY2" fmla="*/ 1008112 h 1008112"/>
                <a:gd name="connsiteX3" fmla="*/ 57150 w 1353294"/>
                <a:gd name="connsiteY3" fmla="*/ 1008112 h 1008112"/>
                <a:gd name="connsiteX4" fmla="*/ 0 w 1353294"/>
                <a:gd name="connsiteY4" fmla="*/ 119063 h 1008112"/>
                <a:gd name="connsiteX0" fmla="*/ 0 w 1353294"/>
                <a:gd name="connsiteY0" fmla="*/ 19050 h 908099"/>
                <a:gd name="connsiteX1" fmla="*/ 1281856 w 1353294"/>
                <a:gd name="connsiteY1" fmla="*/ 0 h 908099"/>
                <a:gd name="connsiteX2" fmla="*/ 1353294 w 1353294"/>
                <a:gd name="connsiteY2" fmla="*/ 908099 h 908099"/>
                <a:gd name="connsiteX3" fmla="*/ 57150 w 1353294"/>
                <a:gd name="connsiteY3" fmla="*/ 908099 h 908099"/>
                <a:gd name="connsiteX4" fmla="*/ 0 w 1353294"/>
                <a:gd name="connsiteY4" fmla="*/ 19050 h 908099"/>
                <a:gd name="connsiteX0" fmla="*/ 0 w 1281856"/>
                <a:gd name="connsiteY0" fmla="*/ 19050 h 927149"/>
                <a:gd name="connsiteX1" fmla="*/ 1281856 w 1281856"/>
                <a:gd name="connsiteY1" fmla="*/ 0 h 927149"/>
                <a:gd name="connsiteX2" fmla="*/ 1258044 w 1281856"/>
                <a:gd name="connsiteY2" fmla="*/ 927149 h 927149"/>
                <a:gd name="connsiteX3" fmla="*/ 57150 w 1281856"/>
                <a:gd name="connsiteY3" fmla="*/ 908099 h 927149"/>
                <a:gd name="connsiteX4" fmla="*/ 0 w 1281856"/>
                <a:gd name="connsiteY4" fmla="*/ 19050 h 927149"/>
                <a:gd name="connsiteX0" fmla="*/ 14288 w 1296144"/>
                <a:gd name="connsiteY0" fmla="*/ 19050 h 927149"/>
                <a:gd name="connsiteX1" fmla="*/ 1296144 w 1296144"/>
                <a:gd name="connsiteY1" fmla="*/ 0 h 927149"/>
                <a:gd name="connsiteX2" fmla="*/ 1272332 w 1296144"/>
                <a:gd name="connsiteY2" fmla="*/ 927149 h 927149"/>
                <a:gd name="connsiteX3" fmla="*/ 0 w 1296144"/>
                <a:gd name="connsiteY3" fmla="*/ 927149 h 927149"/>
                <a:gd name="connsiteX4" fmla="*/ 14288 w 1296144"/>
                <a:gd name="connsiteY4" fmla="*/ 19050 h 927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144" h="927149">
                  <a:moveTo>
                    <a:pt x="14288" y="19050"/>
                  </a:moveTo>
                  <a:lnTo>
                    <a:pt x="1296144" y="0"/>
                  </a:lnTo>
                  <a:lnTo>
                    <a:pt x="1272332" y="927149"/>
                  </a:lnTo>
                  <a:lnTo>
                    <a:pt x="0" y="927149"/>
                  </a:lnTo>
                  <a:lnTo>
                    <a:pt x="14288" y="19050"/>
                  </a:lnTo>
                  <a:close/>
                </a:path>
              </a:pathLst>
            </a:cu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300" name="正方形/長方形 299"/>
            <p:cNvSpPr/>
            <p:nvPr/>
          </p:nvSpPr>
          <p:spPr>
            <a:xfrm>
              <a:off x="2535576" y="4795408"/>
              <a:ext cx="1264899" cy="943405"/>
            </a:xfrm>
            <a:custGeom>
              <a:avLst/>
              <a:gdLst>
                <a:gd name="connsiteX0" fmla="*/ 0 w 1296144"/>
                <a:gd name="connsiteY0" fmla="*/ 0 h 1008112"/>
                <a:gd name="connsiteX1" fmla="*/ 1296144 w 1296144"/>
                <a:gd name="connsiteY1" fmla="*/ 0 h 1008112"/>
                <a:gd name="connsiteX2" fmla="*/ 1296144 w 1296144"/>
                <a:gd name="connsiteY2" fmla="*/ 1008112 h 1008112"/>
                <a:gd name="connsiteX3" fmla="*/ 0 w 1296144"/>
                <a:gd name="connsiteY3" fmla="*/ 1008112 h 1008112"/>
                <a:gd name="connsiteX4" fmla="*/ 0 w 1296144"/>
                <a:gd name="connsiteY4" fmla="*/ 0 h 1008112"/>
                <a:gd name="connsiteX0" fmla="*/ 57150 w 1353294"/>
                <a:gd name="connsiteY0" fmla="*/ 0 h 1008112"/>
                <a:gd name="connsiteX1" fmla="*/ 1353294 w 1353294"/>
                <a:gd name="connsiteY1" fmla="*/ 0 h 1008112"/>
                <a:gd name="connsiteX2" fmla="*/ 1353294 w 1353294"/>
                <a:gd name="connsiteY2" fmla="*/ 1008112 h 1008112"/>
                <a:gd name="connsiteX3" fmla="*/ 0 w 1353294"/>
                <a:gd name="connsiteY3" fmla="*/ 917625 h 1008112"/>
                <a:gd name="connsiteX4" fmla="*/ 57150 w 1353294"/>
                <a:gd name="connsiteY4" fmla="*/ 0 h 1008112"/>
                <a:gd name="connsiteX0" fmla="*/ 57150 w 1353294"/>
                <a:gd name="connsiteY0" fmla="*/ 0 h 936675"/>
                <a:gd name="connsiteX1" fmla="*/ 1353294 w 1353294"/>
                <a:gd name="connsiteY1" fmla="*/ 0 h 936675"/>
                <a:gd name="connsiteX2" fmla="*/ 1158031 w 1353294"/>
                <a:gd name="connsiteY2" fmla="*/ 936675 h 936675"/>
                <a:gd name="connsiteX3" fmla="*/ 0 w 1353294"/>
                <a:gd name="connsiteY3" fmla="*/ 917625 h 936675"/>
                <a:gd name="connsiteX4" fmla="*/ 57150 w 1353294"/>
                <a:gd name="connsiteY4" fmla="*/ 0 h 936675"/>
                <a:gd name="connsiteX0" fmla="*/ 57150 w 1158031"/>
                <a:gd name="connsiteY0" fmla="*/ 0 h 936675"/>
                <a:gd name="connsiteX1" fmla="*/ 1129457 w 1158031"/>
                <a:gd name="connsiteY1" fmla="*/ 52388 h 936675"/>
                <a:gd name="connsiteX2" fmla="*/ 1158031 w 1158031"/>
                <a:gd name="connsiteY2" fmla="*/ 936675 h 936675"/>
                <a:gd name="connsiteX3" fmla="*/ 0 w 1158031"/>
                <a:gd name="connsiteY3" fmla="*/ 917625 h 936675"/>
                <a:gd name="connsiteX4" fmla="*/ 57150 w 1158031"/>
                <a:gd name="connsiteY4" fmla="*/ 0 h 936675"/>
                <a:gd name="connsiteX0" fmla="*/ 0 w 1167556"/>
                <a:gd name="connsiteY0" fmla="*/ 0 h 903338"/>
                <a:gd name="connsiteX1" fmla="*/ 1138982 w 1167556"/>
                <a:gd name="connsiteY1" fmla="*/ 19051 h 903338"/>
                <a:gd name="connsiteX2" fmla="*/ 1167556 w 1167556"/>
                <a:gd name="connsiteY2" fmla="*/ 903338 h 903338"/>
                <a:gd name="connsiteX3" fmla="*/ 9525 w 1167556"/>
                <a:gd name="connsiteY3" fmla="*/ 884288 h 903338"/>
                <a:gd name="connsiteX4" fmla="*/ 0 w 1167556"/>
                <a:gd name="connsiteY4" fmla="*/ 0 h 90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556" h="903338">
                  <a:moveTo>
                    <a:pt x="0" y="0"/>
                  </a:moveTo>
                  <a:lnTo>
                    <a:pt x="1138982" y="19051"/>
                  </a:lnTo>
                  <a:lnTo>
                    <a:pt x="1167556" y="903338"/>
                  </a:lnTo>
                  <a:lnTo>
                    <a:pt x="9525" y="884288"/>
                  </a:lnTo>
                  <a:lnTo>
                    <a:pt x="0" y="0"/>
                  </a:lnTo>
                  <a:close/>
                </a:path>
              </a:pathLst>
            </a:cu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60779" name="テキスト ボックス 21"/>
            <p:cNvSpPr txBox="1">
              <a:spLocks noChangeArrowheads="1"/>
            </p:cNvSpPr>
            <p:nvPr/>
          </p:nvSpPr>
          <p:spPr bwMode="auto">
            <a:xfrm>
              <a:off x="1102958" y="5983222"/>
              <a:ext cx="1116504" cy="260935"/>
            </a:xfrm>
            <a:prstGeom prst="rect">
              <a:avLst/>
            </a:prstGeom>
            <a:solidFill>
              <a:schemeClr val="bg1"/>
            </a:solidFill>
            <a:ln w="9525">
              <a:no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smtClean="0">
                  <a:solidFill>
                    <a:srgbClr val="3333FF"/>
                  </a:solidFill>
                  <a:latin typeface="Times New Roman" panose="02020603050405020304" pitchFamily="18" charset="0"/>
                  <a:cs typeface="Times New Roman" panose="02020603050405020304" pitchFamily="18" charset="0"/>
                </a:rPr>
                <a:t>エアーフロー</a:t>
              </a:r>
              <a:endParaRPr lang="en-US" altLang="ja-JP" sz="1600" b="1" smtClean="0">
                <a:solidFill>
                  <a:srgbClr val="3333FF"/>
                </a:solidFill>
                <a:latin typeface="Times New Roman" panose="02020603050405020304" pitchFamily="18" charset="0"/>
                <a:cs typeface="Times New Roman" panose="02020603050405020304" pitchFamily="18" charset="0"/>
              </a:endParaRPr>
            </a:p>
            <a:p>
              <a:pPr algn="ctr" fontAlgn="base">
                <a:spcBef>
                  <a:spcPct val="0"/>
                </a:spcBef>
                <a:spcAft>
                  <a:spcPct val="0"/>
                </a:spcAft>
                <a:buFontTx/>
                <a:buNone/>
              </a:pPr>
              <a:r>
                <a:rPr lang="ja-JP" altLang="en-US" sz="1600" b="1" smtClean="0">
                  <a:solidFill>
                    <a:srgbClr val="3333FF"/>
                  </a:solidFill>
                  <a:latin typeface="Times New Roman" panose="02020603050405020304" pitchFamily="18" charset="0"/>
                  <a:cs typeface="Times New Roman" panose="02020603050405020304" pitchFamily="18" charset="0"/>
                </a:rPr>
                <a:t>ウィンドウ</a:t>
              </a:r>
              <a:endParaRPr lang="ja-JP" altLang="en-US" sz="1100" b="1">
                <a:solidFill>
                  <a:srgbClr val="3333FF"/>
                </a:solidFill>
                <a:latin typeface="Times New Roman" panose="02020603050405020304" pitchFamily="18" charset="0"/>
                <a:cs typeface="Times New Roman" panose="02020603050405020304" pitchFamily="18" charset="0"/>
              </a:endParaRPr>
            </a:p>
          </p:txBody>
        </p:sp>
        <p:sp>
          <p:nvSpPr>
            <p:cNvPr id="160784" name="Oval 272"/>
            <p:cNvSpPr>
              <a:spLocks noChangeArrowheads="1"/>
            </p:cNvSpPr>
            <p:nvPr/>
          </p:nvSpPr>
          <p:spPr bwMode="auto">
            <a:xfrm>
              <a:off x="6835775" y="5187950"/>
              <a:ext cx="71438" cy="71438"/>
            </a:xfrm>
            <a:prstGeom prst="ellipse">
              <a:avLst/>
            </a:prstGeom>
            <a:solidFill>
              <a:schemeClr val="bg1"/>
            </a:solidFill>
            <a:ln w="9525">
              <a:solidFill>
                <a:schemeClr val="bg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endParaRPr lang="ja-JP" altLang="en-US" sz="2100">
                <a:solidFill>
                  <a:srgbClr val="000000"/>
                </a:solidFill>
              </a:endParaRPr>
            </a:p>
          </p:txBody>
        </p:sp>
        <p:sp>
          <p:nvSpPr>
            <p:cNvPr id="160785" name="テキスト ボックス 64"/>
            <p:cNvSpPr txBox="1">
              <a:spLocks noChangeArrowheads="1"/>
            </p:cNvSpPr>
            <p:nvPr/>
          </p:nvSpPr>
          <p:spPr bwMode="auto">
            <a:xfrm>
              <a:off x="6659563" y="5260975"/>
              <a:ext cx="576262" cy="2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en-US" altLang="ja-JP" sz="1800" b="1">
                  <a:solidFill>
                    <a:srgbClr val="FFFFFF"/>
                  </a:solidFill>
                </a:rPr>
                <a:t>40.3</a:t>
              </a:r>
              <a:r>
                <a:rPr lang="ja-JP" altLang="en-US" sz="1800" b="1">
                  <a:solidFill>
                    <a:srgbClr val="FFFFFF"/>
                  </a:solidFill>
                </a:rPr>
                <a:t>℃</a:t>
              </a:r>
            </a:p>
          </p:txBody>
        </p:sp>
        <p:sp>
          <p:nvSpPr>
            <p:cNvPr id="160786" name="Oval 272"/>
            <p:cNvSpPr>
              <a:spLocks noChangeArrowheads="1"/>
            </p:cNvSpPr>
            <p:nvPr/>
          </p:nvSpPr>
          <p:spPr bwMode="auto">
            <a:xfrm>
              <a:off x="5621338" y="5189538"/>
              <a:ext cx="71437" cy="71437"/>
            </a:xfrm>
            <a:prstGeom prst="ellipse">
              <a:avLst/>
            </a:prstGeom>
            <a:solidFill>
              <a:schemeClr val="bg1"/>
            </a:solidFill>
            <a:ln w="9525">
              <a:solidFill>
                <a:schemeClr val="bg1"/>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endParaRPr lang="ja-JP" altLang="en-US" sz="2100">
                <a:solidFill>
                  <a:srgbClr val="000000"/>
                </a:solidFill>
              </a:endParaRPr>
            </a:p>
          </p:txBody>
        </p:sp>
        <p:sp>
          <p:nvSpPr>
            <p:cNvPr id="160787" name="テキスト ボックス 64"/>
            <p:cNvSpPr txBox="1">
              <a:spLocks noChangeArrowheads="1"/>
            </p:cNvSpPr>
            <p:nvPr/>
          </p:nvSpPr>
          <p:spPr bwMode="auto">
            <a:xfrm>
              <a:off x="5434013" y="5260975"/>
              <a:ext cx="574675" cy="2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en-US" altLang="ja-JP" sz="1800" b="1">
                  <a:solidFill>
                    <a:srgbClr val="FFFFFF"/>
                  </a:solidFill>
                </a:rPr>
                <a:t>34.4</a:t>
              </a:r>
              <a:r>
                <a:rPr lang="ja-JP" altLang="en-US" sz="1800" b="1">
                  <a:solidFill>
                    <a:srgbClr val="FFFFFF"/>
                  </a:solidFill>
                </a:rPr>
                <a:t>℃</a:t>
              </a:r>
            </a:p>
          </p:txBody>
        </p:sp>
        <p:grpSp>
          <p:nvGrpSpPr>
            <p:cNvPr id="160805" name="グループ化 148"/>
            <p:cNvGrpSpPr>
              <a:grpSpLocks/>
            </p:cNvGrpSpPr>
            <p:nvPr/>
          </p:nvGrpSpPr>
          <p:grpSpPr bwMode="auto">
            <a:xfrm>
              <a:off x="7748588" y="4149725"/>
              <a:ext cx="682625" cy="2713321"/>
              <a:chOff x="9396536" y="1221457"/>
              <a:chExt cx="639007" cy="2763754"/>
            </a:xfrm>
          </p:grpSpPr>
          <p:pic>
            <p:nvPicPr>
              <p:cNvPr id="160806" name="Picture 2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6537" y="1279878"/>
                <a:ext cx="636989" cy="269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807" name="Line 202"/>
              <p:cNvSpPr>
                <a:spLocks noChangeShapeType="1"/>
              </p:cNvSpPr>
              <p:nvPr/>
            </p:nvSpPr>
            <p:spPr bwMode="auto">
              <a:xfrm>
                <a:off x="9396536" y="1458351"/>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08" name="Line 203"/>
              <p:cNvSpPr>
                <a:spLocks noChangeShapeType="1"/>
              </p:cNvSpPr>
              <p:nvPr/>
            </p:nvSpPr>
            <p:spPr bwMode="auto">
              <a:xfrm>
                <a:off x="9396536" y="1622314"/>
                <a:ext cx="6819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09" name="Line 204"/>
              <p:cNvSpPr>
                <a:spLocks noChangeShapeType="1"/>
              </p:cNvSpPr>
              <p:nvPr/>
            </p:nvSpPr>
            <p:spPr bwMode="auto">
              <a:xfrm flipH="1">
                <a:off x="9959524" y="1622314"/>
                <a:ext cx="6529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10" name="Line 205"/>
              <p:cNvSpPr>
                <a:spLocks noChangeShapeType="1"/>
              </p:cNvSpPr>
              <p:nvPr/>
            </p:nvSpPr>
            <p:spPr bwMode="auto">
              <a:xfrm flipH="1">
                <a:off x="9991446" y="1458351"/>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11" name="Line 206"/>
              <p:cNvSpPr>
                <a:spLocks noChangeShapeType="1"/>
              </p:cNvSpPr>
              <p:nvPr/>
            </p:nvSpPr>
            <p:spPr bwMode="auto">
              <a:xfrm>
                <a:off x="9396536" y="1793532"/>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12" name="Line 207"/>
              <p:cNvSpPr>
                <a:spLocks noChangeShapeType="1"/>
              </p:cNvSpPr>
              <p:nvPr/>
            </p:nvSpPr>
            <p:spPr bwMode="auto">
              <a:xfrm>
                <a:off x="9396536" y="1956044"/>
                <a:ext cx="6819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13" name="Line 208"/>
              <p:cNvSpPr>
                <a:spLocks noChangeShapeType="1"/>
              </p:cNvSpPr>
              <p:nvPr/>
            </p:nvSpPr>
            <p:spPr bwMode="auto">
              <a:xfrm flipH="1">
                <a:off x="9959524" y="1956044"/>
                <a:ext cx="6529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14" name="Line 209"/>
              <p:cNvSpPr>
                <a:spLocks noChangeShapeType="1"/>
              </p:cNvSpPr>
              <p:nvPr/>
            </p:nvSpPr>
            <p:spPr bwMode="auto">
              <a:xfrm flipH="1">
                <a:off x="9991446" y="1793532"/>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15" name="Line 210"/>
              <p:cNvSpPr>
                <a:spLocks noChangeShapeType="1"/>
              </p:cNvSpPr>
              <p:nvPr/>
            </p:nvSpPr>
            <p:spPr bwMode="auto">
              <a:xfrm>
                <a:off x="9396536" y="2128714"/>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16" name="Line 211"/>
              <p:cNvSpPr>
                <a:spLocks noChangeShapeType="1"/>
              </p:cNvSpPr>
              <p:nvPr/>
            </p:nvSpPr>
            <p:spPr bwMode="auto">
              <a:xfrm>
                <a:off x="9396536" y="2289775"/>
                <a:ext cx="6819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17" name="Line 212"/>
              <p:cNvSpPr>
                <a:spLocks noChangeShapeType="1"/>
              </p:cNvSpPr>
              <p:nvPr/>
            </p:nvSpPr>
            <p:spPr bwMode="auto">
              <a:xfrm flipH="1">
                <a:off x="9959524" y="2289775"/>
                <a:ext cx="6529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18" name="Line 213"/>
              <p:cNvSpPr>
                <a:spLocks noChangeShapeType="1"/>
              </p:cNvSpPr>
              <p:nvPr/>
            </p:nvSpPr>
            <p:spPr bwMode="auto">
              <a:xfrm flipH="1">
                <a:off x="9991446" y="2128714"/>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19" name="Line 214"/>
              <p:cNvSpPr>
                <a:spLocks noChangeShapeType="1"/>
              </p:cNvSpPr>
              <p:nvPr/>
            </p:nvSpPr>
            <p:spPr bwMode="auto">
              <a:xfrm>
                <a:off x="9396536" y="2462444"/>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20" name="Line 215"/>
              <p:cNvSpPr>
                <a:spLocks noChangeShapeType="1"/>
              </p:cNvSpPr>
              <p:nvPr/>
            </p:nvSpPr>
            <p:spPr bwMode="auto">
              <a:xfrm>
                <a:off x="9396536" y="2623505"/>
                <a:ext cx="6819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21" name="Line 216"/>
              <p:cNvSpPr>
                <a:spLocks noChangeShapeType="1"/>
              </p:cNvSpPr>
              <p:nvPr/>
            </p:nvSpPr>
            <p:spPr bwMode="auto">
              <a:xfrm flipH="1">
                <a:off x="9959524" y="2623505"/>
                <a:ext cx="6529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22" name="Line 217"/>
              <p:cNvSpPr>
                <a:spLocks noChangeShapeType="1"/>
              </p:cNvSpPr>
              <p:nvPr/>
            </p:nvSpPr>
            <p:spPr bwMode="auto">
              <a:xfrm flipH="1">
                <a:off x="9991446" y="2462444"/>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23" name="Line 218"/>
              <p:cNvSpPr>
                <a:spLocks noChangeShapeType="1"/>
              </p:cNvSpPr>
              <p:nvPr/>
            </p:nvSpPr>
            <p:spPr bwMode="auto">
              <a:xfrm>
                <a:off x="9396536" y="2796174"/>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24" name="Line 219"/>
              <p:cNvSpPr>
                <a:spLocks noChangeShapeType="1"/>
              </p:cNvSpPr>
              <p:nvPr/>
            </p:nvSpPr>
            <p:spPr bwMode="auto">
              <a:xfrm>
                <a:off x="9396536" y="2958686"/>
                <a:ext cx="6819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25" name="Line 220"/>
              <p:cNvSpPr>
                <a:spLocks noChangeShapeType="1"/>
              </p:cNvSpPr>
              <p:nvPr/>
            </p:nvSpPr>
            <p:spPr bwMode="auto">
              <a:xfrm flipH="1">
                <a:off x="9959524" y="2958686"/>
                <a:ext cx="6529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26" name="Line 221"/>
              <p:cNvSpPr>
                <a:spLocks noChangeShapeType="1"/>
              </p:cNvSpPr>
              <p:nvPr/>
            </p:nvSpPr>
            <p:spPr bwMode="auto">
              <a:xfrm flipH="1">
                <a:off x="9991446" y="2796174"/>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27" name="Line 222"/>
              <p:cNvSpPr>
                <a:spLocks noChangeShapeType="1"/>
              </p:cNvSpPr>
              <p:nvPr/>
            </p:nvSpPr>
            <p:spPr bwMode="auto">
              <a:xfrm>
                <a:off x="9396536" y="3129904"/>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28" name="Line 223"/>
              <p:cNvSpPr>
                <a:spLocks noChangeShapeType="1"/>
              </p:cNvSpPr>
              <p:nvPr/>
            </p:nvSpPr>
            <p:spPr bwMode="auto">
              <a:xfrm>
                <a:off x="9396536" y="3293867"/>
                <a:ext cx="6819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29" name="Line 224"/>
              <p:cNvSpPr>
                <a:spLocks noChangeShapeType="1"/>
              </p:cNvSpPr>
              <p:nvPr/>
            </p:nvSpPr>
            <p:spPr bwMode="auto">
              <a:xfrm flipH="1">
                <a:off x="9959524" y="3293867"/>
                <a:ext cx="6529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30" name="Line 225"/>
              <p:cNvSpPr>
                <a:spLocks noChangeShapeType="1"/>
              </p:cNvSpPr>
              <p:nvPr/>
            </p:nvSpPr>
            <p:spPr bwMode="auto">
              <a:xfrm flipH="1">
                <a:off x="9991446" y="3129904"/>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31" name="Line 226"/>
              <p:cNvSpPr>
                <a:spLocks noChangeShapeType="1"/>
              </p:cNvSpPr>
              <p:nvPr/>
            </p:nvSpPr>
            <p:spPr bwMode="auto">
              <a:xfrm>
                <a:off x="9396536" y="3463635"/>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32" name="Line 227"/>
              <p:cNvSpPr>
                <a:spLocks noChangeShapeType="1"/>
              </p:cNvSpPr>
              <p:nvPr/>
            </p:nvSpPr>
            <p:spPr bwMode="auto">
              <a:xfrm>
                <a:off x="9396536" y="3627598"/>
                <a:ext cx="68197"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33" name="Line 228"/>
              <p:cNvSpPr>
                <a:spLocks noChangeShapeType="1"/>
              </p:cNvSpPr>
              <p:nvPr/>
            </p:nvSpPr>
            <p:spPr bwMode="auto">
              <a:xfrm flipH="1">
                <a:off x="9959524" y="3627598"/>
                <a:ext cx="6529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34" name="Line 229"/>
              <p:cNvSpPr>
                <a:spLocks noChangeShapeType="1"/>
              </p:cNvSpPr>
              <p:nvPr/>
            </p:nvSpPr>
            <p:spPr bwMode="auto">
              <a:xfrm flipH="1">
                <a:off x="9991446" y="3463635"/>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35" name="Line 230"/>
              <p:cNvSpPr>
                <a:spLocks noChangeShapeType="1"/>
              </p:cNvSpPr>
              <p:nvPr/>
            </p:nvSpPr>
            <p:spPr bwMode="auto">
              <a:xfrm>
                <a:off x="9396536" y="3790110"/>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36" name="Line 231"/>
              <p:cNvSpPr>
                <a:spLocks noChangeShapeType="1"/>
              </p:cNvSpPr>
              <p:nvPr/>
            </p:nvSpPr>
            <p:spPr bwMode="auto">
              <a:xfrm flipH="1">
                <a:off x="9991446" y="3790110"/>
                <a:ext cx="3337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37" name="Line 232"/>
              <p:cNvSpPr>
                <a:spLocks noChangeShapeType="1"/>
              </p:cNvSpPr>
              <p:nvPr/>
            </p:nvSpPr>
            <p:spPr bwMode="auto">
              <a:xfrm>
                <a:off x="9396536" y="1458351"/>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38" name="Line 233"/>
              <p:cNvSpPr>
                <a:spLocks noChangeShapeType="1"/>
              </p:cNvSpPr>
              <p:nvPr/>
            </p:nvSpPr>
            <p:spPr bwMode="auto">
              <a:xfrm>
                <a:off x="9396536" y="1622313"/>
                <a:ext cx="68197"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39" name="Line 234"/>
              <p:cNvSpPr>
                <a:spLocks noChangeShapeType="1"/>
              </p:cNvSpPr>
              <p:nvPr/>
            </p:nvSpPr>
            <p:spPr bwMode="auto">
              <a:xfrm flipH="1">
                <a:off x="9959524" y="1622313"/>
                <a:ext cx="65295"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40" name="Line 235"/>
              <p:cNvSpPr>
                <a:spLocks noChangeShapeType="1"/>
              </p:cNvSpPr>
              <p:nvPr/>
            </p:nvSpPr>
            <p:spPr bwMode="auto">
              <a:xfrm flipH="1">
                <a:off x="9991446" y="1458351"/>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41" name="Line 236"/>
              <p:cNvSpPr>
                <a:spLocks noChangeShapeType="1"/>
              </p:cNvSpPr>
              <p:nvPr/>
            </p:nvSpPr>
            <p:spPr bwMode="auto">
              <a:xfrm>
                <a:off x="9396536" y="1793531"/>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42" name="Line 237"/>
              <p:cNvSpPr>
                <a:spLocks noChangeShapeType="1"/>
              </p:cNvSpPr>
              <p:nvPr/>
            </p:nvSpPr>
            <p:spPr bwMode="auto">
              <a:xfrm>
                <a:off x="9396536" y="1956043"/>
                <a:ext cx="68197"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43" name="Line 238"/>
              <p:cNvSpPr>
                <a:spLocks noChangeShapeType="1"/>
              </p:cNvSpPr>
              <p:nvPr/>
            </p:nvSpPr>
            <p:spPr bwMode="auto">
              <a:xfrm flipH="1">
                <a:off x="9959524" y="1956043"/>
                <a:ext cx="65295"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44" name="Line 239"/>
              <p:cNvSpPr>
                <a:spLocks noChangeShapeType="1"/>
              </p:cNvSpPr>
              <p:nvPr/>
            </p:nvSpPr>
            <p:spPr bwMode="auto">
              <a:xfrm flipH="1">
                <a:off x="9991446" y="1793531"/>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45" name="Line 240"/>
              <p:cNvSpPr>
                <a:spLocks noChangeShapeType="1"/>
              </p:cNvSpPr>
              <p:nvPr/>
            </p:nvSpPr>
            <p:spPr bwMode="auto">
              <a:xfrm>
                <a:off x="9396536" y="2128713"/>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46" name="Line 241"/>
              <p:cNvSpPr>
                <a:spLocks noChangeShapeType="1"/>
              </p:cNvSpPr>
              <p:nvPr/>
            </p:nvSpPr>
            <p:spPr bwMode="auto">
              <a:xfrm>
                <a:off x="9396536" y="2289048"/>
                <a:ext cx="68197"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47" name="Line 242"/>
              <p:cNvSpPr>
                <a:spLocks noChangeShapeType="1"/>
              </p:cNvSpPr>
              <p:nvPr/>
            </p:nvSpPr>
            <p:spPr bwMode="auto">
              <a:xfrm flipH="1">
                <a:off x="9959524" y="2289048"/>
                <a:ext cx="65295"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48" name="Line 243"/>
              <p:cNvSpPr>
                <a:spLocks noChangeShapeType="1"/>
              </p:cNvSpPr>
              <p:nvPr/>
            </p:nvSpPr>
            <p:spPr bwMode="auto">
              <a:xfrm flipH="1">
                <a:off x="9991446" y="2128713"/>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49" name="Line 244"/>
              <p:cNvSpPr>
                <a:spLocks noChangeShapeType="1"/>
              </p:cNvSpPr>
              <p:nvPr/>
            </p:nvSpPr>
            <p:spPr bwMode="auto">
              <a:xfrm>
                <a:off x="9396536" y="2462443"/>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50" name="Line 245"/>
              <p:cNvSpPr>
                <a:spLocks noChangeShapeType="1"/>
              </p:cNvSpPr>
              <p:nvPr/>
            </p:nvSpPr>
            <p:spPr bwMode="auto">
              <a:xfrm>
                <a:off x="9396536" y="2624955"/>
                <a:ext cx="68197"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51" name="Line 246"/>
              <p:cNvSpPr>
                <a:spLocks noChangeShapeType="1"/>
              </p:cNvSpPr>
              <p:nvPr/>
            </p:nvSpPr>
            <p:spPr bwMode="auto">
              <a:xfrm flipH="1">
                <a:off x="9959524" y="2624955"/>
                <a:ext cx="65295"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52" name="Line 247"/>
              <p:cNvSpPr>
                <a:spLocks noChangeShapeType="1"/>
              </p:cNvSpPr>
              <p:nvPr/>
            </p:nvSpPr>
            <p:spPr bwMode="auto">
              <a:xfrm flipH="1">
                <a:off x="9991446" y="2462443"/>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53" name="Line 248"/>
              <p:cNvSpPr>
                <a:spLocks noChangeShapeType="1"/>
              </p:cNvSpPr>
              <p:nvPr/>
            </p:nvSpPr>
            <p:spPr bwMode="auto">
              <a:xfrm>
                <a:off x="9396536" y="2793996"/>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54" name="Line 249"/>
              <p:cNvSpPr>
                <a:spLocks noChangeShapeType="1"/>
              </p:cNvSpPr>
              <p:nvPr/>
            </p:nvSpPr>
            <p:spPr bwMode="auto">
              <a:xfrm>
                <a:off x="9396536" y="2958686"/>
                <a:ext cx="68197"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55" name="Line 250"/>
              <p:cNvSpPr>
                <a:spLocks noChangeShapeType="1"/>
              </p:cNvSpPr>
              <p:nvPr/>
            </p:nvSpPr>
            <p:spPr bwMode="auto">
              <a:xfrm flipH="1">
                <a:off x="9959524" y="2958686"/>
                <a:ext cx="65295"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56" name="Line 251"/>
              <p:cNvSpPr>
                <a:spLocks noChangeShapeType="1"/>
              </p:cNvSpPr>
              <p:nvPr/>
            </p:nvSpPr>
            <p:spPr bwMode="auto">
              <a:xfrm flipH="1">
                <a:off x="9991446" y="2793996"/>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57" name="Line 252"/>
              <p:cNvSpPr>
                <a:spLocks noChangeShapeType="1"/>
              </p:cNvSpPr>
              <p:nvPr/>
            </p:nvSpPr>
            <p:spPr bwMode="auto">
              <a:xfrm>
                <a:off x="9396536" y="3127727"/>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58" name="Line 253"/>
              <p:cNvSpPr>
                <a:spLocks noChangeShapeType="1"/>
              </p:cNvSpPr>
              <p:nvPr/>
            </p:nvSpPr>
            <p:spPr bwMode="auto">
              <a:xfrm>
                <a:off x="9396536" y="3292416"/>
                <a:ext cx="68197"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59" name="Line 254"/>
              <p:cNvSpPr>
                <a:spLocks noChangeShapeType="1"/>
              </p:cNvSpPr>
              <p:nvPr/>
            </p:nvSpPr>
            <p:spPr bwMode="auto">
              <a:xfrm flipH="1">
                <a:off x="9959524" y="3292416"/>
                <a:ext cx="65295"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60" name="Line 255"/>
              <p:cNvSpPr>
                <a:spLocks noChangeShapeType="1"/>
              </p:cNvSpPr>
              <p:nvPr/>
            </p:nvSpPr>
            <p:spPr bwMode="auto">
              <a:xfrm flipH="1">
                <a:off x="9991446" y="3127727"/>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61" name="Line 256"/>
              <p:cNvSpPr>
                <a:spLocks noChangeShapeType="1"/>
              </p:cNvSpPr>
              <p:nvPr/>
            </p:nvSpPr>
            <p:spPr bwMode="auto">
              <a:xfrm>
                <a:off x="9396536" y="3462908"/>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62" name="Line 257"/>
              <p:cNvSpPr>
                <a:spLocks noChangeShapeType="1"/>
              </p:cNvSpPr>
              <p:nvPr/>
            </p:nvSpPr>
            <p:spPr bwMode="auto">
              <a:xfrm>
                <a:off x="9396536" y="3625421"/>
                <a:ext cx="68197"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63" name="Line 258"/>
              <p:cNvSpPr>
                <a:spLocks noChangeShapeType="1"/>
              </p:cNvSpPr>
              <p:nvPr/>
            </p:nvSpPr>
            <p:spPr bwMode="auto">
              <a:xfrm flipH="1">
                <a:off x="9959524" y="3625421"/>
                <a:ext cx="65295"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64" name="Line 259"/>
              <p:cNvSpPr>
                <a:spLocks noChangeShapeType="1"/>
              </p:cNvSpPr>
              <p:nvPr/>
            </p:nvSpPr>
            <p:spPr bwMode="auto">
              <a:xfrm flipH="1">
                <a:off x="9991446" y="3462908"/>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65" name="Line 260"/>
              <p:cNvSpPr>
                <a:spLocks noChangeShapeType="1"/>
              </p:cNvSpPr>
              <p:nvPr/>
            </p:nvSpPr>
            <p:spPr bwMode="auto">
              <a:xfrm>
                <a:off x="9396536" y="3787933"/>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66" name="Line 261"/>
              <p:cNvSpPr>
                <a:spLocks noChangeShapeType="1"/>
              </p:cNvSpPr>
              <p:nvPr/>
            </p:nvSpPr>
            <p:spPr bwMode="auto">
              <a:xfrm flipH="1">
                <a:off x="9991446" y="3787933"/>
                <a:ext cx="33373" cy="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mtClean="0">
                  <a:solidFill>
                    <a:prstClr val="black"/>
                  </a:solidFill>
                  <a:latin typeface="Arial" panose="020B0604020202020204" pitchFamily="34" charset="0"/>
                </a:endParaRPr>
              </a:p>
            </p:txBody>
          </p:sp>
          <p:sp>
            <p:nvSpPr>
              <p:cNvPr id="160867" name="Rectangle 262"/>
              <p:cNvSpPr>
                <a:spLocks noChangeArrowheads="1"/>
              </p:cNvSpPr>
              <p:nvPr/>
            </p:nvSpPr>
            <p:spPr bwMode="auto">
              <a:xfrm>
                <a:off x="9480694" y="3797365"/>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000000"/>
                    </a:solidFill>
                  </a:rPr>
                  <a:t> </a:t>
                </a:r>
                <a:endParaRPr lang="ja-JP" altLang="en-US" sz="2100">
                  <a:solidFill>
                    <a:srgbClr val="000000"/>
                  </a:solidFill>
                </a:endParaRPr>
              </a:p>
            </p:txBody>
          </p:sp>
          <p:sp>
            <p:nvSpPr>
              <p:cNvPr id="160868" name="Rectangle 268"/>
              <p:cNvSpPr>
                <a:spLocks noChangeArrowheads="1"/>
              </p:cNvSpPr>
              <p:nvPr/>
            </p:nvSpPr>
            <p:spPr bwMode="auto">
              <a:xfrm>
                <a:off x="9471988" y="3807521"/>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FFFFFF"/>
                    </a:solidFill>
                  </a:rPr>
                  <a:t> </a:t>
                </a:r>
                <a:endParaRPr lang="ja-JP" altLang="en-US" sz="2100">
                  <a:solidFill>
                    <a:srgbClr val="000000"/>
                  </a:solidFill>
                </a:endParaRPr>
              </a:p>
            </p:txBody>
          </p:sp>
          <p:sp>
            <p:nvSpPr>
              <p:cNvPr id="160869" name="Rectangle 274"/>
              <p:cNvSpPr>
                <a:spLocks noChangeArrowheads="1"/>
              </p:cNvSpPr>
              <p:nvPr/>
            </p:nvSpPr>
            <p:spPr bwMode="auto">
              <a:xfrm>
                <a:off x="9480694" y="3541989"/>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000000"/>
                    </a:solidFill>
                  </a:rPr>
                  <a:t> </a:t>
                </a:r>
                <a:endParaRPr lang="ja-JP" altLang="en-US" sz="2100">
                  <a:solidFill>
                    <a:srgbClr val="000000"/>
                  </a:solidFill>
                </a:endParaRPr>
              </a:p>
            </p:txBody>
          </p:sp>
          <p:sp>
            <p:nvSpPr>
              <p:cNvPr id="160870" name="Rectangle 280"/>
              <p:cNvSpPr>
                <a:spLocks noChangeArrowheads="1"/>
              </p:cNvSpPr>
              <p:nvPr/>
            </p:nvSpPr>
            <p:spPr bwMode="auto">
              <a:xfrm>
                <a:off x="9471988" y="3550695"/>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FFFFFF"/>
                    </a:solidFill>
                  </a:rPr>
                  <a:t> </a:t>
                </a:r>
                <a:endParaRPr lang="ja-JP" altLang="en-US" sz="2100">
                  <a:solidFill>
                    <a:srgbClr val="000000"/>
                  </a:solidFill>
                </a:endParaRPr>
              </a:p>
            </p:txBody>
          </p:sp>
          <p:sp>
            <p:nvSpPr>
              <p:cNvPr id="160871" name="Rectangle 286"/>
              <p:cNvSpPr>
                <a:spLocks noChangeArrowheads="1"/>
              </p:cNvSpPr>
              <p:nvPr/>
            </p:nvSpPr>
            <p:spPr bwMode="auto">
              <a:xfrm>
                <a:off x="9480694" y="3208258"/>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000000"/>
                    </a:solidFill>
                  </a:rPr>
                  <a:t> </a:t>
                </a:r>
                <a:endParaRPr lang="ja-JP" altLang="en-US" sz="2100">
                  <a:solidFill>
                    <a:srgbClr val="000000"/>
                  </a:solidFill>
                </a:endParaRPr>
              </a:p>
            </p:txBody>
          </p:sp>
          <p:sp>
            <p:nvSpPr>
              <p:cNvPr id="160872" name="Rectangle 292"/>
              <p:cNvSpPr>
                <a:spLocks noChangeArrowheads="1"/>
              </p:cNvSpPr>
              <p:nvPr/>
            </p:nvSpPr>
            <p:spPr bwMode="auto">
              <a:xfrm>
                <a:off x="9471988" y="3215513"/>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FFFFFF"/>
                    </a:solidFill>
                  </a:rPr>
                  <a:t> </a:t>
                </a:r>
                <a:endParaRPr lang="ja-JP" altLang="en-US" sz="2100">
                  <a:solidFill>
                    <a:srgbClr val="000000"/>
                  </a:solidFill>
                </a:endParaRPr>
              </a:p>
            </p:txBody>
          </p:sp>
          <p:sp>
            <p:nvSpPr>
              <p:cNvPr id="160873" name="Rectangle 298"/>
              <p:cNvSpPr>
                <a:spLocks noChangeArrowheads="1"/>
              </p:cNvSpPr>
              <p:nvPr/>
            </p:nvSpPr>
            <p:spPr bwMode="auto">
              <a:xfrm>
                <a:off x="9480694" y="2873077"/>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000000"/>
                    </a:solidFill>
                  </a:rPr>
                  <a:t> </a:t>
                </a:r>
                <a:endParaRPr lang="ja-JP" altLang="en-US" sz="2100">
                  <a:solidFill>
                    <a:srgbClr val="000000"/>
                  </a:solidFill>
                </a:endParaRPr>
              </a:p>
            </p:txBody>
          </p:sp>
          <p:sp>
            <p:nvSpPr>
              <p:cNvPr id="160874" name="Rectangle 304"/>
              <p:cNvSpPr>
                <a:spLocks noChangeArrowheads="1"/>
              </p:cNvSpPr>
              <p:nvPr/>
            </p:nvSpPr>
            <p:spPr bwMode="auto">
              <a:xfrm>
                <a:off x="9471988" y="2881783"/>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FFFFFF"/>
                    </a:solidFill>
                  </a:rPr>
                  <a:t> </a:t>
                </a:r>
                <a:endParaRPr lang="ja-JP" altLang="en-US" sz="2100">
                  <a:solidFill>
                    <a:srgbClr val="000000"/>
                  </a:solidFill>
                </a:endParaRPr>
              </a:p>
            </p:txBody>
          </p:sp>
          <p:sp>
            <p:nvSpPr>
              <p:cNvPr id="160875" name="Rectangle 310"/>
              <p:cNvSpPr>
                <a:spLocks noChangeArrowheads="1"/>
              </p:cNvSpPr>
              <p:nvPr/>
            </p:nvSpPr>
            <p:spPr bwMode="auto">
              <a:xfrm>
                <a:off x="9480694" y="2539347"/>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000000"/>
                    </a:solidFill>
                  </a:rPr>
                  <a:t> </a:t>
                </a:r>
                <a:endParaRPr lang="ja-JP" altLang="en-US" sz="2100">
                  <a:solidFill>
                    <a:srgbClr val="000000"/>
                  </a:solidFill>
                </a:endParaRPr>
              </a:p>
            </p:txBody>
          </p:sp>
          <p:sp>
            <p:nvSpPr>
              <p:cNvPr id="160876" name="Rectangle 316"/>
              <p:cNvSpPr>
                <a:spLocks noChangeArrowheads="1"/>
              </p:cNvSpPr>
              <p:nvPr/>
            </p:nvSpPr>
            <p:spPr bwMode="auto">
              <a:xfrm>
                <a:off x="9471988" y="2548053"/>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FFFFFF"/>
                    </a:solidFill>
                  </a:rPr>
                  <a:t> </a:t>
                </a:r>
                <a:endParaRPr lang="ja-JP" altLang="en-US" sz="2100">
                  <a:solidFill>
                    <a:srgbClr val="000000"/>
                  </a:solidFill>
                </a:endParaRPr>
              </a:p>
            </p:txBody>
          </p:sp>
          <p:sp>
            <p:nvSpPr>
              <p:cNvPr id="160877" name="Rectangle 322"/>
              <p:cNvSpPr>
                <a:spLocks noChangeArrowheads="1"/>
              </p:cNvSpPr>
              <p:nvPr/>
            </p:nvSpPr>
            <p:spPr bwMode="auto">
              <a:xfrm>
                <a:off x="9480694" y="2204166"/>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000000"/>
                    </a:solidFill>
                  </a:rPr>
                  <a:t> </a:t>
                </a:r>
                <a:endParaRPr lang="ja-JP" altLang="en-US" sz="2100">
                  <a:solidFill>
                    <a:srgbClr val="000000"/>
                  </a:solidFill>
                </a:endParaRPr>
              </a:p>
            </p:txBody>
          </p:sp>
          <p:sp>
            <p:nvSpPr>
              <p:cNvPr id="160878" name="Rectangle 328"/>
              <p:cNvSpPr>
                <a:spLocks noChangeArrowheads="1"/>
              </p:cNvSpPr>
              <p:nvPr/>
            </p:nvSpPr>
            <p:spPr bwMode="auto">
              <a:xfrm>
                <a:off x="9471988" y="2214323"/>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FFFFFF"/>
                    </a:solidFill>
                  </a:rPr>
                  <a:t> </a:t>
                </a:r>
                <a:endParaRPr lang="ja-JP" altLang="en-US" sz="2100">
                  <a:solidFill>
                    <a:srgbClr val="000000"/>
                  </a:solidFill>
                </a:endParaRPr>
              </a:p>
            </p:txBody>
          </p:sp>
          <p:sp>
            <p:nvSpPr>
              <p:cNvPr id="160879" name="Rectangle 334"/>
              <p:cNvSpPr>
                <a:spLocks noChangeArrowheads="1"/>
              </p:cNvSpPr>
              <p:nvPr/>
            </p:nvSpPr>
            <p:spPr bwMode="auto">
              <a:xfrm>
                <a:off x="9480694" y="1870435"/>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000000"/>
                    </a:solidFill>
                  </a:rPr>
                  <a:t> </a:t>
                </a:r>
                <a:endParaRPr lang="ja-JP" altLang="en-US" sz="2100">
                  <a:solidFill>
                    <a:srgbClr val="000000"/>
                  </a:solidFill>
                </a:endParaRPr>
              </a:p>
            </p:txBody>
          </p:sp>
          <p:sp>
            <p:nvSpPr>
              <p:cNvPr id="160880" name="Rectangle 340"/>
              <p:cNvSpPr>
                <a:spLocks noChangeArrowheads="1"/>
              </p:cNvSpPr>
              <p:nvPr/>
            </p:nvSpPr>
            <p:spPr bwMode="auto">
              <a:xfrm>
                <a:off x="9471988" y="1879141"/>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FFFFFF"/>
                    </a:solidFill>
                  </a:rPr>
                  <a:t> </a:t>
                </a:r>
                <a:endParaRPr lang="ja-JP" altLang="en-US" sz="2100">
                  <a:solidFill>
                    <a:srgbClr val="000000"/>
                  </a:solidFill>
                </a:endParaRPr>
              </a:p>
            </p:txBody>
          </p:sp>
          <p:sp>
            <p:nvSpPr>
              <p:cNvPr id="160881" name="Rectangle 346"/>
              <p:cNvSpPr>
                <a:spLocks noChangeArrowheads="1"/>
              </p:cNvSpPr>
              <p:nvPr/>
            </p:nvSpPr>
            <p:spPr bwMode="auto">
              <a:xfrm>
                <a:off x="9480694" y="1536705"/>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000000"/>
                    </a:solidFill>
                  </a:rPr>
                  <a:t> </a:t>
                </a:r>
                <a:endParaRPr lang="ja-JP" altLang="en-US" sz="2100">
                  <a:solidFill>
                    <a:srgbClr val="000000"/>
                  </a:solidFill>
                </a:endParaRPr>
              </a:p>
            </p:txBody>
          </p:sp>
          <p:sp>
            <p:nvSpPr>
              <p:cNvPr id="160882" name="Rectangle 352"/>
              <p:cNvSpPr>
                <a:spLocks noChangeArrowheads="1"/>
              </p:cNvSpPr>
              <p:nvPr/>
            </p:nvSpPr>
            <p:spPr bwMode="auto">
              <a:xfrm>
                <a:off x="9471988" y="1543960"/>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FFFFFF"/>
                    </a:solidFill>
                  </a:rPr>
                  <a:t> </a:t>
                </a:r>
                <a:endParaRPr lang="ja-JP" altLang="en-US" sz="2100">
                  <a:solidFill>
                    <a:srgbClr val="000000"/>
                  </a:solidFill>
                </a:endParaRPr>
              </a:p>
            </p:txBody>
          </p:sp>
          <p:sp>
            <p:nvSpPr>
              <p:cNvPr id="160883" name="Rectangle 358"/>
              <p:cNvSpPr>
                <a:spLocks noChangeArrowheads="1"/>
              </p:cNvSpPr>
              <p:nvPr/>
            </p:nvSpPr>
            <p:spPr bwMode="auto">
              <a:xfrm>
                <a:off x="9480694" y="1295839"/>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000000"/>
                    </a:solidFill>
                  </a:rPr>
                  <a:t> </a:t>
                </a:r>
                <a:endParaRPr lang="ja-JP" altLang="en-US" sz="2100">
                  <a:solidFill>
                    <a:srgbClr val="000000"/>
                  </a:solidFill>
                </a:endParaRPr>
              </a:p>
            </p:txBody>
          </p:sp>
          <p:sp>
            <p:nvSpPr>
              <p:cNvPr id="160884" name="Rectangle 364"/>
              <p:cNvSpPr>
                <a:spLocks noChangeArrowheads="1"/>
              </p:cNvSpPr>
              <p:nvPr/>
            </p:nvSpPr>
            <p:spPr bwMode="auto">
              <a:xfrm>
                <a:off x="9471988" y="1304545"/>
                <a:ext cx="22613" cy="13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Tx/>
                  <a:buNone/>
                </a:pPr>
                <a:r>
                  <a:rPr lang="ja-JP" altLang="en-US" sz="1100">
                    <a:solidFill>
                      <a:srgbClr val="FFFFFF"/>
                    </a:solidFill>
                  </a:rPr>
                  <a:t> </a:t>
                </a:r>
                <a:endParaRPr lang="ja-JP" altLang="en-US" sz="2100">
                  <a:solidFill>
                    <a:srgbClr val="000000"/>
                  </a:solidFill>
                </a:endParaRPr>
              </a:p>
            </p:txBody>
          </p:sp>
          <p:sp>
            <p:nvSpPr>
              <p:cNvPr id="160885" name="テキスト ボックス 228"/>
              <p:cNvSpPr txBox="1">
                <a:spLocks noChangeArrowheads="1"/>
              </p:cNvSpPr>
              <p:nvPr/>
            </p:nvSpPr>
            <p:spPr bwMode="auto">
              <a:xfrm>
                <a:off x="9413222" y="3731884"/>
                <a:ext cx="622318" cy="25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en-US" altLang="ja-JP" sz="1500">
                    <a:solidFill>
                      <a:srgbClr val="FFFFFF"/>
                    </a:solidFill>
                  </a:rPr>
                  <a:t>27.0</a:t>
                </a:r>
                <a:endParaRPr lang="ja-JP" altLang="en-US" sz="1500">
                  <a:solidFill>
                    <a:srgbClr val="FFFFFF"/>
                  </a:solidFill>
                </a:endParaRPr>
              </a:p>
            </p:txBody>
          </p:sp>
          <p:sp>
            <p:nvSpPr>
              <p:cNvPr id="160886" name="テキスト ボックス 229"/>
              <p:cNvSpPr txBox="1">
                <a:spLocks noChangeArrowheads="1"/>
              </p:cNvSpPr>
              <p:nvPr/>
            </p:nvSpPr>
            <p:spPr bwMode="auto">
              <a:xfrm>
                <a:off x="9413222" y="3487821"/>
                <a:ext cx="622318" cy="25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en-US" altLang="ja-JP" sz="1500">
                    <a:solidFill>
                      <a:srgbClr val="FFFFFF"/>
                    </a:solidFill>
                  </a:rPr>
                  <a:t>29.0</a:t>
                </a:r>
                <a:endParaRPr lang="ja-JP" altLang="en-US" sz="1500">
                  <a:solidFill>
                    <a:srgbClr val="FFFFFF"/>
                  </a:solidFill>
                </a:endParaRPr>
              </a:p>
            </p:txBody>
          </p:sp>
          <p:sp>
            <p:nvSpPr>
              <p:cNvPr id="160887" name="テキスト ボックス 230"/>
              <p:cNvSpPr txBox="1">
                <a:spLocks noChangeArrowheads="1"/>
              </p:cNvSpPr>
              <p:nvPr/>
            </p:nvSpPr>
            <p:spPr bwMode="auto">
              <a:xfrm>
                <a:off x="9413222" y="3154091"/>
                <a:ext cx="622318" cy="25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en-US" altLang="ja-JP" sz="1500">
                    <a:solidFill>
                      <a:srgbClr val="FFFFFF"/>
                    </a:solidFill>
                  </a:rPr>
                  <a:t>31.0</a:t>
                </a:r>
                <a:endParaRPr lang="ja-JP" altLang="en-US" sz="1500">
                  <a:solidFill>
                    <a:srgbClr val="FFFFFF"/>
                  </a:solidFill>
                </a:endParaRPr>
              </a:p>
            </p:txBody>
          </p:sp>
          <p:sp>
            <p:nvSpPr>
              <p:cNvPr id="160888" name="テキスト ボックス 231"/>
              <p:cNvSpPr txBox="1">
                <a:spLocks noChangeArrowheads="1"/>
              </p:cNvSpPr>
              <p:nvPr/>
            </p:nvSpPr>
            <p:spPr bwMode="auto">
              <a:xfrm>
                <a:off x="9413222" y="2820099"/>
                <a:ext cx="622318" cy="25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en-US" altLang="ja-JP" sz="1500">
                    <a:solidFill>
                      <a:srgbClr val="FFFFFF"/>
                    </a:solidFill>
                  </a:rPr>
                  <a:t>33.0</a:t>
                </a:r>
                <a:endParaRPr lang="ja-JP" altLang="en-US" sz="1500">
                  <a:solidFill>
                    <a:srgbClr val="FFFFFF"/>
                  </a:solidFill>
                </a:endParaRPr>
              </a:p>
            </p:txBody>
          </p:sp>
          <p:sp>
            <p:nvSpPr>
              <p:cNvPr id="160889" name="テキスト ボックス 232"/>
              <p:cNvSpPr txBox="1">
                <a:spLocks noChangeArrowheads="1"/>
              </p:cNvSpPr>
              <p:nvPr/>
            </p:nvSpPr>
            <p:spPr bwMode="auto">
              <a:xfrm>
                <a:off x="9413222" y="2478762"/>
                <a:ext cx="622318" cy="25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en-US" altLang="ja-JP" sz="1500">
                    <a:solidFill>
                      <a:srgbClr val="FFFFFF"/>
                    </a:solidFill>
                  </a:rPr>
                  <a:t>35.0</a:t>
                </a:r>
                <a:endParaRPr lang="ja-JP" altLang="en-US" sz="1500">
                  <a:solidFill>
                    <a:srgbClr val="FFFFFF"/>
                  </a:solidFill>
                </a:endParaRPr>
              </a:p>
            </p:txBody>
          </p:sp>
          <p:sp>
            <p:nvSpPr>
              <p:cNvPr id="160890" name="テキスト ボックス 233"/>
              <p:cNvSpPr txBox="1">
                <a:spLocks noChangeArrowheads="1"/>
              </p:cNvSpPr>
              <p:nvPr/>
            </p:nvSpPr>
            <p:spPr bwMode="auto">
              <a:xfrm>
                <a:off x="9413222" y="2140476"/>
                <a:ext cx="622318" cy="25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en-US" altLang="ja-JP" sz="1500">
                    <a:solidFill>
                      <a:srgbClr val="FFFFFF"/>
                    </a:solidFill>
                  </a:rPr>
                  <a:t>37.0</a:t>
                </a:r>
                <a:endParaRPr lang="ja-JP" altLang="en-US" sz="1500">
                  <a:solidFill>
                    <a:srgbClr val="FFFFFF"/>
                  </a:solidFill>
                </a:endParaRPr>
              </a:p>
            </p:txBody>
          </p:sp>
          <p:sp>
            <p:nvSpPr>
              <p:cNvPr id="160891" name="テキスト ボックス 234"/>
              <p:cNvSpPr txBox="1">
                <a:spLocks noChangeArrowheads="1"/>
              </p:cNvSpPr>
              <p:nvPr/>
            </p:nvSpPr>
            <p:spPr bwMode="auto">
              <a:xfrm>
                <a:off x="9413225" y="1813465"/>
                <a:ext cx="622318" cy="25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en-US" altLang="ja-JP" sz="1500">
                    <a:solidFill>
                      <a:srgbClr val="FFFFFF"/>
                    </a:solidFill>
                  </a:rPr>
                  <a:t>39.0</a:t>
                </a:r>
                <a:endParaRPr lang="ja-JP" altLang="en-US" sz="1500">
                  <a:solidFill>
                    <a:srgbClr val="FFFFFF"/>
                  </a:solidFill>
                </a:endParaRPr>
              </a:p>
            </p:txBody>
          </p:sp>
          <p:sp>
            <p:nvSpPr>
              <p:cNvPr id="160892" name="テキスト ボックス 235"/>
              <p:cNvSpPr txBox="1">
                <a:spLocks noChangeArrowheads="1"/>
              </p:cNvSpPr>
              <p:nvPr/>
            </p:nvSpPr>
            <p:spPr bwMode="auto">
              <a:xfrm>
                <a:off x="9413222" y="1480428"/>
                <a:ext cx="622318" cy="25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en-US" altLang="ja-JP" sz="1500">
                    <a:solidFill>
                      <a:srgbClr val="FFFFFF"/>
                    </a:solidFill>
                  </a:rPr>
                  <a:t>41.0</a:t>
                </a:r>
                <a:endParaRPr lang="ja-JP" altLang="en-US" sz="1500">
                  <a:solidFill>
                    <a:srgbClr val="FFFFFF"/>
                  </a:solidFill>
                </a:endParaRPr>
              </a:p>
            </p:txBody>
          </p:sp>
          <p:sp>
            <p:nvSpPr>
              <p:cNvPr id="160893" name="テキスト ボックス 236"/>
              <p:cNvSpPr txBox="1">
                <a:spLocks noChangeArrowheads="1"/>
              </p:cNvSpPr>
              <p:nvPr/>
            </p:nvSpPr>
            <p:spPr bwMode="auto">
              <a:xfrm>
                <a:off x="9413222" y="1221457"/>
                <a:ext cx="622318" cy="25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en-US" altLang="ja-JP" sz="1500">
                    <a:solidFill>
                      <a:srgbClr val="FFFFFF"/>
                    </a:solidFill>
                  </a:rPr>
                  <a:t>43.0</a:t>
                </a:r>
                <a:endParaRPr lang="ja-JP" altLang="en-US" sz="1500">
                  <a:solidFill>
                    <a:srgbClr val="FFFFFF"/>
                  </a:solidFill>
                </a:endParaRPr>
              </a:p>
            </p:txBody>
          </p:sp>
        </p:grpSp>
      </p:grpSp>
      <p:sp>
        <p:nvSpPr>
          <p:cNvPr id="160800" name="テキスト ボックス 313"/>
          <p:cNvSpPr txBox="1">
            <a:spLocks noChangeArrowheads="1"/>
          </p:cNvSpPr>
          <p:nvPr/>
        </p:nvSpPr>
        <p:spPr bwMode="auto">
          <a:xfrm>
            <a:off x="369080" y="6752880"/>
            <a:ext cx="9955240" cy="413101"/>
          </a:xfrm>
          <a:prstGeom prst="rect">
            <a:avLst/>
          </a:prstGeom>
          <a:solidFill>
            <a:schemeClr val="bg1">
              <a:lumMod val="95000"/>
            </a:schemeClr>
          </a:solidFill>
          <a:ln>
            <a:noFill/>
          </a:ln>
        </p:spPr>
        <p:txBody>
          <a:bodyPr wrap="square" lIns="104306" tIns="52153" rIns="104306" bIns="521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None/>
            </a:pPr>
            <a:r>
              <a:rPr lang="en-US" altLang="ja-JP" sz="2000">
                <a:latin typeface="ＭＳ Ｐゴシック" panose="020B0600070205080204" pitchFamily="50" charset="-128"/>
                <a:cs typeface="Times New Roman" panose="02020603050405020304" pitchFamily="18" charset="0"/>
              </a:rPr>
              <a:t>2012/8/24 15:00 </a:t>
            </a:r>
            <a:r>
              <a:rPr lang="ja-JP" altLang="en-US" sz="2000" smtClean="0">
                <a:latin typeface="ＭＳ Ｐゴシック" panose="020B0600070205080204" pitchFamily="50" charset="-128"/>
                <a:cs typeface="Times New Roman" panose="02020603050405020304" pitchFamily="18" charset="0"/>
              </a:rPr>
              <a:t>　西方</a:t>
            </a:r>
            <a:r>
              <a:rPr lang="ja-JP" altLang="en-US" sz="2000">
                <a:latin typeface="ＭＳ Ｐゴシック" panose="020B0600070205080204" pitchFamily="50" charset="-128"/>
                <a:cs typeface="Times New Roman" panose="02020603050405020304" pitchFamily="18" charset="0"/>
              </a:rPr>
              <a:t>位　鉛直面日射量　</a:t>
            </a:r>
            <a:r>
              <a:rPr lang="en-US" altLang="ja-JP" sz="2000">
                <a:latin typeface="ＭＳ Ｐゴシック" panose="020B0600070205080204" pitchFamily="50" charset="-128"/>
                <a:cs typeface="Times New Roman" panose="02020603050405020304" pitchFamily="18" charset="0"/>
              </a:rPr>
              <a:t>684W/</a:t>
            </a:r>
            <a:r>
              <a:rPr lang="ja-JP" altLang="en-US" sz="2000">
                <a:latin typeface="ＭＳ Ｐゴシック" panose="020B0600070205080204" pitchFamily="50" charset="-128"/>
                <a:cs typeface="Times New Roman" panose="02020603050405020304" pitchFamily="18" charset="0"/>
              </a:rPr>
              <a:t>㎡　　</a:t>
            </a:r>
            <a:r>
              <a:rPr lang="ja-JP" altLang="en-US" sz="2000" smtClean="0">
                <a:latin typeface="ＭＳ Ｐゴシック" panose="020B0600070205080204" pitchFamily="50" charset="-128"/>
                <a:cs typeface="Times New Roman" panose="02020603050405020304" pitchFamily="18" charset="0"/>
              </a:rPr>
              <a:t>室気温 </a:t>
            </a:r>
            <a:r>
              <a:rPr lang="en-US" altLang="ja-JP" sz="2000">
                <a:latin typeface="ＭＳ Ｐゴシック" panose="020B0600070205080204" pitchFamily="50" charset="-128"/>
                <a:cs typeface="Times New Roman" panose="02020603050405020304" pitchFamily="18" charset="0"/>
              </a:rPr>
              <a:t>: 26.0</a:t>
            </a:r>
            <a:r>
              <a:rPr lang="ja-JP" altLang="en-US" sz="2000">
                <a:latin typeface="ＭＳ Ｐゴシック" panose="020B0600070205080204" pitchFamily="50" charset="-128"/>
                <a:cs typeface="Times New Roman" panose="02020603050405020304" pitchFamily="18" charset="0"/>
              </a:rPr>
              <a:t>℃　外</a:t>
            </a:r>
            <a:r>
              <a:rPr lang="ja-JP" altLang="en-US" sz="2000" smtClean="0">
                <a:latin typeface="ＭＳ Ｐゴシック" panose="020B0600070205080204" pitchFamily="50" charset="-128"/>
                <a:cs typeface="Times New Roman" panose="02020603050405020304" pitchFamily="18" charset="0"/>
              </a:rPr>
              <a:t>気温度 </a:t>
            </a:r>
            <a:r>
              <a:rPr lang="en-US" altLang="ja-JP" sz="2000">
                <a:latin typeface="ＭＳ Ｐゴシック" panose="020B0600070205080204" pitchFamily="50" charset="-128"/>
                <a:cs typeface="Times New Roman" panose="02020603050405020304" pitchFamily="18" charset="0"/>
              </a:rPr>
              <a:t>: 34.5</a:t>
            </a:r>
            <a:r>
              <a:rPr lang="ja-JP" altLang="en-US" sz="2000">
                <a:latin typeface="ＭＳ Ｐゴシック" panose="020B0600070205080204" pitchFamily="50" charset="-128"/>
                <a:cs typeface="Times New Roman" panose="02020603050405020304" pitchFamily="18" charset="0"/>
              </a:rPr>
              <a:t>℃</a:t>
            </a:r>
          </a:p>
        </p:txBody>
      </p:sp>
      <p:sp>
        <p:nvSpPr>
          <p:cNvPr id="6" name="テキスト ボックス 5"/>
          <p:cNvSpPr txBox="1"/>
          <p:nvPr/>
        </p:nvSpPr>
        <p:spPr>
          <a:xfrm>
            <a:off x="3322640" y="1884894"/>
            <a:ext cx="1035784" cy="307777"/>
          </a:xfrm>
          <a:prstGeom prst="rect">
            <a:avLst/>
          </a:prstGeom>
          <a:solidFill>
            <a:srgbClr val="FFFFCC"/>
          </a:solidFill>
        </p:spPr>
        <p:txBody>
          <a:bodyPr wrap="square" lIns="0" tIns="0" rIns="0" bIns="0" rtlCol="0">
            <a:spAutoFit/>
          </a:bodyPr>
          <a:lstStyle/>
          <a:p>
            <a:pPr algn="ctr"/>
            <a:r>
              <a:rPr kumimoji="1" lang="ja-JP" altLang="en-US" sz="2000" b="1" smtClean="0">
                <a:solidFill>
                  <a:srgbClr val="3333FF"/>
                </a:solidFill>
              </a:rPr>
              <a:t>可視画像</a:t>
            </a:r>
            <a:endParaRPr kumimoji="1" lang="ja-JP" altLang="en-US" sz="2000" b="1">
              <a:solidFill>
                <a:srgbClr val="3333FF"/>
              </a:solidFill>
            </a:endParaRPr>
          </a:p>
        </p:txBody>
      </p:sp>
      <p:sp>
        <p:nvSpPr>
          <p:cNvPr id="108" name="テキスト ボックス 107"/>
          <p:cNvSpPr txBox="1"/>
          <p:nvPr/>
        </p:nvSpPr>
        <p:spPr>
          <a:xfrm>
            <a:off x="5038948" y="1831354"/>
            <a:ext cx="939991" cy="314592"/>
          </a:xfrm>
          <a:prstGeom prst="rect">
            <a:avLst/>
          </a:prstGeom>
          <a:solidFill>
            <a:srgbClr val="FFFFCC"/>
          </a:solidFill>
        </p:spPr>
        <p:txBody>
          <a:bodyPr wrap="square" lIns="0" tIns="0" rIns="0" bIns="0" rtlCol="0">
            <a:spAutoFit/>
          </a:bodyPr>
          <a:lstStyle/>
          <a:p>
            <a:pPr algn="ctr"/>
            <a:r>
              <a:rPr kumimoji="1" lang="ja-JP" altLang="en-US" sz="2000" b="1" smtClean="0">
                <a:solidFill>
                  <a:srgbClr val="FF66CC"/>
                </a:solidFill>
              </a:rPr>
              <a:t>熱画像</a:t>
            </a:r>
            <a:endParaRPr kumimoji="1" lang="ja-JP" altLang="en-US" sz="2000" b="1">
              <a:solidFill>
                <a:srgbClr val="FF66CC"/>
              </a:solidFill>
            </a:endParaRPr>
          </a:p>
        </p:txBody>
      </p:sp>
      <p:sp>
        <p:nvSpPr>
          <p:cNvPr id="112" name="テキスト ボックス 21"/>
          <p:cNvSpPr txBox="1">
            <a:spLocks noChangeArrowheads="1"/>
          </p:cNvSpPr>
          <p:nvPr/>
        </p:nvSpPr>
        <p:spPr bwMode="auto">
          <a:xfrm>
            <a:off x="5620535" y="4977692"/>
            <a:ext cx="1481789" cy="492443"/>
          </a:xfrm>
          <a:prstGeom prst="rect">
            <a:avLst/>
          </a:prstGeom>
          <a:solidFill>
            <a:schemeClr val="bg1"/>
          </a:solidFill>
          <a:ln w="9525">
            <a:no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dirty="0" smtClean="0">
                <a:solidFill>
                  <a:srgbClr val="3333FF"/>
                </a:solidFill>
                <a:latin typeface="Times New Roman" panose="02020603050405020304" pitchFamily="18" charset="0"/>
                <a:cs typeface="Times New Roman" panose="02020603050405020304" pitchFamily="18" charset="0"/>
              </a:rPr>
              <a:t>エアーフロー</a:t>
            </a:r>
            <a:endParaRPr lang="en-US" altLang="ja-JP" sz="1600" b="1" dirty="0" smtClean="0">
              <a:solidFill>
                <a:srgbClr val="3333FF"/>
              </a:solidFill>
              <a:latin typeface="Times New Roman" panose="02020603050405020304" pitchFamily="18" charset="0"/>
              <a:cs typeface="Times New Roman" panose="02020603050405020304" pitchFamily="18" charset="0"/>
            </a:endParaRPr>
          </a:p>
          <a:p>
            <a:pPr algn="ctr" fontAlgn="base">
              <a:spcBef>
                <a:spcPct val="0"/>
              </a:spcBef>
              <a:spcAft>
                <a:spcPct val="0"/>
              </a:spcAft>
              <a:buFontTx/>
              <a:buNone/>
            </a:pPr>
            <a:r>
              <a:rPr lang="ja-JP" altLang="en-US" sz="1600" b="1" dirty="0" smtClean="0">
                <a:solidFill>
                  <a:srgbClr val="3333FF"/>
                </a:solidFill>
                <a:latin typeface="Times New Roman" panose="02020603050405020304" pitchFamily="18" charset="0"/>
                <a:cs typeface="Times New Roman" panose="02020603050405020304" pitchFamily="18" charset="0"/>
              </a:rPr>
              <a:t>ウィンドウ</a:t>
            </a:r>
            <a:endParaRPr lang="ja-JP" altLang="en-US" sz="1100" b="1" dirty="0">
              <a:solidFill>
                <a:srgbClr val="3333FF"/>
              </a:solidFill>
              <a:latin typeface="Times New Roman" panose="02020603050405020304" pitchFamily="18" charset="0"/>
              <a:cs typeface="Times New Roman" panose="02020603050405020304" pitchFamily="18" charset="0"/>
            </a:endParaRPr>
          </a:p>
        </p:txBody>
      </p:sp>
      <p:sp>
        <p:nvSpPr>
          <p:cNvPr id="113" name="テキスト ボックス 21"/>
          <p:cNvSpPr txBox="1">
            <a:spLocks noChangeArrowheads="1"/>
          </p:cNvSpPr>
          <p:nvPr/>
        </p:nvSpPr>
        <p:spPr bwMode="auto">
          <a:xfrm>
            <a:off x="7482329" y="4975111"/>
            <a:ext cx="1777756" cy="492443"/>
          </a:xfrm>
          <a:prstGeom prst="rect">
            <a:avLst/>
          </a:prstGeom>
          <a:solidFill>
            <a:schemeClr val="bg1"/>
          </a:solidFill>
          <a:ln w="9525">
            <a:no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1600" b="1">
                <a:solidFill>
                  <a:srgbClr val="FF33CC"/>
                </a:solidFill>
              </a:rPr>
              <a:t>　</a:t>
            </a:r>
            <a:r>
              <a:rPr lang="en-US" altLang="ja-JP" sz="1600" b="1">
                <a:solidFill>
                  <a:srgbClr val="FF33CC"/>
                </a:solidFill>
                <a:latin typeface="Times New Roman" panose="02020603050405020304" pitchFamily="18" charset="0"/>
                <a:cs typeface="Times New Roman" panose="02020603050405020304" pitchFamily="18" charset="0"/>
              </a:rPr>
              <a:t>Low-ε</a:t>
            </a:r>
            <a:r>
              <a:rPr lang="ja-JP" altLang="en-US" sz="1600" b="1">
                <a:solidFill>
                  <a:srgbClr val="FF33CC"/>
                </a:solidFill>
              </a:rPr>
              <a:t>複層</a:t>
            </a:r>
            <a:r>
              <a:rPr lang="ja-JP" altLang="en-US" sz="1600" b="1" smtClean="0">
                <a:solidFill>
                  <a:srgbClr val="FF33CC"/>
                </a:solidFill>
              </a:rPr>
              <a:t>ガラス＋　内ブラインド</a:t>
            </a:r>
            <a:endParaRPr lang="ja-JP" altLang="en-US" sz="1600" b="1">
              <a:solidFill>
                <a:srgbClr val="FF33CC"/>
              </a:solidFill>
            </a:endParaRPr>
          </a:p>
        </p:txBody>
      </p:sp>
      <p:sp>
        <p:nvSpPr>
          <p:cNvPr id="114" name="テキスト ボックス 21"/>
          <p:cNvSpPr txBox="1">
            <a:spLocks noChangeArrowheads="1"/>
          </p:cNvSpPr>
          <p:nvPr/>
        </p:nvSpPr>
        <p:spPr bwMode="auto">
          <a:xfrm>
            <a:off x="2614190" y="4981287"/>
            <a:ext cx="1777756" cy="492443"/>
          </a:xfrm>
          <a:prstGeom prst="rect">
            <a:avLst/>
          </a:prstGeom>
          <a:solidFill>
            <a:schemeClr val="bg1"/>
          </a:solidFill>
          <a:ln w="9525">
            <a:noFill/>
            <a:miter lim="800000"/>
            <a:headEnd/>
            <a:tailEnd/>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1600" b="1" dirty="0">
                <a:solidFill>
                  <a:srgbClr val="FF33CC"/>
                </a:solidFill>
              </a:rPr>
              <a:t>　</a:t>
            </a:r>
            <a:r>
              <a:rPr lang="en-US" altLang="ja-JP" sz="1600" b="1" dirty="0">
                <a:solidFill>
                  <a:srgbClr val="FF33CC"/>
                </a:solidFill>
                <a:latin typeface="Times New Roman" panose="02020603050405020304" pitchFamily="18" charset="0"/>
                <a:cs typeface="Times New Roman" panose="02020603050405020304" pitchFamily="18" charset="0"/>
              </a:rPr>
              <a:t>Low-ε</a:t>
            </a:r>
            <a:r>
              <a:rPr lang="ja-JP" altLang="en-US" sz="1600" b="1" dirty="0">
                <a:solidFill>
                  <a:srgbClr val="FF33CC"/>
                </a:solidFill>
              </a:rPr>
              <a:t>複層</a:t>
            </a:r>
            <a:r>
              <a:rPr lang="ja-JP" altLang="en-US" sz="1600" b="1" dirty="0" smtClean="0">
                <a:solidFill>
                  <a:srgbClr val="FF33CC"/>
                </a:solidFill>
              </a:rPr>
              <a:t>ガラス＋　内ブラインド</a:t>
            </a:r>
            <a:endParaRPr lang="ja-JP" altLang="en-US" sz="1600" b="1" dirty="0">
              <a:solidFill>
                <a:srgbClr val="FF33CC"/>
              </a:solidFill>
            </a:endParaRPr>
          </a:p>
        </p:txBody>
      </p:sp>
      <p:sp>
        <p:nvSpPr>
          <p:cNvPr id="8" name="正方形/長方形 7"/>
          <p:cNvSpPr/>
          <p:nvPr/>
        </p:nvSpPr>
        <p:spPr>
          <a:xfrm>
            <a:off x="531345" y="888689"/>
            <a:ext cx="9612399" cy="507831"/>
          </a:xfrm>
          <a:prstGeom prst="rect">
            <a:avLst/>
          </a:prstGeom>
          <a:solidFill>
            <a:srgbClr val="008000"/>
          </a:solidFill>
          <a:ln>
            <a:solidFill>
              <a:srgbClr val="008000"/>
            </a:solidFill>
          </a:ln>
        </p:spPr>
        <p:txBody>
          <a:bodyPr wrap="square">
            <a:spAutoFit/>
          </a:bodyPr>
          <a:lstStyle/>
          <a:p>
            <a:pPr algn="ctr"/>
            <a:r>
              <a:rPr lang="ja-JP" altLang="en-US">
                <a:solidFill>
                  <a:schemeClr val="bg1">
                    <a:lumMod val="95000"/>
                  </a:schemeClr>
                </a:solidFill>
              </a:rPr>
              <a:t>「エアーフローウインドウ</a:t>
            </a:r>
            <a:r>
              <a:rPr lang="ja-JP" altLang="en-US" smtClean="0">
                <a:solidFill>
                  <a:schemeClr val="bg1">
                    <a:lumMod val="95000"/>
                  </a:schemeClr>
                </a:solidFill>
              </a:rPr>
              <a:t>」 と 「</a:t>
            </a:r>
            <a:r>
              <a:rPr lang="ja-JP" altLang="en-US">
                <a:solidFill>
                  <a:schemeClr val="bg1">
                    <a:lumMod val="95000"/>
                  </a:schemeClr>
                </a:solidFill>
              </a:rPr>
              <a:t>内ブラインド＋　</a:t>
            </a:r>
            <a:r>
              <a:rPr lang="en-US" altLang="ja-JP">
                <a:solidFill>
                  <a:schemeClr val="bg1">
                    <a:lumMod val="95000"/>
                  </a:schemeClr>
                </a:solidFill>
              </a:rPr>
              <a:t>Low-ε</a:t>
            </a:r>
            <a:r>
              <a:rPr lang="ja-JP" altLang="en-US">
                <a:solidFill>
                  <a:schemeClr val="bg1">
                    <a:lumMod val="95000"/>
                  </a:schemeClr>
                </a:solidFill>
              </a:rPr>
              <a:t>複層ガラス」</a:t>
            </a:r>
          </a:p>
        </p:txBody>
      </p:sp>
      <p:sp>
        <p:nvSpPr>
          <p:cNvPr id="109" name="タイトル 2"/>
          <p:cNvSpPr>
            <a:spLocks noGrp="1"/>
          </p:cNvSpPr>
          <p:nvPr>
            <p:ph type="title"/>
          </p:nvPr>
        </p:nvSpPr>
        <p:spPr>
          <a:xfrm>
            <a:off x="0" y="5042"/>
            <a:ext cx="10693400" cy="720726"/>
          </a:xfrm>
        </p:spPr>
        <p:txBody>
          <a:bodyPr/>
          <a:lstStyle/>
          <a:p>
            <a:r>
              <a:rPr lang="ja-JP" altLang="en-US" dirty="0"/>
              <a:t>窓周りの熱性能比較例　</a:t>
            </a:r>
            <a:r>
              <a:rPr lang="en-US" altLang="ja-JP" dirty="0" smtClean="0"/>
              <a:t>(</a:t>
            </a:r>
            <a:r>
              <a:rPr lang="ja-JP" altLang="en-US" dirty="0" smtClean="0"/>
              <a:t>２</a:t>
            </a:r>
            <a:r>
              <a:rPr lang="en-US" altLang="ja-JP" dirty="0" smtClean="0"/>
              <a:t>)</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E11307C1-A6D8-4A0E-9DB6-DF26A653A6DA}" type="slidenum">
              <a:rPr lang="en-US" altLang="ja-JP" smtClean="0"/>
              <a:pPr>
                <a:defRPr/>
              </a:pPr>
              <a:t>13</a:t>
            </a:fld>
            <a:endParaRPr lang="en-US" dirty="0"/>
          </a:p>
        </p:txBody>
      </p:sp>
    </p:spTree>
    <p:extLst>
      <p:ext uri="{BB962C8B-B14F-4D97-AF65-F5344CB8AC3E}">
        <p14:creationId xmlns:p14="http://schemas.microsoft.com/office/powerpoint/2010/main" val="272583035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739" y="1094617"/>
            <a:ext cx="3958689" cy="4976309"/>
          </a:xfrm>
          <a:prstGeom prst="rect">
            <a:avLst/>
          </a:prstGeom>
          <a:noFill/>
          <a:ln w="28575">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4" name="タイトル 3"/>
          <p:cNvSpPr>
            <a:spLocks noGrp="1"/>
          </p:cNvSpPr>
          <p:nvPr>
            <p:ph type="title"/>
          </p:nvPr>
        </p:nvSpPr>
        <p:spPr/>
        <p:txBody>
          <a:bodyPr/>
          <a:lstStyle/>
          <a:p>
            <a:r>
              <a:rPr lang="ja-JP" altLang="en-US" dirty="0"/>
              <a:t>ダブルスキン</a:t>
            </a:r>
            <a:r>
              <a:rPr lang="ja-JP" altLang="en-US" dirty="0" smtClean="0"/>
              <a:t>＋室内ブラインド</a:t>
            </a:r>
            <a:r>
              <a:rPr lang="ja-JP" altLang="en-US" dirty="0"/>
              <a:t>の</a:t>
            </a:r>
            <a:r>
              <a:rPr lang="ja-JP" altLang="en-US" dirty="0" smtClean="0"/>
              <a:t>例</a:t>
            </a:r>
            <a:endParaRPr kumimoji="1" lang="ja-JP" altLang="en-US" dirty="0"/>
          </a:p>
        </p:txBody>
      </p:sp>
      <p:sp>
        <p:nvSpPr>
          <p:cNvPr id="2" name="スライド番号プレースホルダー 1"/>
          <p:cNvSpPr>
            <a:spLocks noGrp="1"/>
          </p:cNvSpPr>
          <p:nvPr>
            <p:ph type="sldNum" sz="quarter" idx="10"/>
          </p:nvPr>
        </p:nvSpPr>
        <p:spPr/>
        <p:txBody>
          <a:bodyPr/>
          <a:lstStyle/>
          <a:p>
            <a:pPr>
              <a:defRPr/>
            </a:pPr>
            <a:fld id="{5379DE17-EA0A-4413-B03D-2FBFAD2A0423}" type="slidenum">
              <a:rPr lang="en-US" altLang="ja-JP" smtClean="0"/>
              <a:pPr>
                <a:defRPr/>
              </a:pPr>
              <a:t>14</a:t>
            </a:fld>
            <a:endParaRPr lang="en-US" altLang="ja-JP"/>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18" y="1094617"/>
            <a:ext cx="6162602" cy="3475016"/>
          </a:xfrm>
          <a:prstGeom prst="rect">
            <a:avLst/>
          </a:prstGeom>
          <a:noFill/>
          <a:ln w="285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218" y="4778369"/>
            <a:ext cx="3962329" cy="2530654"/>
          </a:xfrm>
          <a:prstGeom prst="rect">
            <a:avLst/>
          </a:prstGeom>
          <a:noFill/>
          <a:ln w="28575">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8" name="Oval 5"/>
          <p:cNvSpPr>
            <a:spLocks noChangeArrowheads="1"/>
          </p:cNvSpPr>
          <p:nvPr/>
        </p:nvSpPr>
        <p:spPr bwMode="auto">
          <a:xfrm rot="1791965">
            <a:off x="299473" y="2867050"/>
            <a:ext cx="5515641" cy="796594"/>
          </a:xfrm>
          <a:prstGeom prst="ellipse">
            <a:avLst/>
          </a:prstGeom>
          <a:noFill/>
          <a:ln w="28575">
            <a:solidFill>
              <a:srgbClr val="FFFF99"/>
            </a:solidFill>
            <a:round/>
            <a:headEnd/>
            <a:tailEnd/>
          </a:ln>
          <a:extLst>
            <a:ext uri="{909E8E84-426E-40DD-AFC4-6F175D3DCCD1}">
              <a14:hiddenFill xmlns:a14="http://schemas.microsoft.com/office/drawing/2010/main">
                <a:solidFill>
                  <a:srgbClr val="FFFFFF"/>
                </a:solidFill>
              </a14:hiddenFill>
            </a:ext>
          </a:extLst>
        </p:spPr>
        <p:txBody>
          <a:bodyPr wrap="none" lIns="104306" tIns="52153" rIns="104306" bIns="52153" anchor="ctr"/>
          <a:lstStyle/>
          <a:p>
            <a:pPr fontAlgn="base">
              <a:spcBef>
                <a:spcPct val="0"/>
              </a:spcBef>
              <a:spcAft>
                <a:spcPct val="0"/>
              </a:spcAft>
            </a:pPr>
            <a:endParaRPr lang="ja-JP" altLang="en-US" smtClean="0">
              <a:solidFill>
                <a:srgbClr val="000000"/>
              </a:solidFill>
            </a:endParaRPr>
          </a:p>
        </p:txBody>
      </p:sp>
      <p:cxnSp>
        <p:nvCxnSpPr>
          <p:cNvPr id="6" name="直線矢印コネクタ 5"/>
          <p:cNvCxnSpPr>
            <a:stCxn id="8" idx="4"/>
          </p:cNvCxnSpPr>
          <p:nvPr/>
        </p:nvCxnSpPr>
        <p:spPr>
          <a:xfrm flipH="1">
            <a:off x="1740492" y="3610747"/>
            <a:ext cx="1118460" cy="2803500"/>
          </a:xfrm>
          <a:prstGeom prst="straightConnector1">
            <a:avLst/>
          </a:prstGeom>
          <a:ln w="28575">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303618" y="5076775"/>
            <a:ext cx="1922929" cy="461665"/>
          </a:xfrm>
          <a:prstGeom prst="rect">
            <a:avLst/>
          </a:prstGeom>
          <a:noFill/>
        </p:spPr>
        <p:txBody>
          <a:bodyPr wrap="square" rtlCol="0">
            <a:spAutoFit/>
          </a:bodyPr>
          <a:lstStyle/>
          <a:p>
            <a:r>
              <a:rPr kumimoji="1" lang="ja-JP" altLang="en-US" sz="2400" smtClean="0">
                <a:solidFill>
                  <a:srgbClr val="FFFF00"/>
                </a:solidFill>
              </a:rPr>
              <a:t>下部開口部</a:t>
            </a:r>
            <a:endParaRPr kumimoji="1" lang="ja-JP" altLang="en-US" sz="2400">
              <a:solidFill>
                <a:srgbClr val="FFFF00"/>
              </a:solidFill>
            </a:endParaRPr>
          </a:p>
        </p:txBody>
      </p:sp>
      <p:sp>
        <p:nvSpPr>
          <p:cNvPr id="13" name="テキスト ボックス 12"/>
          <p:cNvSpPr txBox="1"/>
          <p:nvPr/>
        </p:nvSpPr>
        <p:spPr>
          <a:xfrm>
            <a:off x="6297947" y="3536075"/>
            <a:ext cx="3166358" cy="461665"/>
          </a:xfrm>
          <a:prstGeom prst="rect">
            <a:avLst/>
          </a:prstGeom>
          <a:noFill/>
        </p:spPr>
        <p:txBody>
          <a:bodyPr wrap="square" rtlCol="0">
            <a:spAutoFit/>
          </a:bodyPr>
          <a:lstStyle/>
          <a:p>
            <a:pPr algn="ctr"/>
            <a:r>
              <a:rPr kumimoji="1" lang="ja-JP" altLang="en-US" sz="2400" smtClean="0">
                <a:solidFill>
                  <a:srgbClr val="00FFFF"/>
                </a:solidFill>
              </a:rPr>
              <a:t>自然換気用開口部</a:t>
            </a:r>
            <a:endParaRPr kumimoji="1" lang="ja-JP" altLang="en-US" sz="2400">
              <a:solidFill>
                <a:srgbClr val="00FFFF"/>
              </a:solidFill>
            </a:endParaRPr>
          </a:p>
        </p:txBody>
      </p:sp>
      <p:cxnSp>
        <p:nvCxnSpPr>
          <p:cNvPr id="14" name="直線矢印コネクタ 13"/>
          <p:cNvCxnSpPr/>
          <p:nvPr/>
        </p:nvCxnSpPr>
        <p:spPr>
          <a:xfrm flipV="1">
            <a:off x="7511724" y="2579965"/>
            <a:ext cx="791333" cy="1002806"/>
          </a:xfrm>
          <a:prstGeom prst="straightConnector1">
            <a:avLst/>
          </a:prstGeom>
          <a:ln w="28575">
            <a:solidFill>
              <a:srgbClr val="00FF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548739" y="4984072"/>
            <a:ext cx="2596156" cy="461665"/>
          </a:xfrm>
          <a:prstGeom prst="rect">
            <a:avLst/>
          </a:prstGeom>
          <a:noFill/>
        </p:spPr>
        <p:txBody>
          <a:bodyPr wrap="square" rtlCol="0">
            <a:spAutoFit/>
          </a:bodyPr>
          <a:lstStyle/>
          <a:p>
            <a:pPr algn="ctr"/>
            <a:r>
              <a:rPr kumimoji="1" lang="ja-JP" altLang="en-US" sz="2400" smtClean="0">
                <a:solidFill>
                  <a:srgbClr val="FF9900"/>
                </a:solidFill>
              </a:rPr>
              <a:t>キャットウォーク</a:t>
            </a:r>
            <a:endParaRPr kumimoji="1" lang="ja-JP" altLang="en-US" sz="2400">
              <a:solidFill>
                <a:srgbClr val="FF9900"/>
              </a:solidFill>
            </a:endParaRPr>
          </a:p>
        </p:txBody>
      </p:sp>
      <p:cxnSp>
        <p:nvCxnSpPr>
          <p:cNvPr id="19" name="直線矢印コネクタ 18"/>
          <p:cNvCxnSpPr/>
          <p:nvPr/>
        </p:nvCxnSpPr>
        <p:spPr>
          <a:xfrm>
            <a:off x="8514636" y="5357584"/>
            <a:ext cx="266293" cy="530062"/>
          </a:xfrm>
          <a:prstGeom prst="straightConnector1">
            <a:avLst/>
          </a:prstGeom>
          <a:ln w="28575">
            <a:solidFill>
              <a:srgbClr val="FF99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568183" y="2105900"/>
            <a:ext cx="3604017" cy="461665"/>
          </a:xfrm>
          <a:prstGeom prst="rect">
            <a:avLst/>
          </a:prstGeom>
          <a:noFill/>
        </p:spPr>
        <p:txBody>
          <a:bodyPr wrap="square" rtlCol="0">
            <a:spAutoFit/>
          </a:bodyPr>
          <a:lstStyle/>
          <a:p>
            <a:r>
              <a:rPr kumimoji="1" lang="ja-JP" altLang="en-US" sz="2400" dirty="0" smtClean="0"/>
              <a:t>内窓の室内側にブラインド</a:t>
            </a:r>
            <a:endParaRPr kumimoji="1" lang="ja-JP" altLang="en-US" sz="2400" dirty="0"/>
          </a:p>
        </p:txBody>
      </p:sp>
      <p:cxnSp>
        <p:nvCxnSpPr>
          <p:cNvPr id="26" name="直線矢印コネクタ 25"/>
          <p:cNvCxnSpPr/>
          <p:nvPr/>
        </p:nvCxnSpPr>
        <p:spPr>
          <a:xfrm flipH="1" flipV="1">
            <a:off x="2858952" y="1546622"/>
            <a:ext cx="247319" cy="5592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58575"/>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0755" y="1044328"/>
            <a:ext cx="4276131" cy="3024336"/>
          </a:xfrm>
          <a:prstGeom prst="rect">
            <a:avLst/>
          </a:prstGeom>
          <a:noFill/>
          <a:ln w="28575">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a:lstStyle/>
          <a:p>
            <a:r>
              <a:rPr lang="ja-JP" altLang="en-US" dirty="0"/>
              <a:t>外ブラインドの</a:t>
            </a:r>
            <a:r>
              <a:rPr lang="ja-JP" altLang="en-US" dirty="0" smtClean="0"/>
              <a:t>例</a:t>
            </a:r>
            <a:endParaRPr kumimoji="1" lang="ja-JP" altLang="en-US" dirty="0"/>
          </a:p>
        </p:txBody>
      </p:sp>
      <p:sp>
        <p:nvSpPr>
          <p:cNvPr id="2" name="スライド番号プレースホルダー 1"/>
          <p:cNvSpPr>
            <a:spLocks noGrp="1"/>
          </p:cNvSpPr>
          <p:nvPr>
            <p:ph type="sldNum" sz="quarter" idx="10"/>
          </p:nvPr>
        </p:nvSpPr>
        <p:spPr/>
        <p:txBody>
          <a:bodyPr/>
          <a:lstStyle/>
          <a:p>
            <a:pPr>
              <a:defRPr/>
            </a:pPr>
            <a:fld id="{5379DE17-EA0A-4413-B03D-2FBFAD2A0423}" type="slidenum">
              <a:rPr lang="en-US" altLang="ja-JP" smtClean="0"/>
              <a:pPr>
                <a:defRPr/>
              </a:pPr>
              <a:t>15</a:t>
            </a:fld>
            <a:endParaRPr lang="en-US" altLang="ja-JP"/>
          </a:p>
        </p:txBody>
      </p:sp>
      <p:pic>
        <p:nvPicPr>
          <p:cNvPr id="5" name="Picture 20" descr="外観昼"/>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1191"/>
          <a:stretch/>
        </p:blipFill>
        <p:spPr bwMode="auto">
          <a:xfrm>
            <a:off x="349983" y="4356695"/>
            <a:ext cx="8347570" cy="3024336"/>
          </a:xfrm>
          <a:prstGeom prst="rect">
            <a:avLst/>
          </a:prstGeom>
          <a:noFill/>
          <a:ln w="28575">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6" name="図 4"/>
          <p:cNvPicPr>
            <a:picLocks noChangeAspect="1"/>
          </p:cNvPicPr>
          <p:nvPr/>
        </p:nvPicPr>
        <p:blipFill rotWithShape="1">
          <a:blip r:embed="rId5">
            <a:extLst>
              <a:ext uri="{28A0092B-C50C-407E-A947-70E740481C1C}">
                <a14:useLocalDpi xmlns:a14="http://schemas.microsoft.com/office/drawing/2010/main" val="0"/>
              </a:ext>
            </a:extLst>
          </a:blip>
          <a:srcRect l="24103" t="21486" r="27141" b="29358"/>
          <a:stretch/>
        </p:blipFill>
        <p:spPr bwMode="auto">
          <a:xfrm>
            <a:off x="336940" y="1044327"/>
            <a:ext cx="5091902" cy="3024336"/>
          </a:xfrm>
          <a:prstGeom prst="rect">
            <a:avLst/>
          </a:prstGeom>
          <a:noFill/>
          <a:ln w="28575">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0166"/>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Line 4"/>
          <p:cNvSpPr>
            <a:spLocks noChangeShapeType="1"/>
          </p:cNvSpPr>
          <p:nvPr/>
        </p:nvSpPr>
        <p:spPr bwMode="auto">
          <a:xfrm>
            <a:off x="0" y="4498"/>
            <a:ext cx="106934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196" name="Rectangle 20"/>
          <p:cNvSpPr>
            <a:spLocks noChangeArrowheads="1"/>
          </p:cNvSpPr>
          <p:nvPr/>
        </p:nvSpPr>
        <p:spPr bwMode="auto">
          <a:xfrm>
            <a:off x="367922" y="1479276"/>
            <a:ext cx="5021383" cy="3354526"/>
          </a:xfrm>
          <a:prstGeom prst="rect">
            <a:avLst/>
          </a:prstGeom>
          <a:no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ja-JP" altLang="en-US" sz="2000" kern="0" dirty="0" smtClean="0">
                <a:solidFill>
                  <a:schemeClr val="tx1"/>
                </a:solidFill>
                <a:latin typeface="+mn-ea"/>
              </a:rPr>
              <a:t>① 窓際</a:t>
            </a:r>
            <a:r>
              <a:rPr lang="ja-JP" altLang="en-US" sz="2000" kern="0" dirty="0">
                <a:solidFill>
                  <a:schemeClr val="tx1"/>
                </a:solidFill>
                <a:latin typeface="+mn-ea"/>
              </a:rPr>
              <a:t>の快適性向上</a:t>
            </a:r>
            <a:endParaRPr lang="en-US" altLang="ja-JP" sz="2000" kern="0" dirty="0">
              <a:solidFill>
                <a:schemeClr val="tx1"/>
              </a:solidFill>
              <a:latin typeface="+mn-ea"/>
            </a:endParaRPr>
          </a:p>
          <a:p>
            <a:pPr>
              <a:spcBef>
                <a:spcPct val="50000"/>
              </a:spcBef>
            </a:pPr>
            <a:r>
              <a:rPr lang="ja-JP" altLang="en-US" sz="2000" kern="0" dirty="0" smtClean="0">
                <a:solidFill>
                  <a:schemeClr val="tx1"/>
                </a:solidFill>
                <a:latin typeface="+mn-ea"/>
              </a:rPr>
              <a:t>② 日射</a:t>
            </a:r>
            <a:r>
              <a:rPr lang="ja-JP" altLang="en-US" sz="2000" kern="0" dirty="0">
                <a:solidFill>
                  <a:schemeClr val="tx1"/>
                </a:solidFill>
                <a:latin typeface="+mn-ea"/>
              </a:rPr>
              <a:t>遮蔽性能の向上</a:t>
            </a:r>
          </a:p>
          <a:p>
            <a:pPr>
              <a:spcBef>
                <a:spcPct val="50000"/>
              </a:spcBef>
            </a:pPr>
            <a:r>
              <a:rPr lang="ja-JP" altLang="en-US" sz="2000" kern="0" dirty="0" smtClean="0">
                <a:solidFill>
                  <a:schemeClr val="tx1"/>
                </a:solidFill>
                <a:latin typeface="+mn-ea"/>
              </a:rPr>
              <a:t>③ 断熱</a:t>
            </a:r>
            <a:r>
              <a:rPr lang="ja-JP" altLang="en-US" sz="2000" kern="0" dirty="0">
                <a:solidFill>
                  <a:schemeClr val="tx1"/>
                </a:solidFill>
                <a:latin typeface="+mn-ea"/>
              </a:rPr>
              <a:t>性能の向上</a:t>
            </a:r>
          </a:p>
          <a:p>
            <a:pPr>
              <a:spcBef>
                <a:spcPct val="50000"/>
              </a:spcBef>
            </a:pPr>
            <a:r>
              <a:rPr lang="ja-JP" altLang="en-US" sz="2000" kern="0" dirty="0" smtClean="0">
                <a:solidFill>
                  <a:schemeClr val="tx1"/>
                </a:solidFill>
                <a:latin typeface="+mn-ea"/>
              </a:rPr>
              <a:t>④ 空調</a:t>
            </a:r>
            <a:r>
              <a:rPr lang="ja-JP" altLang="en-US" sz="2000" kern="0" dirty="0">
                <a:solidFill>
                  <a:schemeClr val="tx1"/>
                </a:solidFill>
                <a:latin typeface="+mn-ea"/>
              </a:rPr>
              <a:t>コストの節約</a:t>
            </a:r>
          </a:p>
          <a:p>
            <a:pPr>
              <a:spcBef>
                <a:spcPct val="50000"/>
              </a:spcBef>
            </a:pPr>
            <a:r>
              <a:rPr lang="ja-JP" altLang="en-US" sz="2000" kern="0" dirty="0" smtClean="0">
                <a:solidFill>
                  <a:schemeClr val="tx1"/>
                </a:solidFill>
                <a:latin typeface="+mn-ea"/>
              </a:rPr>
              <a:t>⑤ 居住</a:t>
            </a:r>
            <a:r>
              <a:rPr lang="ja-JP" altLang="en-US" sz="2000" kern="0" dirty="0">
                <a:solidFill>
                  <a:schemeClr val="tx1"/>
                </a:solidFill>
                <a:latin typeface="+mn-ea"/>
              </a:rPr>
              <a:t>スペースの増大</a:t>
            </a:r>
            <a:r>
              <a:rPr lang="en-US" altLang="ja-JP" sz="2000" kern="0" dirty="0">
                <a:solidFill>
                  <a:schemeClr val="tx1"/>
                </a:solidFill>
                <a:latin typeface="+mn-ea"/>
              </a:rPr>
              <a:t>(</a:t>
            </a:r>
            <a:r>
              <a:rPr lang="ja-JP" altLang="en-US" sz="2000" kern="0" dirty="0">
                <a:solidFill>
                  <a:schemeClr val="tx1"/>
                </a:solidFill>
                <a:latin typeface="+mn-ea"/>
              </a:rPr>
              <a:t>ペリメータレス化</a:t>
            </a:r>
            <a:r>
              <a:rPr lang="en-US" altLang="ja-JP" sz="2000" kern="0" dirty="0">
                <a:solidFill>
                  <a:schemeClr val="tx1"/>
                </a:solidFill>
                <a:latin typeface="+mn-ea"/>
              </a:rPr>
              <a:t>)</a:t>
            </a:r>
          </a:p>
          <a:p>
            <a:pPr>
              <a:spcBef>
                <a:spcPct val="50000"/>
              </a:spcBef>
            </a:pPr>
            <a:r>
              <a:rPr lang="en-US" altLang="ja-JP" sz="2000" kern="0" dirty="0" smtClean="0">
                <a:solidFill>
                  <a:schemeClr val="tx1"/>
                </a:solidFill>
                <a:latin typeface="+mn-ea"/>
              </a:rPr>
              <a:t>⑥ </a:t>
            </a:r>
            <a:r>
              <a:rPr lang="ja-JP" altLang="en-US" sz="2000" kern="0" dirty="0" smtClean="0">
                <a:solidFill>
                  <a:schemeClr val="tx1"/>
                </a:solidFill>
                <a:latin typeface="+mn-ea"/>
              </a:rPr>
              <a:t>熱源</a:t>
            </a:r>
            <a:r>
              <a:rPr lang="ja-JP" altLang="en-US" sz="2000" kern="0" dirty="0">
                <a:solidFill>
                  <a:schemeClr val="tx1"/>
                </a:solidFill>
                <a:latin typeface="+mn-ea"/>
              </a:rPr>
              <a:t>の利用効率改善</a:t>
            </a:r>
          </a:p>
          <a:p>
            <a:pPr>
              <a:spcBef>
                <a:spcPct val="50000"/>
              </a:spcBef>
            </a:pPr>
            <a:r>
              <a:rPr lang="ja-JP" altLang="en-US" sz="2000" kern="0" dirty="0" smtClean="0">
                <a:solidFill>
                  <a:schemeClr val="tx1"/>
                </a:solidFill>
                <a:latin typeface="+mn-ea"/>
              </a:rPr>
              <a:t>⑦ 自由</a:t>
            </a:r>
            <a:r>
              <a:rPr lang="ja-JP" altLang="en-US" sz="2000" kern="0" dirty="0">
                <a:solidFill>
                  <a:schemeClr val="tx1"/>
                </a:solidFill>
                <a:latin typeface="+mn-ea"/>
              </a:rPr>
              <a:t>な建築計画の実現･全方位で快適</a:t>
            </a:r>
          </a:p>
        </p:txBody>
      </p:sp>
      <p:sp>
        <p:nvSpPr>
          <p:cNvPr id="50695" name="Rectangle 519"/>
          <p:cNvSpPr>
            <a:spLocks noChangeArrowheads="1"/>
          </p:cNvSpPr>
          <p:nvPr/>
        </p:nvSpPr>
        <p:spPr bwMode="auto">
          <a:xfrm>
            <a:off x="367922" y="6009259"/>
            <a:ext cx="10063442" cy="1336431"/>
          </a:xfrm>
          <a:prstGeom prst="rect">
            <a:avLst/>
          </a:prstGeom>
          <a:no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ja-JP" altLang="en-US" sz="2000" kern="0" dirty="0" smtClean="0">
                <a:solidFill>
                  <a:schemeClr val="tx1"/>
                </a:solidFill>
                <a:latin typeface="+mn-ea"/>
              </a:rPr>
              <a:t>① 執務</a:t>
            </a:r>
            <a:r>
              <a:rPr lang="ja-JP" altLang="en-US" sz="2000" kern="0" dirty="0">
                <a:solidFill>
                  <a:schemeClr val="tx1"/>
                </a:solidFill>
                <a:latin typeface="+mn-ea"/>
              </a:rPr>
              <a:t>空間に悪影響を与える直達日射を遮蔽</a:t>
            </a:r>
          </a:p>
          <a:p>
            <a:pPr>
              <a:spcBef>
                <a:spcPct val="50000"/>
              </a:spcBef>
            </a:pPr>
            <a:r>
              <a:rPr lang="ja-JP" altLang="en-US" sz="2000" kern="0" dirty="0" smtClean="0">
                <a:solidFill>
                  <a:schemeClr val="tx1"/>
                </a:solidFill>
                <a:latin typeface="+mn-ea"/>
              </a:rPr>
              <a:t>② 輝度</a:t>
            </a:r>
            <a:r>
              <a:rPr lang="ja-JP" altLang="en-US" sz="2000" kern="0" dirty="0">
                <a:solidFill>
                  <a:schemeClr val="tx1"/>
                </a:solidFill>
                <a:latin typeface="+mn-ea"/>
              </a:rPr>
              <a:t>対比の軽減</a:t>
            </a:r>
          </a:p>
          <a:p>
            <a:pPr>
              <a:spcBef>
                <a:spcPct val="50000"/>
              </a:spcBef>
            </a:pPr>
            <a:r>
              <a:rPr lang="ja-JP" altLang="en-US" sz="2000" kern="0" dirty="0" smtClean="0">
                <a:solidFill>
                  <a:schemeClr val="tx1"/>
                </a:solidFill>
                <a:latin typeface="+mn-ea"/>
              </a:rPr>
              <a:t>③ 照明電</a:t>
            </a:r>
            <a:r>
              <a:rPr lang="ja-JP" altLang="en-US" sz="2000" kern="0" dirty="0">
                <a:solidFill>
                  <a:schemeClr val="tx1"/>
                </a:solidFill>
                <a:latin typeface="+mn-ea"/>
              </a:rPr>
              <a:t>力量の削減、照明発熱の低減</a:t>
            </a:r>
          </a:p>
        </p:txBody>
      </p:sp>
      <p:sp>
        <p:nvSpPr>
          <p:cNvPr id="4" name="タイトル 3"/>
          <p:cNvSpPr>
            <a:spLocks noGrp="1"/>
          </p:cNvSpPr>
          <p:nvPr>
            <p:ph type="title"/>
          </p:nvPr>
        </p:nvSpPr>
        <p:spPr/>
        <p:txBody>
          <a:bodyPr/>
          <a:lstStyle/>
          <a:p>
            <a:r>
              <a:rPr lang="ja-JP" altLang="en-US" dirty="0"/>
              <a:t>熱の</a:t>
            </a:r>
            <a:r>
              <a:rPr lang="ja-JP" altLang="en-US" dirty="0" smtClean="0"/>
              <a:t>制御と光の制御</a:t>
            </a:r>
            <a:endParaRPr kumimoji="1" lang="ja-JP" altLang="en-US" dirty="0"/>
          </a:p>
        </p:txBody>
      </p:sp>
      <p:sp>
        <p:nvSpPr>
          <p:cNvPr id="2" name="スライド番号プレースホルダー 1"/>
          <p:cNvSpPr>
            <a:spLocks noGrp="1"/>
          </p:cNvSpPr>
          <p:nvPr>
            <p:ph type="sldNum" sz="quarter" idx="10"/>
          </p:nvPr>
        </p:nvSpPr>
        <p:spPr/>
        <p:txBody>
          <a:bodyPr wrap="square" lIns="0" tIns="0" rIns="0" bIns="0">
            <a:spAutoFit/>
          </a:bodyPr>
          <a:lstStyle/>
          <a:p>
            <a:fld id="{99793111-F33A-4F04-A96C-10F8016E5F23}" type="slidenum">
              <a:rPr lang="en-US" altLang="ja-JP"/>
              <a:pPr/>
              <a:t>16</a:t>
            </a:fld>
            <a:endParaRPr lang="en-US" altLang="ja-JP"/>
          </a:p>
        </p:txBody>
      </p:sp>
      <p:sp>
        <p:nvSpPr>
          <p:cNvPr id="506" name="正方形/長方形 505"/>
          <p:cNvSpPr/>
          <p:nvPr/>
        </p:nvSpPr>
        <p:spPr>
          <a:xfrm>
            <a:off x="336390" y="853296"/>
            <a:ext cx="1766215" cy="53440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ja-JP" altLang="en-US" sz="2800" kern="0" dirty="0">
                <a:solidFill>
                  <a:srgbClr val="FF9900"/>
                </a:solidFill>
                <a:latin typeface="+mn-ea"/>
              </a:rPr>
              <a:t>熱の</a:t>
            </a:r>
            <a:r>
              <a:rPr lang="ja-JP" altLang="en-US" sz="2800" kern="0" dirty="0" smtClean="0">
                <a:solidFill>
                  <a:srgbClr val="FF9900"/>
                </a:solidFill>
                <a:latin typeface="+mn-ea"/>
              </a:rPr>
              <a:t>制御</a:t>
            </a:r>
            <a:endParaRPr lang="ja-JP" altLang="en-US" sz="2800" kern="0" dirty="0">
              <a:solidFill>
                <a:srgbClr val="FF9900"/>
              </a:solidFill>
              <a:latin typeface="+mn-ea"/>
            </a:endParaRPr>
          </a:p>
        </p:txBody>
      </p:sp>
      <p:sp>
        <p:nvSpPr>
          <p:cNvPr id="507" name="正方形/長方形 506"/>
          <p:cNvSpPr/>
          <p:nvPr/>
        </p:nvSpPr>
        <p:spPr>
          <a:xfrm>
            <a:off x="336390" y="5406469"/>
            <a:ext cx="1766215" cy="53440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ja-JP" altLang="en-US" sz="2800" kern="0" smtClean="0">
                <a:solidFill>
                  <a:srgbClr val="FF9900"/>
                </a:solidFill>
                <a:latin typeface="+mn-ea"/>
              </a:rPr>
              <a:t>光の制御</a:t>
            </a:r>
            <a:endParaRPr lang="ja-JP" altLang="en-US" sz="2800" kern="0">
              <a:solidFill>
                <a:srgbClr val="FF9900"/>
              </a:solidFill>
              <a:latin typeface="+mn-ea"/>
            </a:endParaRPr>
          </a:p>
        </p:txBody>
      </p:sp>
      <p:sp>
        <p:nvSpPr>
          <p:cNvPr id="509" name="正方形/長方形 508"/>
          <p:cNvSpPr/>
          <p:nvPr/>
        </p:nvSpPr>
        <p:spPr>
          <a:xfrm>
            <a:off x="2250356" y="853296"/>
            <a:ext cx="8193560" cy="53440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ja-JP" altLang="en-US" sz="2400" kern="0" dirty="0">
                <a:solidFill>
                  <a:schemeClr val="bg1"/>
                </a:solidFill>
                <a:latin typeface="+mn-ea"/>
              </a:rPr>
              <a:t>視界･開放感などを確保した上で適切な日射遮蔽</a:t>
            </a:r>
          </a:p>
        </p:txBody>
      </p:sp>
      <p:sp>
        <p:nvSpPr>
          <p:cNvPr id="510" name="正方形/長方形 509"/>
          <p:cNvSpPr/>
          <p:nvPr/>
        </p:nvSpPr>
        <p:spPr>
          <a:xfrm>
            <a:off x="2250356" y="5406469"/>
            <a:ext cx="8193560" cy="53440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ja-JP" altLang="en-US" sz="2400" kern="0">
                <a:solidFill>
                  <a:schemeClr val="bg1"/>
                </a:solidFill>
                <a:latin typeface="+mn-ea"/>
              </a:rPr>
              <a:t>適切な日射遮蔽を行った上で入射する昼光</a:t>
            </a:r>
            <a:r>
              <a:rPr lang="ja-JP" altLang="en-US" sz="2400" kern="0" smtClean="0">
                <a:solidFill>
                  <a:schemeClr val="bg1"/>
                </a:solidFill>
                <a:latin typeface="+mn-ea"/>
              </a:rPr>
              <a:t>を照明</a:t>
            </a:r>
            <a:r>
              <a:rPr lang="ja-JP" altLang="en-US" sz="2400" kern="0">
                <a:solidFill>
                  <a:schemeClr val="bg1"/>
                </a:solidFill>
                <a:latin typeface="+mn-ea"/>
              </a:rPr>
              <a:t>制御</a:t>
            </a:r>
            <a:r>
              <a:rPr lang="ja-JP" altLang="en-US" sz="2400" kern="0" smtClean="0">
                <a:solidFill>
                  <a:schemeClr val="bg1"/>
                </a:solidFill>
                <a:latin typeface="+mn-ea"/>
              </a:rPr>
              <a:t>へ活用</a:t>
            </a:r>
            <a:endParaRPr lang="ja-JP" altLang="en-US" sz="2400" kern="0">
              <a:solidFill>
                <a:schemeClr val="bg1"/>
              </a:solidFill>
              <a:latin typeface="+mn-ea"/>
            </a:endParaRPr>
          </a:p>
        </p:txBody>
      </p:sp>
      <p:grpSp>
        <p:nvGrpSpPr>
          <p:cNvPr id="7" name="グループ化 6"/>
          <p:cNvGrpSpPr/>
          <p:nvPr/>
        </p:nvGrpSpPr>
        <p:grpSpPr>
          <a:xfrm>
            <a:off x="5002780" y="1446899"/>
            <a:ext cx="5678190" cy="3917908"/>
            <a:chOff x="5002780" y="1446899"/>
            <a:chExt cx="5678190" cy="3917908"/>
          </a:xfrm>
        </p:grpSpPr>
        <p:sp>
          <p:nvSpPr>
            <p:cNvPr id="50182" name="Rectangle 6"/>
            <p:cNvSpPr>
              <a:spLocks noChangeArrowheads="1"/>
            </p:cNvSpPr>
            <p:nvPr/>
          </p:nvSpPr>
          <p:spPr bwMode="auto">
            <a:xfrm>
              <a:off x="6136275" y="2844386"/>
              <a:ext cx="4544695" cy="25204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306" tIns="52153" rIns="104306" bIns="52153" anchor="ctr"/>
            <a:lstStyle/>
            <a:p>
              <a:pPr fontAlgn="base">
                <a:spcBef>
                  <a:spcPct val="0"/>
                </a:spcBef>
                <a:spcAft>
                  <a:spcPct val="0"/>
                </a:spcAft>
              </a:pPr>
              <a:endParaRPr lang="ja-JP" altLang="en-US">
                <a:solidFill>
                  <a:srgbClr val="000000"/>
                </a:solidFill>
              </a:endParaRPr>
            </a:p>
          </p:txBody>
        </p:sp>
        <p:sp>
          <p:nvSpPr>
            <p:cNvPr id="50199" name="Freeform 23"/>
            <p:cNvSpPr>
              <a:spLocks/>
            </p:cNvSpPr>
            <p:nvPr/>
          </p:nvSpPr>
          <p:spPr bwMode="auto">
            <a:xfrm>
              <a:off x="10166449" y="2539701"/>
              <a:ext cx="233383" cy="261186"/>
            </a:xfrm>
            <a:custGeom>
              <a:avLst/>
              <a:gdLst>
                <a:gd name="T0" fmla="*/ 0 w 90"/>
                <a:gd name="T1" fmla="*/ 0 h 80"/>
                <a:gd name="T2" fmla="*/ 0 w 90"/>
                <a:gd name="T3" fmla="*/ 80 h 80"/>
                <a:gd name="T4" fmla="*/ 90 w 90"/>
                <a:gd name="T5" fmla="*/ 0 h 80"/>
                <a:gd name="T6" fmla="*/ 0 w 90"/>
                <a:gd name="T7" fmla="*/ 0 h 80"/>
              </a:gdLst>
              <a:ahLst/>
              <a:cxnLst>
                <a:cxn ang="0">
                  <a:pos x="T0" y="T1"/>
                </a:cxn>
                <a:cxn ang="0">
                  <a:pos x="T2" y="T3"/>
                </a:cxn>
                <a:cxn ang="0">
                  <a:pos x="T4" y="T5"/>
                </a:cxn>
                <a:cxn ang="0">
                  <a:pos x="T6" y="T7"/>
                </a:cxn>
              </a:cxnLst>
              <a:rect l="0" t="0" r="r" b="b"/>
              <a:pathLst>
                <a:path w="90" h="80">
                  <a:moveTo>
                    <a:pt x="0" y="0"/>
                  </a:moveTo>
                  <a:lnTo>
                    <a:pt x="0" y="80"/>
                  </a:lnTo>
                  <a:lnTo>
                    <a:pt x="90" y="0"/>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00" name="Freeform 24"/>
            <p:cNvSpPr>
              <a:spLocks/>
            </p:cNvSpPr>
            <p:nvPr/>
          </p:nvSpPr>
          <p:spPr bwMode="auto">
            <a:xfrm>
              <a:off x="5885169" y="2611527"/>
              <a:ext cx="132249" cy="48972"/>
            </a:xfrm>
            <a:custGeom>
              <a:avLst/>
              <a:gdLst>
                <a:gd name="T0" fmla="*/ 0 w 51"/>
                <a:gd name="T1" fmla="*/ 15 h 15"/>
                <a:gd name="T2" fmla="*/ 0 w 51"/>
                <a:gd name="T3" fmla="*/ 10 h 15"/>
                <a:gd name="T4" fmla="*/ 6 w 51"/>
                <a:gd name="T5" fmla="*/ 5 h 15"/>
                <a:gd name="T6" fmla="*/ 17 w 51"/>
                <a:gd name="T7" fmla="*/ 0 h 15"/>
                <a:gd name="T8" fmla="*/ 34 w 51"/>
                <a:gd name="T9" fmla="*/ 0 h 15"/>
                <a:gd name="T10" fmla="*/ 45 w 51"/>
                <a:gd name="T11" fmla="*/ 5 h 15"/>
                <a:gd name="T12" fmla="*/ 51 w 51"/>
                <a:gd name="T13" fmla="*/ 10 h 15"/>
                <a:gd name="T14" fmla="*/ 51 w 5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5">
                  <a:moveTo>
                    <a:pt x="0" y="15"/>
                  </a:moveTo>
                  <a:lnTo>
                    <a:pt x="0" y="10"/>
                  </a:lnTo>
                  <a:lnTo>
                    <a:pt x="6" y="5"/>
                  </a:lnTo>
                  <a:lnTo>
                    <a:pt x="17" y="0"/>
                  </a:lnTo>
                  <a:lnTo>
                    <a:pt x="34" y="0"/>
                  </a:lnTo>
                  <a:lnTo>
                    <a:pt x="45" y="5"/>
                  </a:lnTo>
                  <a:lnTo>
                    <a:pt x="51" y="10"/>
                  </a:lnTo>
                  <a:lnTo>
                    <a:pt x="51" y="15"/>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01" name="Freeform 25"/>
            <p:cNvSpPr>
              <a:spLocks/>
            </p:cNvSpPr>
            <p:nvPr/>
          </p:nvSpPr>
          <p:spPr bwMode="auto">
            <a:xfrm>
              <a:off x="5885169" y="3336318"/>
              <a:ext cx="132249" cy="52238"/>
            </a:xfrm>
            <a:custGeom>
              <a:avLst/>
              <a:gdLst>
                <a:gd name="T0" fmla="*/ 0 w 51"/>
                <a:gd name="T1" fmla="*/ 16 h 16"/>
                <a:gd name="T2" fmla="*/ 0 w 51"/>
                <a:gd name="T3" fmla="*/ 11 h 16"/>
                <a:gd name="T4" fmla="*/ 6 w 51"/>
                <a:gd name="T5" fmla="*/ 6 h 16"/>
                <a:gd name="T6" fmla="*/ 17 w 51"/>
                <a:gd name="T7" fmla="*/ 0 h 16"/>
                <a:gd name="T8" fmla="*/ 34 w 51"/>
                <a:gd name="T9" fmla="*/ 0 h 16"/>
                <a:gd name="T10" fmla="*/ 45 w 51"/>
                <a:gd name="T11" fmla="*/ 6 h 16"/>
                <a:gd name="T12" fmla="*/ 51 w 51"/>
                <a:gd name="T13" fmla="*/ 11 h 16"/>
                <a:gd name="T14" fmla="*/ 51 w 51"/>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6"/>
                  </a:moveTo>
                  <a:lnTo>
                    <a:pt x="0" y="11"/>
                  </a:lnTo>
                  <a:lnTo>
                    <a:pt x="6" y="6"/>
                  </a:lnTo>
                  <a:lnTo>
                    <a:pt x="17" y="0"/>
                  </a:lnTo>
                  <a:lnTo>
                    <a:pt x="34" y="0"/>
                  </a:lnTo>
                  <a:lnTo>
                    <a:pt x="45" y="6"/>
                  </a:lnTo>
                  <a:lnTo>
                    <a:pt x="51" y="11"/>
                  </a:lnTo>
                  <a:lnTo>
                    <a:pt x="51" y="16"/>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02" name="Freeform 26"/>
            <p:cNvSpPr>
              <a:spLocks/>
            </p:cNvSpPr>
            <p:nvPr/>
          </p:nvSpPr>
          <p:spPr bwMode="auto">
            <a:xfrm>
              <a:off x="5885169" y="3512619"/>
              <a:ext cx="132249" cy="48972"/>
            </a:xfrm>
            <a:custGeom>
              <a:avLst/>
              <a:gdLst>
                <a:gd name="T0" fmla="*/ 0 w 51"/>
                <a:gd name="T1" fmla="*/ 15 h 15"/>
                <a:gd name="T2" fmla="*/ 0 w 51"/>
                <a:gd name="T3" fmla="*/ 10 h 15"/>
                <a:gd name="T4" fmla="*/ 6 w 51"/>
                <a:gd name="T5" fmla="*/ 10 h 15"/>
                <a:gd name="T6" fmla="*/ 17 w 51"/>
                <a:gd name="T7" fmla="*/ 0 h 15"/>
                <a:gd name="T8" fmla="*/ 34 w 51"/>
                <a:gd name="T9" fmla="*/ 0 h 15"/>
                <a:gd name="T10" fmla="*/ 45 w 51"/>
                <a:gd name="T11" fmla="*/ 10 h 15"/>
                <a:gd name="T12" fmla="*/ 51 w 51"/>
                <a:gd name="T13" fmla="*/ 10 h 15"/>
                <a:gd name="T14" fmla="*/ 51 w 5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5">
                  <a:moveTo>
                    <a:pt x="0" y="15"/>
                  </a:moveTo>
                  <a:lnTo>
                    <a:pt x="0" y="10"/>
                  </a:lnTo>
                  <a:lnTo>
                    <a:pt x="6" y="10"/>
                  </a:lnTo>
                  <a:lnTo>
                    <a:pt x="17" y="0"/>
                  </a:lnTo>
                  <a:lnTo>
                    <a:pt x="34" y="0"/>
                  </a:lnTo>
                  <a:lnTo>
                    <a:pt x="45" y="10"/>
                  </a:lnTo>
                  <a:lnTo>
                    <a:pt x="51" y="10"/>
                  </a:lnTo>
                  <a:lnTo>
                    <a:pt x="51" y="15"/>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03" name="Freeform 27"/>
            <p:cNvSpPr>
              <a:spLocks/>
            </p:cNvSpPr>
            <p:nvPr/>
          </p:nvSpPr>
          <p:spPr bwMode="auto">
            <a:xfrm>
              <a:off x="5885169" y="4256998"/>
              <a:ext cx="132249" cy="32649"/>
            </a:xfrm>
            <a:custGeom>
              <a:avLst/>
              <a:gdLst>
                <a:gd name="T0" fmla="*/ 0 w 51"/>
                <a:gd name="T1" fmla="*/ 10 h 10"/>
                <a:gd name="T2" fmla="*/ 6 w 51"/>
                <a:gd name="T3" fmla="*/ 5 h 10"/>
                <a:gd name="T4" fmla="*/ 17 w 51"/>
                <a:gd name="T5" fmla="*/ 0 h 10"/>
                <a:gd name="T6" fmla="*/ 34 w 51"/>
                <a:gd name="T7" fmla="*/ 0 h 10"/>
                <a:gd name="T8" fmla="*/ 45 w 51"/>
                <a:gd name="T9" fmla="*/ 5 h 10"/>
                <a:gd name="T10" fmla="*/ 51 w 51"/>
                <a:gd name="T11" fmla="*/ 10 h 10"/>
                <a:gd name="T12" fmla="*/ 51 w 5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51" h="10">
                  <a:moveTo>
                    <a:pt x="0" y="10"/>
                  </a:moveTo>
                  <a:lnTo>
                    <a:pt x="6" y="5"/>
                  </a:lnTo>
                  <a:lnTo>
                    <a:pt x="17" y="0"/>
                  </a:lnTo>
                  <a:lnTo>
                    <a:pt x="34" y="0"/>
                  </a:lnTo>
                  <a:lnTo>
                    <a:pt x="45" y="5"/>
                  </a:lnTo>
                  <a:lnTo>
                    <a:pt x="51" y="10"/>
                  </a:lnTo>
                  <a:lnTo>
                    <a:pt x="51" y="10"/>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04" name="Freeform 28"/>
            <p:cNvSpPr>
              <a:spLocks/>
            </p:cNvSpPr>
            <p:nvPr/>
          </p:nvSpPr>
          <p:spPr bwMode="auto">
            <a:xfrm>
              <a:off x="5885169" y="3163281"/>
              <a:ext cx="132249" cy="35914"/>
            </a:xfrm>
            <a:custGeom>
              <a:avLst/>
              <a:gdLst>
                <a:gd name="T0" fmla="*/ 0 w 51"/>
                <a:gd name="T1" fmla="*/ 11 h 11"/>
                <a:gd name="T2" fmla="*/ 11 w 51"/>
                <a:gd name="T3" fmla="*/ 0 h 11"/>
                <a:gd name="T4" fmla="*/ 40 w 51"/>
                <a:gd name="T5" fmla="*/ 0 h 11"/>
                <a:gd name="T6" fmla="*/ 51 w 51"/>
                <a:gd name="T7" fmla="*/ 6 h 11"/>
                <a:gd name="T8" fmla="*/ 51 w 51"/>
                <a:gd name="T9" fmla="*/ 11 h 11"/>
              </a:gdLst>
              <a:ahLst/>
              <a:cxnLst>
                <a:cxn ang="0">
                  <a:pos x="T0" y="T1"/>
                </a:cxn>
                <a:cxn ang="0">
                  <a:pos x="T2" y="T3"/>
                </a:cxn>
                <a:cxn ang="0">
                  <a:pos x="T4" y="T5"/>
                </a:cxn>
                <a:cxn ang="0">
                  <a:pos x="T6" y="T7"/>
                </a:cxn>
                <a:cxn ang="0">
                  <a:pos x="T8" y="T9"/>
                </a:cxn>
              </a:cxnLst>
              <a:rect l="0" t="0" r="r" b="b"/>
              <a:pathLst>
                <a:path w="51" h="11">
                  <a:moveTo>
                    <a:pt x="0" y="11"/>
                  </a:moveTo>
                  <a:lnTo>
                    <a:pt x="11" y="0"/>
                  </a:lnTo>
                  <a:lnTo>
                    <a:pt x="40" y="0"/>
                  </a:lnTo>
                  <a:lnTo>
                    <a:pt x="51" y="6"/>
                  </a:lnTo>
                  <a:lnTo>
                    <a:pt x="51" y="11"/>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05" name="Freeform 29"/>
            <p:cNvSpPr>
              <a:spLocks/>
            </p:cNvSpPr>
            <p:nvPr/>
          </p:nvSpPr>
          <p:spPr bwMode="auto">
            <a:xfrm>
              <a:off x="5885169" y="2784562"/>
              <a:ext cx="132249" cy="52238"/>
            </a:xfrm>
            <a:custGeom>
              <a:avLst/>
              <a:gdLst>
                <a:gd name="T0" fmla="*/ 0 w 51"/>
                <a:gd name="T1" fmla="*/ 16 h 16"/>
                <a:gd name="T2" fmla="*/ 0 w 51"/>
                <a:gd name="T3" fmla="*/ 10 h 16"/>
                <a:gd name="T4" fmla="*/ 6 w 51"/>
                <a:gd name="T5" fmla="*/ 5 h 16"/>
                <a:gd name="T6" fmla="*/ 17 w 51"/>
                <a:gd name="T7" fmla="*/ 0 h 16"/>
                <a:gd name="T8" fmla="*/ 34 w 51"/>
                <a:gd name="T9" fmla="*/ 0 h 16"/>
                <a:gd name="T10" fmla="*/ 45 w 51"/>
                <a:gd name="T11" fmla="*/ 5 h 16"/>
                <a:gd name="T12" fmla="*/ 51 w 51"/>
                <a:gd name="T13" fmla="*/ 10 h 16"/>
                <a:gd name="T14" fmla="*/ 51 w 51"/>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6"/>
                  </a:moveTo>
                  <a:lnTo>
                    <a:pt x="0" y="10"/>
                  </a:lnTo>
                  <a:lnTo>
                    <a:pt x="6" y="5"/>
                  </a:lnTo>
                  <a:lnTo>
                    <a:pt x="17" y="0"/>
                  </a:lnTo>
                  <a:lnTo>
                    <a:pt x="34" y="0"/>
                  </a:lnTo>
                  <a:lnTo>
                    <a:pt x="45" y="5"/>
                  </a:lnTo>
                  <a:lnTo>
                    <a:pt x="51" y="10"/>
                  </a:lnTo>
                  <a:lnTo>
                    <a:pt x="51" y="16"/>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06" name="Freeform 30"/>
            <p:cNvSpPr>
              <a:spLocks/>
            </p:cNvSpPr>
            <p:nvPr/>
          </p:nvSpPr>
          <p:spPr bwMode="auto">
            <a:xfrm>
              <a:off x="5885169" y="2973922"/>
              <a:ext cx="132249" cy="35914"/>
            </a:xfrm>
            <a:custGeom>
              <a:avLst/>
              <a:gdLst>
                <a:gd name="T0" fmla="*/ 0 w 51"/>
                <a:gd name="T1" fmla="*/ 11 h 11"/>
                <a:gd name="T2" fmla="*/ 0 w 51"/>
                <a:gd name="T3" fmla="*/ 5 h 11"/>
                <a:gd name="T4" fmla="*/ 6 w 51"/>
                <a:gd name="T5" fmla="*/ 5 h 11"/>
                <a:gd name="T6" fmla="*/ 17 w 51"/>
                <a:gd name="T7" fmla="*/ 0 h 11"/>
                <a:gd name="T8" fmla="*/ 34 w 51"/>
                <a:gd name="T9" fmla="*/ 0 h 11"/>
                <a:gd name="T10" fmla="*/ 45 w 51"/>
                <a:gd name="T11" fmla="*/ 5 h 11"/>
                <a:gd name="T12" fmla="*/ 51 w 51"/>
                <a:gd name="T13" fmla="*/ 5 h 11"/>
                <a:gd name="T14" fmla="*/ 51 w 5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0" y="11"/>
                  </a:moveTo>
                  <a:lnTo>
                    <a:pt x="0" y="5"/>
                  </a:lnTo>
                  <a:lnTo>
                    <a:pt x="6" y="5"/>
                  </a:lnTo>
                  <a:lnTo>
                    <a:pt x="17" y="0"/>
                  </a:lnTo>
                  <a:lnTo>
                    <a:pt x="34" y="0"/>
                  </a:lnTo>
                  <a:lnTo>
                    <a:pt x="45" y="5"/>
                  </a:lnTo>
                  <a:lnTo>
                    <a:pt x="51" y="5"/>
                  </a:lnTo>
                  <a:lnTo>
                    <a:pt x="51" y="11"/>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07" name="Freeform 31"/>
            <p:cNvSpPr>
              <a:spLocks/>
            </p:cNvSpPr>
            <p:nvPr/>
          </p:nvSpPr>
          <p:spPr bwMode="auto">
            <a:xfrm>
              <a:off x="5885169" y="3701979"/>
              <a:ext cx="132249" cy="52238"/>
            </a:xfrm>
            <a:custGeom>
              <a:avLst/>
              <a:gdLst>
                <a:gd name="T0" fmla="*/ 0 w 51"/>
                <a:gd name="T1" fmla="*/ 16 h 16"/>
                <a:gd name="T2" fmla="*/ 0 w 51"/>
                <a:gd name="T3" fmla="*/ 5 h 16"/>
                <a:gd name="T4" fmla="*/ 6 w 51"/>
                <a:gd name="T5" fmla="*/ 5 h 16"/>
                <a:gd name="T6" fmla="*/ 11 w 51"/>
                <a:gd name="T7" fmla="*/ 0 h 16"/>
                <a:gd name="T8" fmla="*/ 17 w 51"/>
                <a:gd name="T9" fmla="*/ 0 h 16"/>
                <a:gd name="T10" fmla="*/ 23 w 51"/>
                <a:gd name="T11" fmla="*/ 0 h 16"/>
                <a:gd name="T12" fmla="*/ 34 w 51"/>
                <a:gd name="T13" fmla="*/ 0 h 16"/>
                <a:gd name="T14" fmla="*/ 40 w 51"/>
                <a:gd name="T15" fmla="*/ 0 h 16"/>
                <a:gd name="T16" fmla="*/ 45 w 51"/>
                <a:gd name="T17" fmla="*/ 5 h 16"/>
                <a:gd name="T18" fmla="*/ 51 w 51"/>
                <a:gd name="T19" fmla="*/ 5 h 16"/>
                <a:gd name="T20" fmla="*/ 51 w 51"/>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16">
                  <a:moveTo>
                    <a:pt x="0" y="16"/>
                  </a:moveTo>
                  <a:lnTo>
                    <a:pt x="0" y="5"/>
                  </a:lnTo>
                  <a:lnTo>
                    <a:pt x="6" y="5"/>
                  </a:lnTo>
                  <a:lnTo>
                    <a:pt x="11" y="0"/>
                  </a:lnTo>
                  <a:lnTo>
                    <a:pt x="17" y="0"/>
                  </a:lnTo>
                  <a:lnTo>
                    <a:pt x="23" y="0"/>
                  </a:lnTo>
                  <a:lnTo>
                    <a:pt x="34" y="0"/>
                  </a:lnTo>
                  <a:lnTo>
                    <a:pt x="40" y="0"/>
                  </a:lnTo>
                  <a:lnTo>
                    <a:pt x="45" y="5"/>
                  </a:lnTo>
                  <a:lnTo>
                    <a:pt x="51" y="5"/>
                  </a:lnTo>
                  <a:lnTo>
                    <a:pt x="51" y="16"/>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08" name="Freeform 32"/>
            <p:cNvSpPr>
              <a:spLocks/>
            </p:cNvSpPr>
            <p:nvPr/>
          </p:nvSpPr>
          <p:spPr bwMode="auto">
            <a:xfrm>
              <a:off x="5885169" y="3891338"/>
              <a:ext cx="132249" cy="35912"/>
            </a:xfrm>
            <a:custGeom>
              <a:avLst/>
              <a:gdLst>
                <a:gd name="T0" fmla="*/ 0 w 51"/>
                <a:gd name="T1" fmla="*/ 11 h 11"/>
                <a:gd name="T2" fmla="*/ 6 w 51"/>
                <a:gd name="T3" fmla="*/ 6 h 11"/>
                <a:gd name="T4" fmla="*/ 17 w 51"/>
                <a:gd name="T5" fmla="*/ 0 h 11"/>
                <a:gd name="T6" fmla="*/ 34 w 51"/>
                <a:gd name="T7" fmla="*/ 0 h 11"/>
                <a:gd name="T8" fmla="*/ 45 w 51"/>
                <a:gd name="T9" fmla="*/ 6 h 11"/>
                <a:gd name="T10" fmla="*/ 51 w 51"/>
                <a:gd name="T11" fmla="*/ 6 h 11"/>
                <a:gd name="T12" fmla="*/ 51 w 5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51" h="11">
                  <a:moveTo>
                    <a:pt x="0" y="11"/>
                  </a:moveTo>
                  <a:lnTo>
                    <a:pt x="6" y="6"/>
                  </a:lnTo>
                  <a:lnTo>
                    <a:pt x="17" y="0"/>
                  </a:lnTo>
                  <a:lnTo>
                    <a:pt x="34" y="0"/>
                  </a:lnTo>
                  <a:lnTo>
                    <a:pt x="45" y="6"/>
                  </a:lnTo>
                  <a:lnTo>
                    <a:pt x="51" y="6"/>
                  </a:lnTo>
                  <a:lnTo>
                    <a:pt x="51" y="11"/>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09" name="Freeform 33"/>
            <p:cNvSpPr>
              <a:spLocks/>
            </p:cNvSpPr>
            <p:nvPr/>
          </p:nvSpPr>
          <p:spPr bwMode="auto">
            <a:xfrm>
              <a:off x="5885169" y="4064373"/>
              <a:ext cx="132249" cy="52238"/>
            </a:xfrm>
            <a:custGeom>
              <a:avLst/>
              <a:gdLst>
                <a:gd name="T0" fmla="*/ 0 w 51"/>
                <a:gd name="T1" fmla="*/ 16 h 16"/>
                <a:gd name="T2" fmla="*/ 0 w 51"/>
                <a:gd name="T3" fmla="*/ 11 h 16"/>
                <a:gd name="T4" fmla="*/ 6 w 51"/>
                <a:gd name="T5" fmla="*/ 6 h 16"/>
                <a:gd name="T6" fmla="*/ 17 w 51"/>
                <a:gd name="T7" fmla="*/ 0 h 16"/>
                <a:gd name="T8" fmla="*/ 34 w 51"/>
                <a:gd name="T9" fmla="*/ 0 h 16"/>
                <a:gd name="T10" fmla="*/ 45 w 51"/>
                <a:gd name="T11" fmla="*/ 6 h 16"/>
                <a:gd name="T12" fmla="*/ 51 w 51"/>
                <a:gd name="T13" fmla="*/ 11 h 16"/>
                <a:gd name="T14" fmla="*/ 51 w 51"/>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6"/>
                  </a:moveTo>
                  <a:lnTo>
                    <a:pt x="0" y="11"/>
                  </a:lnTo>
                  <a:lnTo>
                    <a:pt x="6" y="6"/>
                  </a:lnTo>
                  <a:lnTo>
                    <a:pt x="17" y="0"/>
                  </a:lnTo>
                  <a:lnTo>
                    <a:pt x="34" y="0"/>
                  </a:lnTo>
                  <a:lnTo>
                    <a:pt x="45" y="6"/>
                  </a:lnTo>
                  <a:lnTo>
                    <a:pt x="51" y="11"/>
                  </a:lnTo>
                  <a:lnTo>
                    <a:pt x="51" y="16"/>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10" name="Freeform 34"/>
            <p:cNvSpPr>
              <a:spLocks/>
            </p:cNvSpPr>
            <p:nvPr/>
          </p:nvSpPr>
          <p:spPr bwMode="auto">
            <a:xfrm>
              <a:off x="5885169" y="4430033"/>
              <a:ext cx="132249" cy="52238"/>
            </a:xfrm>
            <a:custGeom>
              <a:avLst/>
              <a:gdLst>
                <a:gd name="T0" fmla="*/ 0 w 51"/>
                <a:gd name="T1" fmla="*/ 16 h 16"/>
                <a:gd name="T2" fmla="*/ 11 w 51"/>
                <a:gd name="T3" fmla="*/ 0 h 16"/>
                <a:gd name="T4" fmla="*/ 17 w 51"/>
                <a:gd name="T5" fmla="*/ 0 h 16"/>
                <a:gd name="T6" fmla="*/ 23 w 51"/>
                <a:gd name="T7" fmla="*/ 0 h 16"/>
                <a:gd name="T8" fmla="*/ 34 w 51"/>
                <a:gd name="T9" fmla="*/ 0 h 16"/>
                <a:gd name="T10" fmla="*/ 40 w 51"/>
                <a:gd name="T11" fmla="*/ 0 h 16"/>
                <a:gd name="T12" fmla="*/ 51 w 51"/>
                <a:gd name="T13" fmla="*/ 10 h 16"/>
                <a:gd name="T14" fmla="*/ 51 w 51"/>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6"/>
                  </a:moveTo>
                  <a:lnTo>
                    <a:pt x="11" y="0"/>
                  </a:lnTo>
                  <a:lnTo>
                    <a:pt x="17" y="0"/>
                  </a:lnTo>
                  <a:lnTo>
                    <a:pt x="23" y="0"/>
                  </a:lnTo>
                  <a:lnTo>
                    <a:pt x="34" y="0"/>
                  </a:lnTo>
                  <a:lnTo>
                    <a:pt x="40" y="0"/>
                  </a:lnTo>
                  <a:lnTo>
                    <a:pt x="51" y="10"/>
                  </a:lnTo>
                  <a:lnTo>
                    <a:pt x="51" y="16"/>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11" name="Line 35"/>
            <p:cNvSpPr>
              <a:spLocks noChangeShapeType="1"/>
            </p:cNvSpPr>
            <p:nvPr/>
          </p:nvSpPr>
          <p:spPr bwMode="auto">
            <a:xfrm>
              <a:off x="5885169" y="3581179"/>
              <a:ext cx="676810" cy="52238"/>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12" name="Line 36"/>
            <p:cNvSpPr>
              <a:spLocks noChangeShapeType="1"/>
            </p:cNvSpPr>
            <p:nvPr/>
          </p:nvSpPr>
          <p:spPr bwMode="auto">
            <a:xfrm>
              <a:off x="5885169" y="3372230"/>
              <a:ext cx="676810" cy="10447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13" name="Line 37"/>
            <p:cNvSpPr>
              <a:spLocks noChangeShapeType="1"/>
            </p:cNvSpPr>
            <p:nvPr/>
          </p:nvSpPr>
          <p:spPr bwMode="auto">
            <a:xfrm>
              <a:off x="5900728" y="3026159"/>
              <a:ext cx="661251" cy="17303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14" name="Line 38"/>
            <p:cNvSpPr>
              <a:spLocks noChangeShapeType="1"/>
            </p:cNvSpPr>
            <p:nvPr/>
          </p:nvSpPr>
          <p:spPr bwMode="auto">
            <a:xfrm>
              <a:off x="5885169" y="3199195"/>
              <a:ext cx="676810" cy="137123"/>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15" name="Line 39"/>
            <p:cNvSpPr>
              <a:spLocks noChangeShapeType="1"/>
            </p:cNvSpPr>
            <p:nvPr/>
          </p:nvSpPr>
          <p:spPr bwMode="auto">
            <a:xfrm flipV="1">
              <a:off x="6533455" y="2800887"/>
              <a:ext cx="2593" cy="1593235"/>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16" name="Line 40"/>
            <p:cNvSpPr>
              <a:spLocks noChangeShapeType="1"/>
            </p:cNvSpPr>
            <p:nvPr/>
          </p:nvSpPr>
          <p:spPr bwMode="auto">
            <a:xfrm>
              <a:off x="6709788" y="2334016"/>
              <a:ext cx="3617435" cy="32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17" name="Freeform 41"/>
            <p:cNvSpPr>
              <a:spLocks/>
            </p:cNvSpPr>
            <p:nvPr/>
          </p:nvSpPr>
          <p:spPr bwMode="auto">
            <a:xfrm>
              <a:off x="6077061" y="2539701"/>
              <a:ext cx="4089388" cy="261186"/>
            </a:xfrm>
            <a:custGeom>
              <a:avLst/>
              <a:gdLst>
                <a:gd name="T0" fmla="*/ 0 w 1577"/>
                <a:gd name="T1" fmla="*/ 0 h 80"/>
                <a:gd name="T2" fmla="*/ 1577 w 1577"/>
                <a:gd name="T3" fmla="*/ 0 h 80"/>
                <a:gd name="T4" fmla="*/ 1577 w 1577"/>
                <a:gd name="T5" fmla="*/ 80 h 80"/>
                <a:gd name="T6" fmla="*/ 249 w 1577"/>
                <a:gd name="T7" fmla="*/ 80 h 80"/>
                <a:gd name="T8" fmla="*/ 0 w 1577"/>
                <a:gd name="T9" fmla="*/ 0 h 80"/>
              </a:gdLst>
              <a:ahLst/>
              <a:cxnLst>
                <a:cxn ang="0">
                  <a:pos x="T0" y="T1"/>
                </a:cxn>
                <a:cxn ang="0">
                  <a:pos x="T2" y="T3"/>
                </a:cxn>
                <a:cxn ang="0">
                  <a:pos x="T4" y="T5"/>
                </a:cxn>
                <a:cxn ang="0">
                  <a:pos x="T6" y="T7"/>
                </a:cxn>
                <a:cxn ang="0">
                  <a:pos x="T8" y="T9"/>
                </a:cxn>
              </a:cxnLst>
              <a:rect l="0" t="0" r="r" b="b"/>
              <a:pathLst>
                <a:path w="1577" h="80">
                  <a:moveTo>
                    <a:pt x="0" y="0"/>
                  </a:moveTo>
                  <a:lnTo>
                    <a:pt x="1577" y="0"/>
                  </a:lnTo>
                  <a:lnTo>
                    <a:pt x="1577" y="80"/>
                  </a:lnTo>
                  <a:lnTo>
                    <a:pt x="249" y="80"/>
                  </a:ln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18" name="Freeform 42"/>
            <p:cNvSpPr>
              <a:spLocks/>
            </p:cNvSpPr>
            <p:nvPr/>
          </p:nvSpPr>
          <p:spPr bwMode="auto">
            <a:xfrm>
              <a:off x="6473812" y="2539701"/>
              <a:ext cx="705335" cy="88150"/>
            </a:xfrm>
            <a:custGeom>
              <a:avLst/>
              <a:gdLst>
                <a:gd name="T0" fmla="*/ 0 w 272"/>
                <a:gd name="T1" fmla="*/ 0 h 27"/>
                <a:gd name="T2" fmla="*/ 57 w 272"/>
                <a:gd name="T3" fmla="*/ 22 h 27"/>
                <a:gd name="T4" fmla="*/ 272 w 272"/>
                <a:gd name="T5" fmla="*/ 27 h 27"/>
                <a:gd name="T6" fmla="*/ 221 w 272"/>
                <a:gd name="T7" fmla="*/ 0 h 27"/>
                <a:gd name="T8" fmla="*/ 0 w 272"/>
                <a:gd name="T9" fmla="*/ 0 h 27"/>
              </a:gdLst>
              <a:ahLst/>
              <a:cxnLst>
                <a:cxn ang="0">
                  <a:pos x="T0" y="T1"/>
                </a:cxn>
                <a:cxn ang="0">
                  <a:pos x="T2" y="T3"/>
                </a:cxn>
                <a:cxn ang="0">
                  <a:pos x="T4" y="T5"/>
                </a:cxn>
                <a:cxn ang="0">
                  <a:pos x="T6" y="T7"/>
                </a:cxn>
                <a:cxn ang="0">
                  <a:pos x="T8" y="T9"/>
                </a:cxn>
              </a:cxnLst>
              <a:rect l="0" t="0" r="r" b="b"/>
              <a:pathLst>
                <a:path w="272" h="27">
                  <a:moveTo>
                    <a:pt x="0" y="0"/>
                  </a:moveTo>
                  <a:lnTo>
                    <a:pt x="57" y="22"/>
                  </a:lnTo>
                  <a:lnTo>
                    <a:pt x="272" y="27"/>
                  </a:lnTo>
                  <a:lnTo>
                    <a:pt x="221" y="0"/>
                  </a:lnTo>
                  <a:lnTo>
                    <a:pt x="0" y="0"/>
                  </a:lnTo>
                  <a:close/>
                </a:path>
              </a:pathLst>
            </a:custGeom>
            <a:solidFill>
              <a:srgbClr val="FFFFFF"/>
            </a:solidFill>
            <a:ln w="9525">
              <a:solidFill>
                <a:srgbClr val="00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19" name="Freeform 43"/>
            <p:cNvSpPr>
              <a:spLocks/>
            </p:cNvSpPr>
            <p:nvPr/>
          </p:nvSpPr>
          <p:spPr bwMode="auto">
            <a:xfrm>
              <a:off x="7443647" y="2539701"/>
              <a:ext cx="648286" cy="88150"/>
            </a:xfrm>
            <a:custGeom>
              <a:avLst/>
              <a:gdLst>
                <a:gd name="T0" fmla="*/ 227 w 250"/>
                <a:gd name="T1" fmla="*/ 0 h 27"/>
                <a:gd name="T2" fmla="*/ 250 w 250"/>
                <a:gd name="T3" fmla="*/ 27 h 27"/>
                <a:gd name="T4" fmla="*/ 40 w 250"/>
                <a:gd name="T5" fmla="*/ 27 h 27"/>
                <a:gd name="T6" fmla="*/ 0 w 250"/>
                <a:gd name="T7" fmla="*/ 0 h 27"/>
                <a:gd name="T8" fmla="*/ 227 w 250"/>
                <a:gd name="T9" fmla="*/ 0 h 27"/>
              </a:gdLst>
              <a:ahLst/>
              <a:cxnLst>
                <a:cxn ang="0">
                  <a:pos x="T0" y="T1"/>
                </a:cxn>
                <a:cxn ang="0">
                  <a:pos x="T2" y="T3"/>
                </a:cxn>
                <a:cxn ang="0">
                  <a:pos x="T4" y="T5"/>
                </a:cxn>
                <a:cxn ang="0">
                  <a:pos x="T6" y="T7"/>
                </a:cxn>
                <a:cxn ang="0">
                  <a:pos x="T8" y="T9"/>
                </a:cxn>
              </a:cxnLst>
              <a:rect l="0" t="0" r="r" b="b"/>
              <a:pathLst>
                <a:path w="250" h="27">
                  <a:moveTo>
                    <a:pt x="227" y="0"/>
                  </a:moveTo>
                  <a:lnTo>
                    <a:pt x="250" y="27"/>
                  </a:lnTo>
                  <a:lnTo>
                    <a:pt x="40" y="27"/>
                  </a:lnTo>
                  <a:lnTo>
                    <a:pt x="0" y="0"/>
                  </a:lnTo>
                  <a:lnTo>
                    <a:pt x="227" y="0"/>
                  </a:lnTo>
                  <a:close/>
                </a:path>
              </a:pathLst>
            </a:custGeom>
            <a:solidFill>
              <a:srgbClr val="FFFFFF"/>
            </a:solidFill>
            <a:ln w="9525">
              <a:solidFill>
                <a:srgbClr val="00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20" name="Freeform 44"/>
            <p:cNvSpPr>
              <a:spLocks/>
            </p:cNvSpPr>
            <p:nvPr/>
          </p:nvSpPr>
          <p:spPr bwMode="auto">
            <a:xfrm>
              <a:off x="8416078" y="2539701"/>
              <a:ext cx="617168" cy="88150"/>
            </a:xfrm>
            <a:custGeom>
              <a:avLst/>
              <a:gdLst>
                <a:gd name="T0" fmla="*/ 226 w 238"/>
                <a:gd name="T1" fmla="*/ 0 h 27"/>
                <a:gd name="T2" fmla="*/ 0 w 238"/>
                <a:gd name="T3" fmla="*/ 0 h 27"/>
                <a:gd name="T4" fmla="*/ 28 w 238"/>
                <a:gd name="T5" fmla="*/ 27 h 27"/>
                <a:gd name="T6" fmla="*/ 238 w 238"/>
                <a:gd name="T7" fmla="*/ 27 h 27"/>
                <a:gd name="T8" fmla="*/ 226 w 238"/>
                <a:gd name="T9" fmla="*/ 0 h 27"/>
              </a:gdLst>
              <a:ahLst/>
              <a:cxnLst>
                <a:cxn ang="0">
                  <a:pos x="T0" y="T1"/>
                </a:cxn>
                <a:cxn ang="0">
                  <a:pos x="T2" y="T3"/>
                </a:cxn>
                <a:cxn ang="0">
                  <a:pos x="T4" y="T5"/>
                </a:cxn>
                <a:cxn ang="0">
                  <a:pos x="T6" y="T7"/>
                </a:cxn>
                <a:cxn ang="0">
                  <a:pos x="T8" y="T9"/>
                </a:cxn>
              </a:cxnLst>
              <a:rect l="0" t="0" r="r" b="b"/>
              <a:pathLst>
                <a:path w="238" h="27">
                  <a:moveTo>
                    <a:pt x="226" y="0"/>
                  </a:moveTo>
                  <a:lnTo>
                    <a:pt x="0" y="0"/>
                  </a:lnTo>
                  <a:lnTo>
                    <a:pt x="28" y="27"/>
                  </a:lnTo>
                  <a:lnTo>
                    <a:pt x="238" y="27"/>
                  </a:lnTo>
                  <a:lnTo>
                    <a:pt x="226" y="0"/>
                  </a:lnTo>
                  <a:close/>
                </a:path>
              </a:pathLst>
            </a:custGeom>
            <a:solidFill>
              <a:srgbClr val="FFFFFF"/>
            </a:solidFill>
            <a:ln w="9525">
              <a:solidFill>
                <a:srgbClr val="00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21" name="Freeform 45"/>
            <p:cNvSpPr>
              <a:spLocks/>
            </p:cNvSpPr>
            <p:nvPr/>
          </p:nvSpPr>
          <p:spPr bwMode="auto">
            <a:xfrm>
              <a:off x="9401472" y="2539701"/>
              <a:ext cx="586051" cy="88150"/>
            </a:xfrm>
            <a:custGeom>
              <a:avLst/>
              <a:gdLst>
                <a:gd name="T0" fmla="*/ 0 w 226"/>
                <a:gd name="T1" fmla="*/ 0 h 27"/>
                <a:gd name="T2" fmla="*/ 0 w 226"/>
                <a:gd name="T3" fmla="*/ 27 h 27"/>
                <a:gd name="T4" fmla="*/ 209 w 226"/>
                <a:gd name="T5" fmla="*/ 27 h 27"/>
                <a:gd name="T6" fmla="*/ 226 w 226"/>
                <a:gd name="T7" fmla="*/ 0 h 27"/>
                <a:gd name="T8" fmla="*/ 0 w 226"/>
                <a:gd name="T9" fmla="*/ 0 h 27"/>
              </a:gdLst>
              <a:ahLst/>
              <a:cxnLst>
                <a:cxn ang="0">
                  <a:pos x="T0" y="T1"/>
                </a:cxn>
                <a:cxn ang="0">
                  <a:pos x="T2" y="T3"/>
                </a:cxn>
                <a:cxn ang="0">
                  <a:pos x="T4" y="T5"/>
                </a:cxn>
                <a:cxn ang="0">
                  <a:pos x="T6" y="T7"/>
                </a:cxn>
                <a:cxn ang="0">
                  <a:pos x="T8" y="T9"/>
                </a:cxn>
              </a:cxnLst>
              <a:rect l="0" t="0" r="r" b="b"/>
              <a:pathLst>
                <a:path w="226" h="27">
                  <a:moveTo>
                    <a:pt x="0" y="0"/>
                  </a:moveTo>
                  <a:lnTo>
                    <a:pt x="0" y="27"/>
                  </a:lnTo>
                  <a:lnTo>
                    <a:pt x="209" y="27"/>
                  </a:lnTo>
                  <a:lnTo>
                    <a:pt x="226" y="0"/>
                  </a:lnTo>
                  <a:lnTo>
                    <a:pt x="0" y="0"/>
                  </a:lnTo>
                  <a:close/>
                </a:path>
              </a:pathLst>
            </a:custGeom>
            <a:solidFill>
              <a:srgbClr val="FFFFFF"/>
            </a:solidFill>
            <a:ln w="9525">
              <a:solidFill>
                <a:srgbClr val="00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22" name="Freeform 46"/>
            <p:cNvSpPr>
              <a:spLocks/>
            </p:cNvSpPr>
            <p:nvPr/>
          </p:nvSpPr>
          <p:spPr bwMode="auto">
            <a:xfrm>
              <a:off x="6061502" y="2539701"/>
              <a:ext cx="648286" cy="2184166"/>
            </a:xfrm>
            <a:custGeom>
              <a:avLst/>
              <a:gdLst>
                <a:gd name="T0" fmla="*/ 0 w 250"/>
                <a:gd name="T1" fmla="*/ 0 h 669"/>
                <a:gd name="T2" fmla="*/ 0 w 250"/>
                <a:gd name="T3" fmla="*/ 669 h 669"/>
                <a:gd name="T4" fmla="*/ 250 w 250"/>
                <a:gd name="T5" fmla="*/ 616 h 669"/>
                <a:gd name="T6" fmla="*/ 250 w 250"/>
                <a:gd name="T7" fmla="*/ 80 h 669"/>
                <a:gd name="T8" fmla="*/ 0 w 250"/>
                <a:gd name="T9" fmla="*/ 0 h 669"/>
              </a:gdLst>
              <a:ahLst/>
              <a:cxnLst>
                <a:cxn ang="0">
                  <a:pos x="T0" y="T1"/>
                </a:cxn>
                <a:cxn ang="0">
                  <a:pos x="T2" y="T3"/>
                </a:cxn>
                <a:cxn ang="0">
                  <a:pos x="T4" y="T5"/>
                </a:cxn>
                <a:cxn ang="0">
                  <a:pos x="T6" y="T7"/>
                </a:cxn>
                <a:cxn ang="0">
                  <a:pos x="T8" y="T9"/>
                </a:cxn>
              </a:cxnLst>
              <a:rect l="0" t="0" r="r" b="b"/>
              <a:pathLst>
                <a:path w="250" h="669">
                  <a:moveTo>
                    <a:pt x="0" y="0"/>
                  </a:moveTo>
                  <a:lnTo>
                    <a:pt x="0" y="669"/>
                  </a:lnTo>
                  <a:lnTo>
                    <a:pt x="250" y="616"/>
                  </a:lnTo>
                  <a:lnTo>
                    <a:pt x="250" y="8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23" name="Freeform 47"/>
            <p:cNvSpPr>
              <a:spLocks/>
            </p:cNvSpPr>
            <p:nvPr/>
          </p:nvSpPr>
          <p:spPr bwMode="auto">
            <a:xfrm>
              <a:off x="6061502" y="2539701"/>
              <a:ext cx="4338330" cy="261186"/>
            </a:xfrm>
            <a:custGeom>
              <a:avLst/>
              <a:gdLst>
                <a:gd name="T0" fmla="*/ 0 w 1673"/>
                <a:gd name="T1" fmla="*/ 0 h 80"/>
                <a:gd name="T2" fmla="*/ 1673 w 1673"/>
                <a:gd name="T3" fmla="*/ 0 h 80"/>
                <a:gd name="T4" fmla="*/ 1588 w 1673"/>
                <a:gd name="T5" fmla="*/ 80 h 80"/>
                <a:gd name="T6" fmla="*/ 250 w 1673"/>
                <a:gd name="T7" fmla="*/ 80 h 80"/>
                <a:gd name="T8" fmla="*/ 0 w 1673"/>
                <a:gd name="T9" fmla="*/ 0 h 80"/>
              </a:gdLst>
              <a:ahLst/>
              <a:cxnLst>
                <a:cxn ang="0">
                  <a:pos x="T0" y="T1"/>
                </a:cxn>
                <a:cxn ang="0">
                  <a:pos x="T2" y="T3"/>
                </a:cxn>
                <a:cxn ang="0">
                  <a:pos x="T4" y="T5"/>
                </a:cxn>
                <a:cxn ang="0">
                  <a:pos x="T6" y="T7"/>
                </a:cxn>
                <a:cxn ang="0">
                  <a:pos x="T8" y="T9"/>
                </a:cxn>
              </a:cxnLst>
              <a:rect l="0" t="0" r="r" b="b"/>
              <a:pathLst>
                <a:path w="1673" h="80">
                  <a:moveTo>
                    <a:pt x="0" y="0"/>
                  </a:moveTo>
                  <a:lnTo>
                    <a:pt x="1673" y="0"/>
                  </a:lnTo>
                  <a:lnTo>
                    <a:pt x="1588" y="80"/>
                  </a:lnTo>
                  <a:lnTo>
                    <a:pt x="250" y="8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24" name="Freeform 48"/>
            <p:cNvSpPr>
              <a:spLocks/>
            </p:cNvSpPr>
            <p:nvPr/>
          </p:nvSpPr>
          <p:spPr bwMode="auto">
            <a:xfrm>
              <a:off x="6061502" y="4550832"/>
              <a:ext cx="4338330" cy="173035"/>
            </a:xfrm>
            <a:custGeom>
              <a:avLst/>
              <a:gdLst>
                <a:gd name="T0" fmla="*/ 0 w 1673"/>
                <a:gd name="T1" fmla="*/ 53 h 53"/>
                <a:gd name="T2" fmla="*/ 1673 w 1673"/>
                <a:gd name="T3" fmla="*/ 53 h 53"/>
                <a:gd name="T4" fmla="*/ 1588 w 1673"/>
                <a:gd name="T5" fmla="*/ 0 h 53"/>
                <a:gd name="T6" fmla="*/ 250 w 1673"/>
                <a:gd name="T7" fmla="*/ 0 h 53"/>
                <a:gd name="T8" fmla="*/ 0 w 1673"/>
                <a:gd name="T9" fmla="*/ 53 h 53"/>
              </a:gdLst>
              <a:ahLst/>
              <a:cxnLst>
                <a:cxn ang="0">
                  <a:pos x="T0" y="T1"/>
                </a:cxn>
                <a:cxn ang="0">
                  <a:pos x="T2" y="T3"/>
                </a:cxn>
                <a:cxn ang="0">
                  <a:pos x="T4" y="T5"/>
                </a:cxn>
                <a:cxn ang="0">
                  <a:pos x="T6" y="T7"/>
                </a:cxn>
                <a:cxn ang="0">
                  <a:pos x="T8" y="T9"/>
                </a:cxn>
              </a:cxnLst>
              <a:rect l="0" t="0" r="r" b="b"/>
              <a:pathLst>
                <a:path w="1673" h="53">
                  <a:moveTo>
                    <a:pt x="0" y="53"/>
                  </a:moveTo>
                  <a:lnTo>
                    <a:pt x="1673" y="53"/>
                  </a:lnTo>
                  <a:lnTo>
                    <a:pt x="1588" y="0"/>
                  </a:lnTo>
                  <a:lnTo>
                    <a:pt x="250" y="0"/>
                  </a:lnTo>
                  <a:lnTo>
                    <a:pt x="0" y="5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25" name="Rectangle 49"/>
            <p:cNvSpPr>
              <a:spLocks noChangeArrowheads="1"/>
            </p:cNvSpPr>
            <p:nvPr/>
          </p:nvSpPr>
          <p:spPr bwMode="auto">
            <a:xfrm>
              <a:off x="6061502" y="2539701"/>
              <a:ext cx="4338330" cy="21841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26" name="Rectangle 50"/>
            <p:cNvSpPr>
              <a:spLocks noChangeArrowheads="1"/>
            </p:cNvSpPr>
            <p:nvPr/>
          </p:nvSpPr>
          <p:spPr bwMode="auto">
            <a:xfrm>
              <a:off x="6709788" y="2800887"/>
              <a:ext cx="3456660" cy="1749946"/>
            </a:xfrm>
            <a:prstGeom prst="rect">
              <a:avLst/>
            </a:prstGeom>
            <a:solidFill>
              <a:srgbClr val="C0C0C0"/>
            </a:solidFill>
            <a:ln w="9525">
              <a:solidFill>
                <a:srgbClr val="000000"/>
              </a:solidFill>
              <a:miter lim="800000"/>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27" name="Freeform 51"/>
            <p:cNvSpPr>
              <a:spLocks/>
            </p:cNvSpPr>
            <p:nvPr/>
          </p:nvSpPr>
          <p:spPr bwMode="auto">
            <a:xfrm>
              <a:off x="5841084" y="1517809"/>
              <a:ext cx="4646915" cy="1021891"/>
            </a:xfrm>
            <a:custGeom>
              <a:avLst/>
              <a:gdLst>
                <a:gd name="T0" fmla="*/ 0 w 1792"/>
                <a:gd name="T1" fmla="*/ 0 h 313"/>
                <a:gd name="T2" fmla="*/ 0 w 1792"/>
                <a:gd name="T3" fmla="*/ 313 h 313"/>
                <a:gd name="T4" fmla="*/ 85 w 1792"/>
                <a:gd name="T5" fmla="*/ 313 h 313"/>
                <a:gd name="T6" fmla="*/ 85 w 1792"/>
                <a:gd name="T7" fmla="*/ 112 h 313"/>
                <a:gd name="T8" fmla="*/ 1792 w 1792"/>
                <a:gd name="T9" fmla="*/ 112 h 313"/>
                <a:gd name="T10" fmla="*/ 1792 w 1792"/>
                <a:gd name="T11" fmla="*/ 69 h 313"/>
                <a:gd name="T12" fmla="*/ 85 w 1792"/>
                <a:gd name="T13" fmla="*/ 69 h 313"/>
                <a:gd name="T14" fmla="*/ 85 w 1792"/>
                <a:gd name="T15" fmla="*/ 0 h 313"/>
                <a:gd name="T16" fmla="*/ 0 w 1792"/>
                <a:gd name="T1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2" h="313">
                  <a:moveTo>
                    <a:pt x="0" y="0"/>
                  </a:moveTo>
                  <a:lnTo>
                    <a:pt x="0" y="313"/>
                  </a:lnTo>
                  <a:lnTo>
                    <a:pt x="85" y="313"/>
                  </a:lnTo>
                  <a:lnTo>
                    <a:pt x="85" y="112"/>
                  </a:lnTo>
                  <a:lnTo>
                    <a:pt x="1792" y="112"/>
                  </a:lnTo>
                  <a:lnTo>
                    <a:pt x="1792" y="69"/>
                  </a:lnTo>
                  <a:lnTo>
                    <a:pt x="85" y="69"/>
                  </a:lnTo>
                  <a:lnTo>
                    <a:pt x="85" y="0"/>
                  </a:lnTo>
                  <a:lnTo>
                    <a:pt x="0" y="0"/>
                  </a:lnTo>
                  <a:close/>
                </a:path>
              </a:pathLst>
            </a:custGeom>
            <a:solidFill>
              <a:srgbClr val="C0C0C0"/>
            </a:solidFill>
            <a:ln w="9525">
              <a:solidFill>
                <a:srgbClr val="00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28" name="Line 52"/>
            <p:cNvSpPr>
              <a:spLocks noChangeShapeType="1"/>
            </p:cNvSpPr>
            <p:nvPr/>
          </p:nvSpPr>
          <p:spPr bwMode="auto">
            <a:xfrm flipH="1">
              <a:off x="5841084" y="4394120"/>
              <a:ext cx="692371" cy="1567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29" name="Line 53"/>
            <p:cNvSpPr>
              <a:spLocks noChangeShapeType="1"/>
            </p:cNvSpPr>
            <p:nvPr/>
          </p:nvSpPr>
          <p:spPr bwMode="auto">
            <a:xfrm flipV="1">
              <a:off x="6061502" y="4394120"/>
              <a:ext cx="661251" cy="1567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30" name="Freeform 54"/>
            <p:cNvSpPr>
              <a:spLocks/>
            </p:cNvSpPr>
            <p:nvPr/>
          </p:nvSpPr>
          <p:spPr bwMode="auto">
            <a:xfrm>
              <a:off x="5841084" y="4550832"/>
              <a:ext cx="4602832" cy="623580"/>
            </a:xfrm>
            <a:custGeom>
              <a:avLst/>
              <a:gdLst>
                <a:gd name="T0" fmla="*/ 0 w 1775"/>
                <a:gd name="T1" fmla="*/ 0 h 191"/>
                <a:gd name="T2" fmla="*/ 0 w 1775"/>
                <a:gd name="T3" fmla="*/ 191 h 191"/>
                <a:gd name="T4" fmla="*/ 85 w 1775"/>
                <a:gd name="T5" fmla="*/ 191 h 191"/>
                <a:gd name="T6" fmla="*/ 85 w 1775"/>
                <a:gd name="T7" fmla="*/ 101 h 191"/>
                <a:gd name="T8" fmla="*/ 1775 w 1775"/>
                <a:gd name="T9" fmla="*/ 101 h 191"/>
                <a:gd name="T10" fmla="*/ 1775 w 1775"/>
                <a:gd name="T11" fmla="*/ 53 h 191"/>
                <a:gd name="T12" fmla="*/ 85 w 1775"/>
                <a:gd name="T13" fmla="*/ 53 h 191"/>
                <a:gd name="T14" fmla="*/ 85 w 1775"/>
                <a:gd name="T15" fmla="*/ 0 h 191"/>
                <a:gd name="T16" fmla="*/ 0 w 1775"/>
                <a:gd name="T1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91">
                  <a:moveTo>
                    <a:pt x="0" y="0"/>
                  </a:moveTo>
                  <a:lnTo>
                    <a:pt x="0" y="191"/>
                  </a:lnTo>
                  <a:lnTo>
                    <a:pt x="85" y="191"/>
                  </a:lnTo>
                  <a:lnTo>
                    <a:pt x="85" y="101"/>
                  </a:lnTo>
                  <a:lnTo>
                    <a:pt x="1775" y="101"/>
                  </a:lnTo>
                  <a:lnTo>
                    <a:pt x="1775" y="53"/>
                  </a:lnTo>
                  <a:lnTo>
                    <a:pt x="85" y="53"/>
                  </a:lnTo>
                  <a:lnTo>
                    <a:pt x="85" y="0"/>
                  </a:lnTo>
                  <a:lnTo>
                    <a:pt x="0" y="0"/>
                  </a:lnTo>
                  <a:close/>
                </a:path>
              </a:pathLst>
            </a:custGeom>
            <a:solidFill>
              <a:srgbClr val="C0C0C0"/>
            </a:solidFill>
            <a:ln w="9525">
              <a:solidFill>
                <a:srgbClr val="00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31" name="Line 55"/>
            <p:cNvSpPr>
              <a:spLocks noChangeShapeType="1"/>
            </p:cNvSpPr>
            <p:nvPr/>
          </p:nvSpPr>
          <p:spPr bwMode="auto">
            <a:xfrm flipH="1">
              <a:off x="6061502" y="1883470"/>
              <a:ext cx="4338330" cy="32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32" name="Line 56"/>
            <p:cNvSpPr>
              <a:spLocks noChangeShapeType="1"/>
            </p:cNvSpPr>
            <p:nvPr/>
          </p:nvSpPr>
          <p:spPr bwMode="auto">
            <a:xfrm>
              <a:off x="6061502" y="2539700"/>
              <a:ext cx="4338330" cy="32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33" name="Freeform 57"/>
            <p:cNvSpPr>
              <a:spLocks/>
            </p:cNvSpPr>
            <p:nvPr/>
          </p:nvSpPr>
          <p:spPr bwMode="auto">
            <a:xfrm>
              <a:off x="6561979" y="2869447"/>
              <a:ext cx="132251" cy="35914"/>
            </a:xfrm>
            <a:custGeom>
              <a:avLst/>
              <a:gdLst>
                <a:gd name="T0" fmla="*/ 0 w 51"/>
                <a:gd name="T1" fmla="*/ 11 h 11"/>
                <a:gd name="T2" fmla="*/ 0 w 51"/>
                <a:gd name="T3" fmla="*/ 11 h 11"/>
                <a:gd name="T4" fmla="*/ 6 w 51"/>
                <a:gd name="T5" fmla="*/ 5 h 11"/>
                <a:gd name="T6" fmla="*/ 11 w 51"/>
                <a:gd name="T7" fmla="*/ 0 h 11"/>
                <a:gd name="T8" fmla="*/ 40 w 51"/>
                <a:gd name="T9" fmla="*/ 0 h 11"/>
                <a:gd name="T10" fmla="*/ 45 w 51"/>
                <a:gd name="T11" fmla="*/ 5 h 11"/>
                <a:gd name="T12" fmla="*/ 51 w 51"/>
                <a:gd name="T13" fmla="*/ 11 h 11"/>
                <a:gd name="T14" fmla="*/ 51 w 5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0" y="11"/>
                  </a:moveTo>
                  <a:lnTo>
                    <a:pt x="0" y="11"/>
                  </a:lnTo>
                  <a:lnTo>
                    <a:pt x="6" y="5"/>
                  </a:lnTo>
                  <a:lnTo>
                    <a:pt x="11" y="0"/>
                  </a:lnTo>
                  <a:lnTo>
                    <a:pt x="40" y="0"/>
                  </a:lnTo>
                  <a:lnTo>
                    <a:pt x="45" y="5"/>
                  </a:lnTo>
                  <a:lnTo>
                    <a:pt x="51" y="11"/>
                  </a:lnTo>
                  <a:lnTo>
                    <a:pt x="51" y="11"/>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34" name="Freeform 58"/>
            <p:cNvSpPr>
              <a:spLocks/>
            </p:cNvSpPr>
            <p:nvPr/>
          </p:nvSpPr>
          <p:spPr bwMode="auto">
            <a:xfrm>
              <a:off x="6561979" y="2990246"/>
              <a:ext cx="132251" cy="52238"/>
            </a:xfrm>
            <a:custGeom>
              <a:avLst/>
              <a:gdLst>
                <a:gd name="T0" fmla="*/ 0 w 51"/>
                <a:gd name="T1" fmla="*/ 16 h 16"/>
                <a:gd name="T2" fmla="*/ 11 w 51"/>
                <a:gd name="T3" fmla="*/ 0 h 16"/>
                <a:gd name="T4" fmla="*/ 40 w 51"/>
                <a:gd name="T5" fmla="*/ 0 h 16"/>
                <a:gd name="T6" fmla="*/ 51 w 51"/>
                <a:gd name="T7" fmla="*/ 16 h 16"/>
              </a:gdLst>
              <a:ahLst/>
              <a:cxnLst>
                <a:cxn ang="0">
                  <a:pos x="T0" y="T1"/>
                </a:cxn>
                <a:cxn ang="0">
                  <a:pos x="T2" y="T3"/>
                </a:cxn>
                <a:cxn ang="0">
                  <a:pos x="T4" y="T5"/>
                </a:cxn>
                <a:cxn ang="0">
                  <a:pos x="T6" y="T7"/>
                </a:cxn>
              </a:cxnLst>
              <a:rect l="0" t="0" r="r" b="b"/>
              <a:pathLst>
                <a:path w="51" h="16">
                  <a:moveTo>
                    <a:pt x="0" y="16"/>
                  </a:moveTo>
                  <a:lnTo>
                    <a:pt x="11" y="0"/>
                  </a:lnTo>
                  <a:lnTo>
                    <a:pt x="40" y="0"/>
                  </a:lnTo>
                  <a:lnTo>
                    <a:pt x="51" y="16"/>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35" name="Freeform 59"/>
            <p:cNvSpPr>
              <a:spLocks/>
            </p:cNvSpPr>
            <p:nvPr/>
          </p:nvSpPr>
          <p:spPr bwMode="auto">
            <a:xfrm>
              <a:off x="6561979" y="3146958"/>
              <a:ext cx="132251" cy="35912"/>
            </a:xfrm>
            <a:custGeom>
              <a:avLst/>
              <a:gdLst>
                <a:gd name="T0" fmla="*/ 0 w 51"/>
                <a:gd name="T1" fmla="*/ 11 h 11"/>
                <a:gd name="T2" fmla="*/ 0 w 51"/>
                <a:gd name="T3" fmla="*/ 11 h 11"/>
                <a:gd name="T4" fmla="*/ 6 w 51"/>
                <a:gd name="T5" fmla="*/ 5 h 11"/>
                <a:gd name="T6" fmla="*/ 11 w 51"/>
                <a:gd name="T7" fmla="*/ 0 h 11"/>
                <a:gd name="T8" fmla="*/ 40 w 51"/>
                <a:gd name="T9" fmla="*/ 0 h 11"/>
                <a:gd name="T10" fmla="*/ 45 w 51"/>
                <a:gd name="T11" fmla="*/ 5 h 11"/>
                <a:gd name="T12" fmla="*/ 51 w 51"/>
                <a:gd name="T13" fmla="*/ 11 h 11"/>
                <a:gd name="T14" fmla="*/ 51 w 5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0" y="11"/>
                  </a:moveTo>
                  <a:lnTo>
                    <a:pt x="0" y="11"/>
                  </a:lnTo>
                  <a:lnTo>
                    <a:pt x="6" y="5"/>
                  </a:lnTo>
                  <a:lnTo>
                    <a:pt x="11" y="0"/>
                  </a:lnTo>
                  <a:lnTo>
                    <a:pt x="40" y="0"/>
                  </a:lnTo>
                  <a:lnTo>
                    <a:pt x="45" y="5"/>
                  </a:lnTo>
                  <a:lnTo>
                    <a:pt x="51" y="11"/>
                  </a:lnTo>
                  <a:lnTo>
                    <a:pt x="51" y="11"/>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36" name="Freeform 60"/>
            <p:cNvSpPr>
              <a:spLocks/>
            </p:cNvSpPr>
            <p:nvPr/>
          </p:nvSpPr>
          <p:spPr bwMode="auto">
            <a:xfrm>
              <a:off x="6561979" y="3287345"/>
              <a:ext cx="132251" cy="48973"/>
            </a:xfrm>
            <a:custGeom>
              <a:avLst/>
              <a:gdLst>
                <a:gd name="T0" fmla="*/ 0 w 51"/>
                <a:gd name="T1" fmla="*/ 15 h 15"/>
                <a:gd name="T2" fmla="*/ 6 w 51"/>
                <a:gd name="T3" fmla="*/ 5 h 15"/>
                <a:gd name="T4" fmla="*/ 17 w 51"/>
                <a:gd name="T5" fmla="*/ 0 h 15"/>
                <a:gd name="T6" fmla="*/ 34 w 51"/>
                <a:gd name="T7" fmla="*/ 0 h 15"/>
                <a:gd name="T8" fmla="*/ 45 w 51"/>
                <a:gd name="T9" fmla="*/ 5 h 15"/>
                <a:gd name="T10" fmla="*/ 51 w 51"/>
                <a:gd name="T11" fmla="*/ 15 h 15"/>
              </a:gdLst>
              <a:ahLst/>
              <a:cxnLst>
                <a:cxn ang="0">
                  <a:pos x="T0" y="T1"/>
                </a:cxn>
                <a:cxn ang="0">
                  <a:pos x="T2" y="T3"/>
                </a:cxn>
                <a:cxn ang="0">
                  <a:pos x="T4" y="T5"/>
                </a:cxn>
                <a:cxn ang="0">
                  <a:pos x="T6" y="T7"/>
                </a:cxn>
                <a:cxn ang="0">
                  <a:pos x="T8" y="T9"/>
                </a:cxn>
                <a:cxn ang="0">
                  <a:pos x="T10" y="T11"/>
                </a:cxn>
              </a:cxnLst>
              <a:rect l="0" t="0" r="r" b="b"/>
              <a:pathLst>
                <a:path w="51" h="15">
                  <a:moveTo>
                    <a:pt x="0" y="15"/>
                  </a:moveTo>
                  <a:lnTo>
                    <a:pt x="6" y="5"/>
                  </a:lnTo>
                  <a:lnTo>
                    <a:pt x="17" y="0"/>
                  </a:lnTo>
                  <a:lnTo>
                    <a:pt x="34" y="0"/>
                  </a:lnTo>
                  <a:lnTo>
                    <a:pt x="45" y="5"/>
                  </a:lnTo>
                  <a:lnTo>
                    <a:pt x="51" y="15"/>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37" name="Freeform 61"/>
            <p:cNvSpPr>
              <a:spLocks/>
            </p:cNvSpPr>
            <p:nvPr/>
          </p:nvSpPr>
          <p:spPr bwMode="auto">
            <a:xfrm>
              <a:off x="6561979" y="3440792"/>
              <a:ext cx="132251" cy="35912"/>
            </a:xfrm>
            <a:custGeom>
              <a:avLst/>
              <a:gdLst>
                <a:gd name="T0" fmla="*/ 0 w 51"/>
                <a:gd name="T1" fmla="*/ 11 h 11"/>
                <a:gd name="T2" fmla="*/ 0 w 51"/>
                <a:gd name="T3" fmla="*/ 6 h 11"/>
                <a:gd name="T4" fmla="*/ 6 w 51"/>
                <a:gd name="T5" fmla="*/ 6 h 11"/>
                <a:gd name="T6" fmla="*/ 17 w 51"/>
                <a:gd name="T7" fmla="*/ 0 h 11"/>
                <a:gd name="T8" fmla="*/ 34 w 51"/>
                <a:gd name="T9" fmla="*/ 0 h 11"/>
                <a:gd name="T10" fmla="*/ 45 w 51"/>
                <a:gd name="T11" fmla="*/ 6 h 11"/>
                <a:gd name="T12" fmla="*/ 51 w 51"/>
                <a:gd name="T13" fmla="*/ 6 h 11"/>
                <a:gd name="T14" fmla="*/ 51 w 5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0" y="11"/>
                  </a:moveTo>
                  <a:lnTo>
                    <a:pt x="0" y="6"/>
                  </a:lnTo>
                  <a:lnTo>
                    <a:pt x="6" y="6"/>
                  </a:lnTo>
                  <a:lnTo>
                    <a:pt x="17" y="0"/>
                  </a:lnTo>
                  <a:lnTo>
                    <a:pt x="34" y="0"/>
                  </a:lnTo>
                  <a:lnTo>
                    <a:pt x="45" y="6"/>
                  </a:lnTo>
                  <a:lnTo>
                    <a:pt x="51" y="6"/>
                  </a:lnTo>
                  <a:lnTo>
                    <a:pt x="51" y="11"/>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38" name="Freeform 62"/>
            <p:cNvSpPr>
              <a:spLocks/>
            </p:cNvSpPr>
            <p:nvPr/>
          </p:nvSpPr>
          <p:spPr bwMode="auto">
            <a:xfrm>
              <a:off x="6561979" y="3581179"/>
              <a:ext cx="132251" cy="32649"/>
            </a:xfrm>
            <a:custGeom>
              <a:avLst/>
              <a:gdLst>
                <a:gd name="T0" fmla="*/ 0 w 51"/>
                <a:gd name="T1" fmla="*/ 10 h 10"/>
                <a:gd name="T2" fmla="*/ 6 w 51"/>
                <a:gd name="T3" fmla="*/ 5 h 10"/>
                <a:gd name="T4" fmla="*/ 17 w 51"/>
                <a:gd name="T5" fmla="*/ 0 h 10"/>
                <a:gd name="T6" fmla="*/ 34 w 51"/>
                <a:gd name="T7" fmla="*/ 0 h 10"/>
                <a:gd name="T8" fmla="*/ 45 w 51"/>
                <a:gd name="T9" fmla="*/ 5 h 10"/>
                <a:gd name="T10" fmla="*/ 51 w 51"/>
                <a:gd name="T11" fmla="*/ 10 h 10"/>
              </a:gdLst>
              <a:ahLst/>
              <a:cxnLst>
                <a:cxn ang="0">
                  <a:pos x="T0" y="T1"/>
                </a:cxn>
                <a:cxn ang="0">
                  <a:pos x="T2" y="T3"/>
                </a:cxn>
                <a:cxn ang="0">
                  <a:pos x="T4" y="T5"/>
                </a:cxn>
                <a:cxn ang="0">
                  <a:pos x="T6" y="T7"/>
                </a:cxn>
                <a:cxn ang="0">
                  <a:pos x="T8" y="T9"/>
                </a:cxn>
                <a:cxn ang="0">
                  <a:pos x="T10" y="T11"/>
                </a:cxn>
              </a:cxnLst>
              <a:rect l="0" t="0" r="r" b="b"/>
              <a:pathLst>
                <a:path w="51" h="10">
                  <a:moveTo>
                    <a:pt x="0" y="10"/>
                  </a:moveTo>
                  <a:lnTo>
                    <a:pt x="6" y="5"/>
                  </a:lnTo>
                  <a:lnTo>
                    <a:pt x="17" y="0"/>
                  </a:lnTo>
                  <a:lnTo>
                    <a:pt x="34" y="0"/>
                  </a:lnTo>
                  <a:lnTo>
                    <a:pt x="45" y="5"/>
                  </a:lnTo>
                  <a:lnTo>
                    <a:pt x="51" y="10"/>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39" name="Freeform 63"/>
            <p:cNvSpPr>
              <a:spLocks/>
            </p:cNvSpPr>
            <p:nvPr/>
          </p:nvSpPr>
          <p:spPr bwMode="auto">
            <a:xfrm>
              <a:off x="6561979" y="3718302"/>
              <a:ext cx="132251" cy="52238"/>
            </a:xfrm>
            <a:custGeom>
              <a:avLst/>
              <a:gdLst>
                <a:gd name="T0" fmla="*/ 0 w 51"/>
                <a:gd name="T1" fmla="*/ 16 h 16"/>
                <a:gd name="T2" fmla="*/ 0 w 51"/>
                <a:gd name="T3" fmla="*/ 11 h 16"/>
                <a:gd name="T4" fmla="*/ 6 w 51"/>
                <a:gd name="T5" fmla="*/ 11 h 16"/>
                <a:gd name="T6" fmla="*/ 17 w 51"/>
                <a:gd name="T7" fmla="*/ 0 h 16"/>
                <a:gd name="T8" fmla="*/ 34 w 51"/>
                <a:gd name="T9" fmla="*/ 0 h 16"/>
                <a:gd name="T10" fmla="*/ 45 w 51"/>
                <a:gd name="T11" fmla="*/ 11 h 16"/>
                <a:gd name="T12" fmla="*/ 51 w 51"/>
                <a:gd name="T13" fmla="*/ 11 h 16"/>
                <a:gd name="T14" fmla="*/ 51 w 51"/>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6"/>
                  </a:moveTo>
                  <a:lnTo>
                    <a:pt x="0" y="11"/>
                  </a:lnTo>
                  <a:lnTo>
                    <a:pt x="6" y="11"/>
                  </a:lnTo>
                  <a:lnTo>
                    <a:pt x="17" y="0"/>
                  </a:lnTo>
                  <a:lnTo>
                    <a:pt x="34" y="0"/>
                  </a:lnTo>
                  <a:lnTo>
                    <a:pt x="45" y="11"/>
                  </a:lnTo>
                  <a:lnTo>
                    <a:pt x="51" y="11"/>
                  </a:lnTo>
                  <a:lnTo>
                    <a:pt x="51" y="16"/>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40" name="Freeform 64"/>
            <p:cNvSpPr>
              <a:spLocks/>
            </p:cNvSpPr>
            <p:nvPr/>
          </p:nvSpPr>
          <p:spPr bwMode="auto">
            <a:xfrm>
              <a:off x="6561979" y="3875013"/>
              <a:ext cx="132251" cy="35914"/>
            </a:xfrm>
            <a:custGeom>
              <a:avLst/>
              <a:gdLst>
                <a:gd name="T0" fmla="*/ 0 w 51"/>
                <a:gd name="T1" fmla="*/ 11 h 11"/>
                <a:gd name="T2" fmla="*/ 0 w 51"/>
                <a:gd name="T3" fmla="*/ 11 h 11"/>
                <a:gd name="T4" fmla="*/ 6 w 51"/>
                <a:gd name="T5" fmla="*/ 5 h 11"/>
                <a:gd name="T6" fmla="*/ 11 w 51"/>
                <a:gd name="T7" fmla="*/ 0 h 11"/>
                <a:gd name="T8" fmla="*/ 40 w 51"/>
                <a:gd name="T9" fmla="*/ 0 h 11"/>
                <a:gd name="T10" fmla="*/ 45 w 51"/>
                <a:gd name="T11" fmla="*/ 5 h 11"/>
                <a:gd name="T12" fmla="*/ 51 w 51"/>
                <a:gd name="T13" fmla="*/ 11 h 11"/>
                <a:gd name="T14" fmla="*/ 51 w 5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0" y="11"/>
                  </a:moveTo>
                  <a:lnTo>
                    <a:pt x="0" y="11"/>
                  </a:lnTo>
                  <a:lnTo>
                    <a:pt x="6" y="5"/>
                  </a:lnTo>
                  <a:lnTo>
                    <a:pt x="11" y="0"/>
                  </a:lnTo>
                  <a:lnTo>
                    <a:pt x="40" y="0"/>
                  </a:lnTo>
                  <a:lnTo>
                    <a:pt x="45" y="5"/>
                  </a:lnTo>
                  <a:lnTo>
                    <a:pt x="51" y="11"/>
                  </a:lnTo>
                  <a:lnTo>
                    <a:pt x="51" y="11"/>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41" name="Freeform 65"/>
            <p:cNvSpPr>
              <a:spLocks/>
            </p:cNvSpPr>
            <p:nvPr/>
          </p:nvSpPr>
          <p:spPr bwMode="auto">
            <a:xfrm>
              <a:off x="6561979" y="4012136"/>
              <a:ext cx="132251" cy="52238"/>
            </a:xfrm>
            <a:custGeom>
              <a:avLst/>
              <a:gdLst>
                <a:gd name="T0" fmla="*/ 0 w 51"/>
                <a:gd name="T1" fmla="*/ 16 h 16"/>
                <a:gd name="T2" fmla="*/ 6 w 51"/>
                <a:gd name="T3" fmla="*/ 11 h 16"/>
                <a:gd name="T4" fmla="*/ 17 w 51"/>
                <a:gd name="T5" fmla="*/ 0 h 16"/>
                <a:gd name="T6" fmla="*/ 34 w 51"/>
                <a:gd name="T7" fmla="*/ 0 h 16"/>
                <a:gd name="T8" fmla="*/ 45 w 51"/>
                <a:gd name="T9" fmla="*/ 11 h 16"/>
                <a:gd name="T10" fmla="*/ 51 w 51"/>
                <a:gd name="T11" fmla="*/ 16 h 16"/>
              </a:gdLst>
              <a:ahLst/>
              <a:cxnLst>
                <a:cxn ang="0">
                  <a:pos x="T0" y="T1"/>
                </a:cxn>
                <a:cxn ang="0">
                  <a:pos x="T2" y="T3"/>
                </a:cxn>
                <a:cxn ang="0">
                  <a:pos x="T4" y="T5"/>
                </a:cxn>
                <a:cxn ang="0">
                  <a:pos x="T6" y="T7"/>
                </a:cxn>
                <a:cxn ang="0">
                  <a:pos x="T8" y="T9"/>
                </a:cxn>
                <a:cxn ang="0">
                  <a:pos x="T10" y="T11"/>
                </a:cxn>
              </a:cxnLst>
              <a:rect l="0" t="0" r="r" b="b"/>
              <a:pathLst>
                <a:path w="51" h="16">
                  <a:moveTo>
                    <a:pt x="0" y="16"/>
                  </a:moveTo>
                  <a:lnTo>
                    <a:pt x="6" y="11"/>
                  </a:lnTo>
                  <a:lnTo>
                    <a:pt x="17" y="0"/>
                  </a:lnTo>
                  <a:lnTo>
                    <a:pt x="34" y="0"/>
                  </a:lnTo>
                  <a:lnTo>
                    <a:pt x="45" y="11"/>
                  </a:lnTo>
                  <a:lnTo>
                    <a:pt x="51" y="16"/>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42" name="Freeform 66"/>
            <p:cNvSpPr>
              <a:spLocks/>
            </p:cNvSpPr>
            <p:nvPr/>
          </p:nvSpPr>
          <p:spPr bwMode="auto">
            <a:xfrm>
              <a:off x="6561979" y="4168847"/>
              <a:ext cx="132251" cy="35914"/>
            </a:xfrm>
            <a:custGeom>
              <a:avLst/>
              <a:gdLst>
                <a:gd name="T0" fmla="*/ 0 w 51"/>
                <a:gd name="T1" fmla="*/ 11 h 11"/>
                <a:gd name="T2" fmla="*/ 0 w 51"/>
                <a:gd name="T3" fmla="*/ 6 h 11"/>
                <a:gd name="T4" fmla="*/ 6 w 51"/>
                <a:gd name="T5" fmla="*/ 6 h 11"/>
                <a:gd name="T6" fmla="*/ 11 w 51"/>
                <a:gd name="T7" fmla="*/ 0 h 11"/>
                <a:gd name="T8" fmla="*/ 17 w 51"/>
                <a:gd name="T9" fmla="*/ 0 h 11"/>
                <a:gd name="T10" fmla="*/ 28 w 51"/>
                <a:gd name="T11" fmla="*/ 0 h 11"/>
                <a:gd name="T12" fmla="*/ 34 w 51"/>
                <a:gd name="T13" fmla="*/ 0 h 11"/>
                <a:gd name="T14" fmla="*/ 40 w 51"/>
                <a:gd name="T15" fmla="*/ 0 h 11"/>
                <a:gd name="T16" fmla="*/ 45 w 51"/>
                <a:gd name="T17" fmla="*/ 6 h 11"/>
                <a:gd name="T18" fmla="*/ 51 w 51"/>
                <a:gd name="T19" fmla="*/ 6 h 11"/>
                <a:gd name="T20" fmla="*/ 51 w 51"/>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11">
                  <a:moveTo>
                    <a:pt x="0" y="11"/>
                  </a:moveTo>
                  <a:lnTo>
                    <a:pt x="0" y="6"/>
                  </a:lnTo>
                  <a:lnTo>
                    <a:pt x="6" y="6"/>
                  </a:lnTo>
                  <a:lnTo>
                    <a:pt x="11" y="0"/>
                  </a:lnTo>
                  <a:lnTo>
                    <a:pt x="17" y="0"/>
                  </a:lnTo>
                  <a:lnTo>
                    <a:pt x="28" y="0"/>
                  </a:lnTo>
                  <a:lnTo>
                    <a:pt x="34" y="0"/>
                  </a:lnTo>
                  <a:lnTo>
                    <a:pt x="40" y="0"/>
                  </a:lnTo>
                  <a:lnTo>
                    <a:pt x="45" y="6"/>
                  </a:lnTo>
                  <a:lnTo>
                    <a:pt x="51" y="6"/>
                  </a:lnTo>
                  <a:lnTo>
                    <a:pt x="51" y="11"/>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43" name="Freeform 67"/>
            <p:cNvSpPr>
              <a:spLocks/>
            </p:cNvSpPr>
            <p:nvPr/>
          </p:nvSpPr>
          <p:spPr bwMode="auto">
            <a:xfrm>
              <a:off x="6561979" y="4309236"/>
              <a:ext cx="132251" cy="52238"/>
            </a:xfrm>
            <a:custGeom>
              <a:avLst/>
              <a:gdLst>
                <a:gd name="T0" fmla="*/ 0 w 51"/>
                <a:gd name="T1" fmla="*/ 16 h 16"/>
                <a:gd name="T2" fmla="*/ 0 w 51"/>
                <a:gd name="T3" fmla="*/ 10 h 16"/>
                <a:gd name="T4" fmla="*/ 6 w 51"/>
                <a:gd name="T5" fmla="*/ 5 h 16"/>
                <a:gd name="T6" fmla="*/ 11 w 51"/>
                <a:gd name="T7" fmla="*/ 0 h 16"/>
                <a:gd name="T8" fmla="*/ 17 w 51"/>
                <a:gd name="T9" fmla="*/ 0 h 16"/>
                <a:gd name="T10" fmla="*/ 28 w 51"/>
                <a:gd name="T11" fmla="*/ 0 h 16"/>
                <a:gd name="T12" fmla="*/ 34 w 51"/>
                <a:gd name="T13" fmla="*/ 0 h 16"/>
                <a:gd name="T14" fmla="*/ 40 w 51"/>
                <a:gd name="T15" fmla="*/ 0 h 16"/>
                <a:gd name="T16" fmla="*/ 45 w 51"/>
                <a:gd name="T17" fmla="*/ 5 h 16"/>
                <a:gd name="T18" fmla="*/ 51 w 51"/>
                <a:gd name="T19" fmla="*/ 10 h 16"/>
                <a:gd name="T20" fmla="*/ 51 w 51"/>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16">
                  <a:moveTo>
                    <a:pt x="0" y="16"/>
                  </a:moveTo>
                  <a:lnTo>
                    <a:pt x="0" y="10"/>
                  </a:lnTo>
                  <a:lnTo>
                    <a:pt x="6" y="5"/>
                  </a:lnTo>
                  <a:lnTo>
                    <a:pt x="11" y="0"/>
                  </a:lnTo>
                  <a:lnTo>
                    <a:pt x="17" y="0"/>
                  </a:lnTo>
                  <a:lnTo>
                    <a:pt x="28" y="0"/>
                  </a:lnTo>
                  <a:lnTo>
                    <a:pt x="34" y="0"/>
                  </a:lnTo>
                  <a:lnTo>
                    <a:pt x="40" y="0"/>
                  </a:lnTo>
                  <a:lnTo>
                    <a:pt x="45" y="5"/>
                  </a:lnTo>
                  <a:lnTo>
                    <a:pt x="51" y="10"/>
                  </a:lnTo>
                  <a:lnTo>
                    <a:pt x="51" y="16"/>
                  </a:lnTo>
                </a:path>
              </a:pathLst>
            </a:custGeom>
            <a:noFill/>
            <a:ln w="95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44" name="Line 68"/>
            <p:cNvSpPr>
              <a:spLocks noChangeShapeType="1"/>
            </p:cNvSpPr>
            <p:nvPr/>
          </p:nvSpPr>
          <p:spPr bwMode="auto">
            <a:xfrm>
              <a:off x="5885169" y="2836798"/>
              <a:ext cx="676810" cy="20568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45" name="Freeform 69"/>
            <p:cNvSpPr>
              <a:spLocks/>
            </p:cNvSpPr>
            <p:nvPr/>
          </p:nvSpPr>
          <p:spPr bwMode="auto">
            <a:xfrm>
              <a:off x="6001859" y="2627850"/>
              <a:ext cx="692371" cy="277511"/>
            </a:xfrm>
            <a:custGeom>
              <a:avLst/>
              <a:gdLst>
                <a:gd name="T0" fmla="*/ 6 w 267"/>
                <a:gd name="T1" fmla="*/ 10 h 85"/>
                <a:gd name="T2" fmla="*/ 6 w 267"/>
                <a:gd name="T3" fmla="*/ 0 h 85"/>
                <a:gd name="T4" fmla="*/ 0 w 267"/>
                <a:gd name="T5" fmla="*/ 0 h 85"/>
                <a:gd name="T6" fmla="*/ 256 w 267"/>
                <a:gd name="T7" fmla="*/ 74 h 85"/>
                <a:gd name="T8" fmla="*/ 267 w 267"/>
                <a:gd name="T9" fmla="*/ 79 h 85"/>
                <a:gd name="T10" fmla="*/ 267 w 267"/>
                <a:gd name="T11" fmla="*/ 85 h 85"/>
                <a:gd name="T12" fmla="*/ 6 w 267"/>
                <a:gd name="T13" fmla="*/ 10 h 85"/>
              </a:gdLst>
              <a:ahLst/>
              <a:cxnLst>
                <a:cxn ang="0">
                  <a:pos x="T0" y="T1"/>
                </a:cxn>
                <a:cxn ang="0">
                  <a:pos x="T2" y="T3"/>
                </a:cxn>
                <a:cxn ang="0">
                  <a:pos x="T4" y="T5"/>
                </a:cxn>
                <a:cxn ang="0">
                  <a:pos x="T6" y="T7"/>
                </a:cxn>
                <a:cxn ang="0">
                  <a:pos x="T8" y="T9"/>
                </a:cxn>
                <a:cxn ang="0">
                  <a:pos x="T10" y="T11"/>
                </a:cxn>
                <a:cxn ang="0">
                  <a:pos x="T12" y="T13"/>
                </a:cxn>
              </a:cxnLst>
              <a:rect l="0" t="0" r="r" b="b"/>
              <a:pathLst>
                <a:path w="267" h="85">
                  <a:moveTo>
                    <a:pt x="6" y="10"/>
                  </a:moveTo>
                  <a:lnTo>
                    <a:pt x="6" y="0"/>
                  </a:lnTo>
                  <a:lnTo>
                    <a:pt x="0" y="0"/>
                  </a:lnTo>
                  <a:lnTo>
                    <a:pt x="256" y="74"/>
                  </a:lnTo>
                  <a:lnTo>
                    <a:pt x="267" y="79"/>
                  </a:lnTo>
                  <a:lnTo>
                    <a:pt x="267" y="85"/>
                  </a:lnTo>
                  <a:lnTo>
                    <a:pt x="6" y="10"/>
                  </a:lnTo>
                  <a:close/>
                </a:path>
              </a:pathLst>
            </a:custGeom>
            <a:solidFill>
              <a:srgbClr val="A0FABD"/>
            </a:solidFill>
            <a:ln w="9525">
              <a:solidFill>
                <a:srgbClr val="00FF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46" name="Line 70"/>
            <p:cNvSpPr>
              <a:spLocks noChangeShapeType="1"/>
            </p:cNvSpPr>
            <p:nvPr/>
          </p:nvSpPr>
          <p:spPr bwMode="auto">
            <a:xfrm>
              <a:off x="5973336" y="2611527"/>
              <a:ext cx="692368" cy="25792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47" name="Line 71"/>
            <p:cNvSpPr>
              <a:spLocks noChangeShapeType="1"/>
            </p:cNvSpPr>
            <p:nvPr/>
          </p:nvSpPr>
          <p:spPr bwMode="auto">
            <a:xfrm>
              <a:off x="6017419" y="2660498"/>
              <a:ext cx="676811" cy="244863"/>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48" name="Line 72"/>
            <p:cNvSpPr>
              <a:spLocks noChangeShapeType="1"/>
            </p:cNvSpPr>
            <p:nvPr/>
          </p:nvSpPr>
          <p:spPr bwMode="auto">
            <a:xfrm>
              <a:off x="5885169" y="2660498"/>
              <a:ext cx="676810" cy="244863"/>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49" name="Freeform 73"/>
            <p:cNvSpPr>
              <a:spLocks/>
            </p:cNvSpPr>
            <p:nvPr/>
          </p:nvSpPr>
          <p:spPr bwMode="auto">
            <a:xfrm>
              <a:off x="5988895" y="2800887"/>
              <a:ext cx="705335" cy="241597"/>
            </a:xfrm>
            <a:custGeom>
              <a:avLst/>
              <a:gdLst>
                <a:gd name="T0" fmla="*/ 0 w 272"/>
                <a:gd name="T1" fmla="*/ 0 h 74"/>
                <a:gd name="T2" fmla="*/ 5 w 272"/>
                <a:gd name="T3" fmla="*/ 0 h 74"/>
                <a:gd name="T4" fmla="*/ 11 w 272"/>
                <a:gd name="T5" fmla="*/ 5 h 74"/>
                <a:gd name="T6" fmla="*/ 11 w 272"/>
                <a:gd name="T7" fmla="*/ 11 h 74"/>
                <a:gd name="T8" fmla="*/ 272 w 272"/>
                <a:gd name="T9" fmla="*/ 74 h 74"/>
                <a:gd name="T10" fmla="*/ 266 w 272"/>
                <a:gd name="T11" fmla="*/ 64 h 74"/>
                <a:gd name="T12" fmla="*/ 261 w 272"/>
                <a:gd name="T13" fmla="*/ 58 h 74"/>
                <a:gd name="T14" fmla="*/ 249 w 272"/>
                <a:gd name="T15" fmla="*/ 58 h 74"/>
                <a:gd name="T16" fmla="*/ 0 w 272"/>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74">
                  <a:moveTo>
                    <a:pt x="0" y="0"/>
                  </a:moveTo>
                  <a:lnTo>
                    <a:pt x="5" y="0"/>
                  </a:lnTo>
                  <a:lnTo>
                    <a:pt x="11" y="5"/>
                  </a:lnTo>
                  <a:lnTo>
                    <a:pt x="11" y="11"/>
                  </a:lnTo>
                  <a:lnTo>
                    <a:pt x="272" y="74"/>
                  </a:lnTo>
                  <a:lnTo>
                    <a:pt x="266" y="64"/>
                  </a:lnTo>
                  <a:lnTo>
                    <a:pt x="261" y="58"/>
                  </a:lnTo>
                  <a:lnTo>
                    <a:pt x="249" y="58"/>
                  </a:lnTo>
                  <a:lnTo>
                    <a:pt x="0" y="0"/>
                  </a:lnTo>
                  <a:close/>
                </a:path>
              </a:pathLst>
            </a:custGeom>
            <a:solidFill>
              <a:srgbClr val="A0FABD"/>
            </a:solidFill>
            <a:ln w="9525">
              <a:solidFill>
                <a:srgbClr val="00FF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50" name="Line 74"/>
            <p:cNvSpPr>
              <a:spLocks noChangeShapeType="1"/>
            </p:cNvSpPr>
            <p:nvPr/>
          </p:nvSpPr>
          <p:spPr bwMode="auto">
            <a:xfrm>
              <a:off x="5973336" y="2784562"/>
              <a:ext cx="692368" cy="20568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51" name="Line 75"/>
            <p:cNvSpPr>
              <a:spLocks noChangeShapeType="1"/>
            </p:cNvSpPr>
            <p:nvPr/>
          </p:nvSpPr>
          <p:spPr bwMode="auto">
            <a:xfrm>
              <a:off x="6017419" y="2836798"/>
              <a:ext cx="676811" cy="20568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52" name="Freeform 76"/>
            <p:cNvSpPr>
              <a:spLocks/>
            </p:cNvSpPr>
            <p:nvPr/>
          </p:nvSpPr>
          <p:spPr bwMode="auto">
            <a:xfrm>
              <a:off x="5988895" y="2973922"/>
              <a:ext cx="705335" cy="225274"/>
            </a:xfrm>
            <a:custGeom>
              <a:avLst/>
              <a:gdLst>
                <a:gd name="T0" fmla="*/ 11 w 272"/>
                <a:gd name="T1" fmla="*/ 11 h 69"/>
                <a:gd name="T2" fmla="*/ 11 w 272"/>
                <a:gd name="T3" fmla="*/ 5 h 69"/>
                <a:gd name="T4" fmla="*/ 5 w 272"/>
                <a:gd name="T5" fmla="*/ 5 h 69"/>
                <a:gd name="T6" fmla="*/ 0 w 272"/>
                <a:gd name="T7" fmla="*/ 0 h 69"/>
                <a:gd name="T8" fmla="*/ 255 w 272"/>
                <a:gd name="T9" fmla="*/ 53 h 69"/>
                <a:gd name="T10" fmla="*/ 261 w 272"/>
                <a:gd name="T11" fmla="*/ 53 h 69"/>
                <a:gd name="T12" fmla="*/ 266 w 272"/>
                <a:gd name="T13" fmla="*/ 58 h 69"/>
                <a:gd name="T14" fmla="*/ 272 w 272"/>
                <a:gd name="T15" fmla="*/ 58 h 69"/>
                <a:gd name="T16" fmla="*/ 272 w 272"/>
                <a:gd name="T17" fmla="*/ 69 h 69"/>
                <a:gd name="T18" fmla="*/ 11 w 272"/>
                <a:gd name="T19" fmla="*/ 1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69">
                  <a:moveTo>
                    <a:pt x="11" y="11"/>
                  </a:moveTo>
                  <a:lnTo>
                    <a:pt x="11" y="5"/>
                  </a:lnTo>
                  <a:lnTo>
                    <a:pt x="5" y="5"/>
                  </a:lnTo>
                  <a:lnTo>
                    <a:pt x="0" y="0"/>
                  </a:lnTo>
                  <a:lnTo>
                    <a:pt x="255" y="53"/>
                  </a:lnTo>
                  <a:lnTo>
                    <a:pt x="261" y="53"/>
                  </a:lnTo>
                  <a:lnTo>
                    <a:pt x="266" y="58"/>
                  </a:lnTo>
                  <a:lnTo>
                    <a:pt x="272" y="58"/>
                  </a:lnTo>
                  <a:lnTo>
                    <a:pt x="272" y="69"/>
                  </a:lnTo>
                  <a:lnTo>
                    <a:pt x="11" y="11"/>
                  </a:lnTo>
                  <a:close/>
                </a:path>
              </a:pathLst>
            </a:custGeom>
            <a:solidFill>
              <a:srgbClr val="A0FABD"/>
            </a:solidFill>
            <a:ln w="9525">
              <a:solidFill>
                <a:srgbClr val="00FF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53" name="Line 77"/>
            <p:cNvSpPr>
              <a:spLocks noChangeShapeType="1"/>
            </p:cNvSpPr>
            <p:nvPr/>
          </p:nvSpPr>
          <p:spPr bwMode="auto">
            <a:xfrm>
              <a:off x="5973336" y="2973922"/>
              <a:ext cx="692368" cy="17303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54" name="Line 78"/>
            <p:cNvSpPr>
              <a:spLocks noChangeShapeType="1"/>
            </p:cNvSpPr>
            <p:nvPr/>
          </p:nvSpPr>
          <p:spPr bwMode="auto">
            <a:xfrm>
              <a:off x="6017419" y="3009835"/>
              <a:ext cx="676811" cy="18936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55" name="Line 79"/>
            <p:cNvSpPr>
              <a:spLocks noChangeShapeType="1"/>
            </p:cNvSpPr>
            <p:nvPr/>
          </p:nvSpPr>
          <p:spPr bwMode="auto">
            <a:xfrm>
              <a:off x="5973336" y="3163281"/>
              <a:ext cx="692368" cy="124063"/>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56" name="Line 80"/>
            <p:cNvSpPr>
              <a:spLocks noChangeShapeType="1"/>
            </p:cNvSpPr>
            <p:nvPr/>
          </p:nvSpPr>
          <p:spPr bwMode="auto">
            <a:xfrm>
              <a:off x="6017419" y="3199195"/>
              <a:ext cx="676811" cy="137123"/>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57" name="Freeform 81"/>
            <p:cNvSpPr>
              <a:spLocks/>
            </p:cNvSpPr>
            <p:nvPr/>
          </p:nvSpPr>
          <p:spPr bwMode="auto">
            <a:xfrm>
              <a:off x="5973335" y="3163281"/>
              <a:ext cx="720895" cy="173037"/>
            </a:xfrm>
            <a:custGeom>
              <a:avLst/>
              <a:gdLst>
                <a:gd name="T0" fmla="*/ 278 w 278"/>
                <a:gd name="T1" fmla="*/ 53 h 53"/>
                <a:gd name="T2" fmla="*/ 278 w 278"/>
                <a:gd name="T3" fmla="*/ 48 h 53"/>
                <a:gd name="T4" fmla="*/ 272 w 278"/>
                <a:gd name="T5" fmla="*/ 43 h 53"/>
                <a:gd name="T6" fmla="*/ 261 w 278"/>
                <a:gd name="T7" fmla="*/ 38 h 53"/>
                <a:gd name="T8" fmla="*/ 255 w 278"/>
                <a:gd name="T9" fmla="*/ 38 h 53"/>
                <a:gd name="T10" fmla="*/ 0 w 278"/>
                <a:gd name="T11" fmla="*/ 0 h 53"/>
                <a:gd name="T12" fmla="*/ 6 w 278"/>
                <a:gd name="T13" fmla="*/ 0 h 53"/>
                <a:gd name="T14" fmla="*/ 11 w 278"/>
                <a:gd name="T15" fmla="*/ 0 h 53"/>
                <a:gd name="T16" fmla="*/ 17 w 278"/>
                <a:gd name="T17" fmla="*/ 6 h 53"/>
                <a:gd name="T18" fmla="*/ 17 w 278"/>
                <a:gd name="T19" fmla="*/ 11 h 53"/>
                <a:gd name="T20" fmla="*/ 278 w 278"/>
                <a:gd name="T2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53">
                  <a:moveTo>
                    <a:pt x="278" y="53"/>
                  </a:moveTo>
                  <a:lnTo>
                    <a:pt x="278" y="48"/>
                  </a:lnTo>
                  <a:lnTo>
                    <a:pt x="272" y="43"/>
                  </a:lnTo>
                  <a:lnTo>
                    <a:pt x="261" y="38"/>
                  </a:lnTo>
                  <a:lnTo>
                    <a:pt x="255" y="38"/>
                  </a:lnTo>
                  <a:lnTo>
                    <a:pt x="0" y="0"/>
                  </a:lnTo>
                  <a:lnTo>
                    <a:pt x="6" y="0"/>
                  </a:lnTo>
                  <a:lnTo>
                    <a:pt x="11" y="0"/>
                  </a:lnTo>
                  <a:lnTo>
                    <a:pt x="17" y="6"/>
                  </a:lnTo>
                  <a:lnTo>
                    <a:pt x="17" y="11"/>
                  </a:lnTo>
                  <a:lnTo>
                    <a:pt x="278" y="53"/>
                  </a:lnTo>
                  <a:close/>
                </a:path>
              </a:pathLst>
            </a:custGeom>
            <a:solidFill>
              <a:srgbClr val="A0FABD"/>
            </a:solidFill>
            <a:ln w="9525">
              <a:solidFill>
                <a:srgbClr val="00FF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58" name="Line 82"/>
            <p:cNvSpPr>
              <a:spLocks noChangeShapeType="1"/>
            </p:cNvSpPr>
            <p:nvPr/>
          </p:nvSpPr>
          <p:spPr bwMode="auto">
            <a:xfrm>
              <a:off x="5957777" y="3512618"/>
              <a:ext cx="676810" cy="68561"/>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59" name="Line 83"/>
            <p:cNvSpPr>
              <a:spLocks noChangeShapeType="1"/>
            </p:cNvSpPr>
            <p:nvPr/>
          </p:nvSpPr>
          <p:spPr bwMode="auto">
            <a:xfrm>
              <a:off x="6017419" y="3561590"/>
              <a:ext cx="676811" cy="52238"/>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60" name="Freeform 84"/>
            <p:cNvSpPr>
              <a:spLocks/>
            </p:cNvSpPr>
            <p:nvPr/>
          </p:nvSpPr>
          <p:spPr bwMode="auto">
            <a:xfrm>
              <a:off x="5973335" y="3528941"/>
              <a:ext cx="720895" cy="84885"/>
            </a:xfrm>
            <a:custGeom>
              <a:avLst/>
              <a:gdLst>
                <a:gd name="T0" fmla="*/ 0 w 278"/>
                <a:gd name="T1" fmla="*/ 0 h 26"/>
                <a:gd name="T2" fmla="*/ 6 w 278"/>
                <a:gd name="T3" fmla="*/ 0 h 26"/>
                <a:gd name="T4" fmla="*/ 11 w 278"/>
                <a:gd name="T5" fmla="*/ 5 h 26"/>
                <a:gd name="T6" fmla="*/ 17 w 278"/>
                <a:gd name="T7" fmla="*/ 5 h 26"/>
                <a:gd name="T8" fmla="*/ 17 w 278"/>
                <a:gd name="T9" fmla="*/ 10 h 26"/>
                <a:gd name="T10" fmla="*/ 278 w 278"/>
                <a:gd name="T11" fmla="*/ 26 h 26"/>
                <a:gd name="T12" fmla="*/ 272 w 278"/>
                <a:gd name="T13" fmla="*/ 21 h 26"/>
                <a:gd name="T14" fmla="*/ 267 w 278"/>
                <a:gd name="T15" fmla="*/ 16 h 26"/>
                <a:gd name="T16" fmla="*/ 250 w 278"/>
                <a:gd name="T17" fmla="*/ 16 h 26"/>
                <a:gd name="T18" fmla="*/ 0 w 278"/>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26">
                  <a:moveTo>
                    <a:pt x="0" y="0"/>
                  </a:moveTo>
                  <a:lnTo>
                    <a:pt x="6" y="0"/>
                  </a:lnTo>
                  <a:lnTo>
                    <a:pt x="11" y="5"/>
                  </a:lnTo>
                  <a:lnTo>
                    <a:pt x="17" y="5"/>
                  </a:lnTo>
                  <a:lnTo>
                    <a:pt x="17" y="10"/>
                  </a:lnTo>
                  <a:lnTo>
                    <a:pt x="278" y="26"/>
                  </a:lnTo>
                  <a:lnTo>
                    <a:pt x="272" y="21"/>
                  </a:lnTo>
                  <a:lnTo>
                    <a:pt x="267" y="16"/>
                  </a:lnTo>
                  <a:lnTo>
                    <a:pt x="250" y="16"/>
                  </a:lnTo>
                  <a:lnTo>
                    <a:pt x="0" y="0"/>
                  </a:lnTo>
                  <a:close/>
                </a:path>
              </a:pathLst>
            </a:custGeom>
            <a:solidFill>
              <a:srgbClr val="A0FABD"/>
            </a:solidFill>
            <a:ln w="9525">
              <a:solidFill>
                <a:srgbClr val="00FF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61" name="Line 85"/>
            <p:cNvSpPr>
              <a:spLocks noChangeShapeType="1"/>
            </p:cNvSpPr>
            <p:nvPr/>
          </p:nvSpPr>
          <p:spPr bwMode="auto">
            <a:xfrm>
              <a:off x="5957777" y="3336318"/>
              <a:ext cx="676810" cy="10447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62" name="Line 86"/>
            <p:cNvSpPr>
              <a:spLocks noChangeShapeType="1"/>
            </p:cNvSpPr>
            <p:nvPr/>
          </p:nvSpPr>
          <p:spPr bwMode="auto">
            <a:xfrm>
              <a:off x="6017419" y="3388556"/>
              <a:ext cx="676811" cy="8815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63" name="Freeform 87"/>
            <p:cNvSpPr>
              <a:spLocks/>
            </p:cNvSpPr>
            <p:nvPr/>
          </p:nvSpPr>
          <p:spPr bwMode="auto">
            <a:xfrm>
              <a:off x="5973335" y="3336318"/>
              <a:ext cx="720895" cy="140386"/>
            </a:xfrm>
            <a:custGeom>
              <a:avLst/>
              <a:gdLst>
                <a:gd name="T0" fmla="*/ 0 w 278"/>
                <a:gd name="T1" fmla="*/ 0 h 43"/>
                <a:gd name="T2" fmla="*/ 6 w 278"/>
                <a:gd name="T3" fmla="*/ 6 h 43"/>
                <a:gd name="T4" fmla="*/ 11 w 278"/>
                <a:gd name="T5" fmla="*/ 6 h 43"/>
                <a:gd name="T6" fmla="*/ 17 w 278"/>
                <a:gd name="T7" fmla="*/ 16 h 43"/>
                <a:gd name="T8" fmla="*/ 278 w 278"/>
                <a:gd name="T9" fmla="*/ 43 h 43"/>
                <a:gd name="T10" fmla="*/ 278 w 278"/>
                <a:gd name="T11" fmla="*/ 38 h 43"/>
                <a:gd name="T12" fmla="*/ 272 w 278"/>
                <a:gd name="T13" fmla="*/ 32 h 43"/>
                <a:gd name="T14" fmla="*/ 267 w 278"/>
                <a:gd name="T15" fmla="*/ 32 h 43"/>
                <a:gd name="T16" fmla="*/ 255 w 278"/>
                <a:gd name="T17" fmla="*/ 32 h 43"/>
                <a:gd name="T18" fmla="*/ 255 w 278"/>
                <a:gd name="T19" fmla="*/ 32 h 43"/>
                <a:gd name="T20" fmla="*/ 0 w 278"/>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43">
                  <a:moveTo>
                    <a:pt x="0" y="0"/>
                  </a:moveTo>
                  <a:lnTo>
                    <a:pt x="6" y="6"/>
                  </a:lnTo>
                  <a:lnTo>
                    <a:pt x="11" y="6"/>
                  </a:lnTo>
                  <a:lnTo>
                    <a:pt x="17" y="16"/>
                  </a:lnTo>
                  <a:lnTo>
                    <a:pt x="278" y="43"/>
                  </a:lnTo>
                  <a:lnTo>
                    <a:pt x="278" y="38"/>
                  </a:lnTo>
                  <a:lnTo>
                    <a:pt x="272" y="32"/>
                  </a:lnTo>
                  <a:lnTo>
                    <a:pt x="267" y="32"/>
                  </a:lnTo>
                  <a:lnTo>
                    <a:pt x="255" y="32"/>
                  </a:lnTo>
                  <a:lnTo>
                    <a:pt x="255" y="32"/>
                  </a:lnTo>
                  <a:lnTo>
                    <a:pt x="0" y="0"/>
                  </a:lnTo>
                  <a:close/>
                </a:path>
              </a:pathLst>
            </a:custGeom>
            <a:solidFill>
              <a:srgbClr val="A0FABD"/>
            </a:solidFill>
            <a:ln w="9525">
              <a:solidFill>
                <a:srgbClr val="00FF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64" name="Line 88"/>
            <p:cNvSpPr>
              <a:spLocks noChangeShapeType="1"/>
            </p:cNvSpPr>
            <p:nvPr/>
          </p:nvSpPr>
          <p:spPr bwMode="auto">
            <a:xfrm>
              <a:off x="5957777" y="3701979"/>
              <a:ext cx="676810" cy="16323"/>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65" name="Line 89"/>
            <p:cNvSpPr>
              <a:spLocks noChangeShapeType="1"/>
            </p:cNvSpPr>
            <p:nvPr/>
          </p:nvSpPr>
          <p:spPr bwMode="auto">
            <a:xfrm>
              <a:off x="6017419" y="3754216"/>
              <a:ext cx="676811" cy="16323"/>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66" name="Freeform 90"/>
            <p:cNvSpPr>
              <a:spLocks/>
            </p:cNvSpPr>
            <p:nvPr/>
          </p:nvSpPr>
          <p:spPr bwMode="auto">
            <a:xfrm>
              <a:off x="5973335" y="3701978"/>
              <a:ext cx="720895" cy="68561"/>
            </a:xfrm>
            <a:custGeom>
              <a:avLst/>
              <a:gdLst>
                <a:gd name="T0" fmla="*/ 278 w 278"/>
                <a:gd name="T1" fmla="*/ 21 h 21"/>
                <a:gd name="T2" fmla="*/ 278 w 278"/>
                <a:gd name="T3" fmla="*/ 16 h 21"/>
                <a:gd name="T4" fmla="*/ 255 w 278"/>
                <a:gd name="T5" fmla="*/ 5 h 21"/>
                <a:gd name="T6" fmla="*/ 250 w 278"/>
                <a:gd name="T7" fmla="*/ 5 h 21"/>
                <a:gd name="T8" fmla="*/ 0 w 278"/>
                <a:gd name="T9" fmla="*/ 0 h 21"/>
                <a:gd name="T10" fmla="*/ 6 w 278"/>
                <a:gd name="T11" fmla="*/ 0 h 21"/>
                <a:gd name="T12" fmla="*/ 11 w 278"/>
                <a:gd name="T13" fmla="*/ 5 h 21"/>
                <a:gd name="T14" fmla="*/ 17 w 278"/>
                <a:gd name="T15" fmla="*/ 5 h 21"/>
                <a:gd name="T16" fmla="*/ 17 w 278"/>
                <a:gd name="T17" fmla="*/ 16 h 21"/>
                <a:gd name="T18" fmla="*/ 278 w 278"/>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21">
                  <a:moveTo>
                    <a:pt x="278" y="21"/>
                  </a:moveTo>
                  <a:lnTo>
                    <a:pt x="278" y="16"/>
                  </a:lnTo>
                  <a:lnTo>
                    <a:pt x="255" y="5"/>
                  </a:lnTo>
                  <a:lnTo>
                    <a:pt x="250" y="5"/>
                  </a:lnTo>
                  <a:lnTo>
                    <a:pt x="0" y="0"/>
                  </a:lnTo>
                  <a:lnTo>
                    <a:pt x="6" y="0"/>
                  </a:lnTo>
                  <a:lnTo>
                    <a:pt x="11" y="5"/>
                  </a:lnTo>
                  <a:lnTo>
                    <a:pt x="17" y="5"/>
                  </a:lnTo>
                  <a:lnTo>
                    <a:pt x="17" y="16"/>
                  </a:lnTo>
                  <a:lnTo>
                    <a:pt x="278" y="21"/>
                  </a:lnTo>
                  <a:close/>
                </a:path>
              </a:pathLst>
            </a:custGeom>
            <a:solidFill>
              <a:srgbClr val="A0FABD"/>
            </a:solidFill>
            <a:ln w="9525">
              <a:solidFill>
                <a:srgbClr val="00FF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67" name="Line 91"/>
            <p:cNvSpPr>
              <a:spLocks noChangeShapeType="1"/>
            </p:cNvSpPr>
            <p:nvPr/>
          </p:nvSpPr>
          <p:spPr bwMode="auto">
            <a:xfrm>
              <a:off x="5885169" y="3754216"/>
              <a:ext cx="676810" cy="16323"/>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68" name="Line 92"/>
            <p:cNvSpPr>
              <a:spLocks noChangeShapeType="1"/>
            </p:cNvSpPr>
            <p:nvPr/>
          </p:nvSpPr>
          <p:spPr bwMode="auto">
            <a:xfrm flipH="1">
              <a:off x="5885169" y="3910928"/>
              <a:ext cx="676810" cy="16323"/>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69" name="Line 93"/>
            <p:cNvSpPr>
              <a:spLocks noChangeShapeType="1"/>
            </p:cNvSpPr>
            <p:nvPr/>
          </p:nvSpPr>
          <p:spPr bwMode="auto">
            <a:xfrm flipV="1">
              <a:off x="5944810" y="3875014"/>
              <a:ext cx="676811" cy="1632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70" name="Freeform 94"/>
            <p:cNvSpPr>
              <a:spLocks/>
            </p:cNvSpPr>
            <p:nvPr/>
          </p:nvSpPr>
          <p:spPr bwMode="auto">
            <a:xfrm>
              <a:off x="5957777" y="3875013"/>
              <a:ext cx="736453" cy="52238"/>
            </a:xfrm>
            <a:custGeom>
              <a:avLst/>
              <a:gdLst>
                <a:gd name="T0" fmla="*/ 267 w 284"/>
                <a:gd name="T1" fmla="*/ 0 h 16"/>
                <a:gd name="T2" fmla="*/ 256 w 284"/>
                <a:gd name="T3" fmla="*/ 0 h 16"/>
                <a:gd name="T4" fmla="*/ 0 w 284"/>
                <a:gd name="T5" fmla="*/ 5 h 16"/>
                <a:gd name="T6" fmla="*/ 6 w 284"/>
                <a:gd name="T7" fmla="*/ 5 h 16"/>
                <a:gd name="T8" fmla="*/ 23 w 284"/>
                <a:gd name="T9" fmla="*/ 11 h 16"/>
                <a:gd name="T10" fmla="*/ 23 w 284"/>
                <a:gd name="T11" fmla="*/ 16 h 16"/>
                <a:gd name="T12" fmla="*/ 284 w 284"/>
                <a:gd name="T13" fmla="*/ 16 h 16"/>
                <a:gd name="T14" fmla="*/ 278 w 284"/>
                <a:gd name="T15" fmla="*/ 5 h 16"/>
                <a:gd name="T16" fmla="*/ 273 w 284"/>
                <a:gd name="T17" fmla="*/ 0 h 16"/>
                <a:gd name="T18" fmla="*/ 267 w 284"/>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16">
                  <a:moveTo>
                    <a:pt x="267" y="0"/>
                  </a:moveTo>
                  <a:lnTo>
                    <a:pt x="256" y="0"/>
                  </a:lnTo>
                  <a:lnTo>
                    <a:pt x="0" y="5"/>
                  </a:lnTo>
                  <a:lnTo>
                    <a:pt x="6" y="5"/>
                  </a:lnTo>
                  <a:lnTo>
                    <a:pt x="23" y="11"/>
                  </a:lnTo>
                  <a:lnTo>
                    <a:pt x="23" y="16"/>
                  </a:lnTo>
                  <a:lnTo>
                    <a:pt x="284" y="16"/>
                  </a:lnTo>
                  <a:lnTo>
                    <a:pt x="278" y="5"/>
                  </a:lnTo>
                  <a:lnTo>
                    <a:pt x="273" y="0"/>
                  </a:lnTo>
                  <a:lnTo>
                    <a:pt x="267" y="0"/>
                  </a:lnTo>
                  <a:close/>
                </a:path>
              </a:pathLst>
            </a:custGeom>
            <a:solidFill>
              <a:srgbClr val="A0FABD"/>
            </a:solidFill>
            <a:ln w="9525">
              <a:solidFill>
                <a:srgbClr val="00FF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71" name="Line 95"/>
            <p:cNvSpPr>
              <a:spLocks noChangeShapeType="1"/>
            </p:cNvSpPr>
            <p:nvPr/>
          </p:nvSpPr>
          <p:spPr bwMode="auto">
            <a:xfrm>
              <a:off x="6017419" y="3927249"/>
              <a:ext cx="676811" cy="326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72" name="Line 96"/>
            <p:cNvSpPr>
              <a:spLocks noChangeShapeType="1"/>
            </p:cNvSpPr>
            <p:nvPr/>
          </p:nvSpPr>
          <p:spPr bwMode="auto">
            <a:xfrm flipV="1">
              <a:off x="5944810" y="4012136"/>
              <a:ext cx="676811" cy="52238"/>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73" name="Line 97"/>
            <p:cNvSpPr>
              <a:spLocks noChangeShapeType="1"/>
            </p:cNvSpPr>
            <p:nvPr/>
          </p:nvSpPr>
          <p:spPr bwMode="auto">
            <a:xfrm flipV="1">
              <a:off x="6017419" y="4064373"/>
              <a:ext cx="676811" cy="52238"/>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74" name="Freeform 98"/>
            <p:cNvSpPr>
              <a:spLocks/>
            </p:cNvSpPr>
            <p:nvPr/>
          </p:nvSpPr>
          <p:spPr bwMode="auto">
            <a:xfrm>
              <a:off x="5957777" y="4012136"/>
              <a:ext cx="736453" cy="104474"/>
            </a:xfrm>
            <a:custGeom>
              <a:avLst/>
              <a:gdLst>
                <a:gd name="T0" fmla="*/ 284 w 284"/>
                <a:gd name="T1" fmla="*/ 16 h 32"/>
                <a:gd name="T2" fmla="*/ 284 w 284"/>
                <a:gd name="T3" fmla="*/ 11 h 32"/>
                <a:gd name="T4" fmla="*/ 273 w 284"/>
                <a:gd name="T5" fmla="*/ 0 h 32"/>
                <a:gd name="T6" fmla="*/ 256 w 284"/>
                <a:gd name="T7" fmla="*/ 0 h 32"/>
                <a:gd name="T8" fmla="*/ 0 w 284"/>
                <a:gd name="T9" fmla="*/ 16 h 32"/>
                <a:gd name="T10" fmla="*/ 6 w 284"/>
                <a:gd name="T11" fmla="*/ 16 h 32"/>
                <a:gd name="T12" fmla="*/ 17 w 284"/>
                <a:gd name="T13" fmla="*/ 22 h 32"/>
                <a:gd name="T14" fmla="*/ 23 w 284"/>
                <a:gd name="T15" fmla="*/ 27 h 32"/>
                <a:gd name="T16" fmla="*/ 23 w 284"/>
                <a:gd name="T17" fmla="*/ 32 h 32"/>
                <a:gd name="T18" fmla="*/ 284 w 284"/>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32">
                  <a:moveTo>
                    <a:pt x="284" y="16"/>
                  </a:moveTo>
                  <a:lnTo>
                    <a:pt x="284" y="11"/>
                  </a:lnTo>
                  <a:lnTo>
                    <a:pt x="273" y="0"/>
                  </a:lnTo>
                  <a:lnTo>
                    <a:pt x="256" y="0"/>
                  </a:lnTo>
                  <a:lnTo>
                    <a:pt x="0" y="16"/>
                  </a:lnTo>
                  <a:lnTo>
                    <a:pt x="6" y="16"/>
                  </a:lnTo>
                  <a:lnTo>
                    <a:pt x="17" y="22"/>
                  </a:lnTo>
                  <a:lnTo>
                    <a:pt x="23" y="27"/>
                  </a:lnTo>
                  <a:lnTo>
                    <a:pt x="23" y="32"/>
                  </a:lnTo>
                  <a:lnTo>
                    <a:pt x="284" y="16"/>
                  </a:lnTo>
                  <a:close/>
                </a:path>
              </a:pathLst>
            </a:custGeom>
            <a:solidFill>
              <a:srgbClr val="A0FABD"/>
            </a:solidFill>
            <a:ln w="9525">
              <a:solidFill>
                <a:srgbClr val="00FF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75" name="Line 99"/>
            <p:cNvSpPr>
              <a:spLocks noChangeShapeType="1"/>
            </p:cNvSpPr>
            <p:nvPr/>
          </p:nvSpPr>
          <p:spPr bwMode="auto">
            <a:xfrm flipH="1">
              <a:off x="5885169" y="4204761"/>
              <a:ext cx="676810" cy="8488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76" name="Freeform 100"/>
            <p:cNvSpPr>
              <a:spLocks/>
            </p:cNvSpPr>
            <p:nvPr/>
          </p:nvSpPr>
          <p:spPr bwMode="auto">
            <a:xfrm>
              <a:off x="5957777" y="4168847"/>
              <a:ext cx="736453" cy="120799"/>
            </a:xfrm>
            <a:custGeom>
              <a:avLst/>
              <a:gdLst>
                <a:gd name="T0" fmla="*/ 23 w 284"/>
                <a:gd name="T1" fmla="*/ 37 h 37"/>
                <a:gd name="T2" fmla="*/ 23 w 284"/>
                <a:gd name="T3" fmla="*/ 37 h 37"/>
                <a:gd name="T4" fmla="*/ 17 w 284"/>
                <a:gd name="T5" fmla="*/ 32 h 37"/>
                <a:gd name="T6" fmla="*/ 6 w 284"/>
                <a:gd name="T7" fmla="*/ 27 h 37"/>
                <a:gd name="T8" fmla="*/ 0 w 284"/>
                <a:gd name="T9" fmla="*/ 27 h 37"/>
                <a:gd name="T10" fmla="*/ 6 w 284"/>
                <a:gd name="T11" fmla="*/ 27 h 37"/>
                <a:gd name="T12" fmla="*/ 250 w 284"/>
                <a:gd name="T13" fmla="*/ 0 h 37"/>
                <a:gd name="T14" fmla="*/ 273 w 284"/>
                <a:gd name="T15" fmla="*/ 0 h 37"/>
                <a:gd name="T16" fmla="*/ 278 w 284"/>
                <a:gd name="T17" fmla="*/ 6 h 37"/>
                <a:gd name="T18" fmla="*/ 284 w 284"/>
                <a:gd name="T19" fmla="*/ 6 h 37"/>
                <a:gd name="T20" fmla="*/ 284 w 284"/>
                <a:gd name="T21" fmla="*/ 11 h 37"/>
                <a:gd name="T22" fmla="*/ 284 w 284"/>
                <a:gd name="T23" fmla="*/ 11 h 37"/>
                <a:gd name="T24" fmla="*/ 23 w 284"/>
                <a:gd name="T2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37">
                  <a:moveTo>
                    <a:pt x="23" y="37"/>
                  </a:moveTo>
                  <a:lnTo>
                    <a:pt x="23" y="37"/>
                  </a:lnTo>
                  <a:lnTo>
                    <a:pt x="17" y="32"/>
                  </a:lnTo>
                  <a:lnTo>
                    <a:pt x="6" y="27"/>
                  </a:lnTo>
                  <a:lnTo>
                    <a:pt x="0" y="27"/>
                  </a:lnTo>
                  <a:lnTo>
                    <a:pt x="6" y="27"/>
                  </a:lnTo>
                  <a:lnTo>
                    <a:pt x="250" y="0"/>
                  </a:lnTo>
                  <a:lnTo>
                    <a:pt x="273" y="0"/>
                  </a:lnTo>
                  <a:lnTo>
                    <a:pt x="278" y="6"/>
                  </a:lnTo>
                  <a:lnTo>
                    <a:pt x="284" y="6"/>
                  </a:lnTo>
                  <a:lnTo>
                    <a:pt x="284" y="11"/>
                  </a:lnTo>
                  <a:lnTo>
                    <a:pt x="284" y="11"/>
                  </a:lnTo>
                  <a:lnTo>
                    <a:pt x="23" y="37"/>
                  </a:lnTo>
                  <a:close/>
                </a:path>
              </a:pathLst>
            </a:custGeom>
            <a:solidFill>
              <a:srgbClr val="A0FABD"/>
            </a:solidFill>
            <a:ln w="9525">
              <a:solidFill>
                <a:srgbClr val="00FF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77" name="Line 101"/>
            <p:cNvSpPr>
              <a:spLocks noChangeShapeType="1"/>
            </p:cNvSpPr>
            <p:nvPr/>
          </p:nvSpPr>
          <p:spPr bwMode="auto">
            <a:xfrm flipV="1">
              <a:off x="5929251" y="4168847"/>
              <a:ext cx="676811" cy="88151"/>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78" name="Line 102"/>
            <p:cNvSpPr>
              <a:spLocks noChangeShapeType="1"/>
            </p:cNvSpPr>
            <p:nvPr/>
          </p:nvSpPr>
          <p:spPr bwMode="auto">
            <a:xfrm flipV="1">
              <a:off x="6017419" y="4204761"/>
              <a:ext cx="676811" cy="8488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79" name="Line 103"/>
            <p:cNvSpPr>
              <a:spLocks noChangeShapeType="1"/>
            </p:cNvSpPr>
            <p:nvPr/>
          </p:nvSpPr>
          <p:spPr bwMode="auto">
            <a:xfrm flipH="1">
              <a:off x="5885169" y="4361473"/>
              <a:ext cx="676810" cy="12079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80" name="Freeform 104"/>
            <p:cNvSpPr>
              <a:spLocks/>
            </p:cNvSpPr>
            <p:nvPr/>
          </p:nvSpPr>
          <p:spPr bwMode="auto">
            <a:xfrm>
              <a:off x="5944810" y="4309236"/>
              <a:ext cx="749420" cy="173035"/>
            </a:xfrm>
            <a:custGeom>
              <a:avLst/>
              <a:gdLst>
                <a:gd name="T0" fmla="*/ 28 w 289"/>
                <a:gd name="T1" fmla="*/ 53 h 53"/>
                <a:gd name="T2" fmla="*/ 28 w 289"/>
                <a:gd name="T3" fmla="*/ 47 h 53"/>
                <a:gd name="T4" fmla="*/ 22 w 289"/>
                <a:gd name="T5" fmla="*/ 42 h 53"/>
                <a:gd name="T6" fmla="*/ 17 w 289"/>
                <a:gd name="T7" fmla="*/ 37 h 53"/>
                <a:gd name="T8" fmla="*/ 5 w 289"/>
                <a:gd name="T9" fmla="*/ 37 h 53"/>
                <a:gd name="T10" fmla="*/ 0 w 289"/>
                <a:gd name="T11" fmla="*/ 37 h 53"/>
                <a:gd name="T12" fmla="*/ 261 w 289"/>
                <a:gd name="T13" fmla="*/ 0 h 53"/>
                <a:gd name="T14" fmla="*/ 272 w 289"/>
                <a:gd name="T15" fmla="*/ 0 h 53"/>
                <a:gd name="T16" fmla="*/ 278 w 289"/>
                <a:gd name="T17" fmla="*/ 0 h 53"/>
                <a:gd name="T18" fmla="*/ 289 w 289"/>
                <a:gd name="T19" fmla="*/ 16 h 53"/>
                <a:gd name="T20" fmla="*/ 28 w 289"/>
                <a:gd name="T2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53">
                  <a:moveTo>
                    <a:pt x="28" y="53"/>
                  </a:moveTo>
                  <a:lnTo>
                    <a:pt x="28" y="47"/>
                  </a:lnTo>
                  <a:lnTo>
                    <a:pt x="22" y="42"/>
                  </a:lnTo>
                  <a:lnTo>
                    <a:pt x="17" y="37"/>
                  </a:lnTo>
                  <a:lnTo>
                    <a:pt x="5" y="37"/>
                  </a:lnTo>
                  <a:lnTo>
                    <a:pt x="0" y="37"/>
                  </a:lnTo>
                  <a:lnTo>
                    <a:pt x="261" y="0"/>
                  </a:lnTo>
                  <a:lnTo>
                    <a:pt x="272" y="0"/>
                  </a:lnTo>
                  <a:lnTo>
                    <a:pt x="278" y="0"/>
                  </a:lnTo>
                  <a:lnTo>
                    <a:pt x="289" y="16"/>
                  </a:lnTo>
                  <a:lnTo>
                    <a:pt x="28" y="53"/>
                  </a:lnTo>
                  <a:close/>
                </a:path>
              </a:pathLst>
            </a:custGeom>
            <a:solidFill>
              <a:srgbClr val="A0FABD"/>
            </a:solidFill>
            <a:ln w="9525">
              <a:solidFill>
                <a:srgbClr val="00FF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81" name="Line 105"/>
            <p:cNvSpPr>
              <a:spLocks noChangeShapeType="1"/>
            </p:cNvSpPr>
            <p:nvPr/>
          </p:nvSpPr>
          <p:spPr bwMode="auto">
            <a:xfrm flipV="1">
              <a:off x="5929251" y="4309236"/>
              <a:ext cx="692371" cy="12079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82" name="Line 106"/>
            <p:cNvSpPr>
              <a:spLocks noChangeShapeType="1"/>
            </p:cNvSpPr>
            <p:nvPr/>
          </p:nvSpPr>
          <p:spPr bwMode="auto">
            <a:xfrm flipV="1">
              <a:off x="6017419" y="4361473"/>
              <a:ext cx="676811" cy="12079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83" name="Line 107"/>
            <p:cNvSpPr>
              <a:spLocks noChangeShapeType="1"/>
            </p:cNvSpPr>
            <p:nvPr/>
          </p:nvSpPr>
          <p:spPr bwMode="auto">
            <a:xfrm>
              <a:off x="5841084" y="2539701"/>
              <a:ext cx="2594" cy="2011132"/>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84" name="Rectangle 108"/>
            <p:cNvSpPr>
              <a:spLocks noChangeArrowheads="1"/>
            </p:cNvSpPr>
            <p:nvPr/>
          </p:nvSpPr>
          <p:spPr bwMode="auto">
            <a:xfrm>
              <a:off x="9401472" y="2435227"/>
              <a:ext cx="586051" cy="104474"/>
            </a:xfrm>
            <a:prstGeom prst="rect">
              <a:avLst/>
            </a:prstGeom>
            <a:solidFill>
              <a:srgbClr val="FFFFFF"/>
            </a:solidFill>
            <a:ln w="9525">
              <a:solidFill>
                <a:srgbClr val="000000"/>
              </a:solidFill>
              <a:miter lim="800000"/>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85" name="Rectangle 109"/>
            <p:cNvSpPr>
              <a:spLocks noChangeArrowheads="1"/>
            </p:cNvSpPr>
            <p:nvPr/>
          </p:nvSpPr>
          <p:spPr bwMode="auto">
            <a:xfrm>
              <a:off x="8416078" y="2435227"/>
              <a:ext cx="586051" cy="104474"/>
            </a:xfrm>
            <a:prstGeom prst="rect">
              <a:avLst/>
            </a:prstGeom>
            <a:solidFill>
              <a:srgbClr val="FFFFFF"/>
            </a:solidFill>
            <a:ln w="9525">
              <a:solidFill>
                <a:srgbClr val="000000"/>
              </a:solidFill>
              <a:miter lim="800000"/>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86" name="Rectangle 110"/>
            <p:cNvSpPr>
              <a:spLocks noChangeArrowheads="1"/>
            </p:cNvSpPr>
            <p:nvPr/>
          </p:nvSpPr>
          <p:spPr bwMode="auto">
            <a:xfrm>
              <a:off x="7443647" y="2435227"/>
              <a:ext cx="588645" cy="104474"/>
            </a:xfrm>
            <a:prstGeom prst="rect">
              <a:avLst/>
            </a:prstGeom>
            <a:solidFill>
              <a:srgbClr val="FFFFFF"/>
            </a:solidFill>
            <a:ln w="9525">
              <a:solidFill>
                <a:srgbClr val="000000"/>
              </a:solidFill>
              <a:miter lim="800000"/>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87" name="Line 111"/>
            <p:cNvSpPr>
              <a:spLocks noChangeShapeType="1"/>
            </p:cNvSpPr>
            <p:nvPr/>
          </p:nvSpPr>
          <p:spPr bwMode="auto">
            <a:xfrm flipH="1">
              <a:off x="6533455" y="4394120"/>
              <a:ext cx="189299" cy="32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88" name="Line 112"/>
            <p:cNvSpPr>
              <a:spLocks noChangeShapeType="1"/>
            </p:cNvSpPr>
            <p:nvPr/>
          </p:nvSpPr>
          <p:spPr bwMode="auto">
            <a:xfrm flipH="1">
              <a:off x="6533454" y="2800887"/>
              <a:ext cx="176334" cy="32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89" name="Line 113"/>
            <p:cNvSpPr>
              <a:spLocks noChangeShapeType="1"/>
            </p:cNvSpPr>
            <p:nvPr/>
          </p:nvSpPr>
          <p:spPr bwMode="auto">
            <a:xfrm>
              <a:off x="6061502" y="1883470"/>
              <a:ext cx="2593" cy="656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90" name="Line 114"/>
            <p:cNvSpPr>
              <a:spLocks noChangeShapeType="1"/>
            </p:cNvSpPr>
            <p:nvPr/>
          </p:nvSpPr>
          <p:spPr bwMode="auto">
            <a:xfrm>
              <a:off x="7179147" y="2507052"/>
              <a:ext cx="2594" cy="326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91" name="Line 115"/>
            <p:cNvSpPr>
              <a:spLocks noChangeShapeType="1"/>
            </p:cNvSpPr>
            <p:nvPr/>
          </p:nvSpPr>
          <p:spPr bwMode="auto">
            <a:xfrm>
              <a:off x="7046897" y="2435227"/>
              <a:ext cx="132249" cy="7182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92" name="Line 116"/>
            <p:cNvSpPr>
              <a:spLocks noChangeShapeType="1"/>
            </p:cNvSpPr>
            <p:nvPr/>
          </p:nvSpPr>
          <p:spPr bwMode="auto">
            <a:xfrm>
              <a:off x="8032292" y="2435227"/>
              <a:ext cx="59642" cy="7182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93" name="Line 117"/>
            <p:cNvSpPr>
              <a:spLocks noChangeShapeType="1"/>
            </p:cNvSpPr>
            <p:nvPr/>
          </p:nvSpPr>
          <p:spPr bwMode="auto">
            <a:xfrm>
              <a:off x="8091933" y="2507052"/>
              <a:ext cx="2594" cy="326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94" name="Line 118"/>
            <p:cNvSpPr>
              <a:spLocks noChangeShapeType="1"/>
            </p:cNvSpPr>
            <p:nvPr/>
          </p:nvSpPr>
          <p:spPr bwMode="auto">
            <a:xfrm>
              <a:off x="9002129" y="2435227"/>
              <a:ext cx="15558" cy="7182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95" name="Line 119"/>
            <p:cNvSpPr>
              <a:spLocks noChangeShapeType="1"/>
            </p:cNvSpPr>
            <p:nvPr/>
          </p:nvSpPr>
          <p:spPr bwMode="auto">
            <a:xfrm>
              <a:off x="9017687" y="2507052"/>
              <a:ext cx="2593" cy="326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96" name="Line 120"/>
            <p:cNvSpPr>
              <a:spLocks noChangeShapeType="1"/>
            </p:cNvSpPr>
            <p:nvPr/>
          </p:nvSpPr>
          <p:spPr bwMode="auto">
            <a:xfrm>
              <a:off x="9401473" y="2435227"/>
              <a:ext cx="2593" cy="10447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97" name="Line 121"/>
            <p:cNvSpPr>
              <a:spLocks noChangeShapeType="1"/>
            </p:cNvSpPr>
            <p:nvPr/>
          </p:nvSpPr>
          <p:spPr bwMode="auto">
            <a:xfrm>
              <a:off x="6709788" y="2334016"/>
              <a:ext cx="2593" cy="24159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98" name="Line 122"/>
            <p:cNvSpPr>
              <a:spLocks noChangeShapeType="1"/>
            </p:cNvSpPr>
            <p:nvPr/>
          </p:nvSpPr>
          <p:spPr bwMode="auto">
            <a:xfrm>
              <a:off x="6061502" y="1883471"/>
              <a:ext cx="648286" cy="4505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299" name="Freeform 123"/>
            <p:cNvSpPr>
              <a:spLocks/>
            </p:cNvSpPr>
            <p:nvPr/>
          </p:nvSpPr>
          <p:spPr bwMode="auto">
            <a:xfrm>
              <a:off x="6077062" y="2125067"/>
              <a:ext cx="676810" cy="414634"/>
            </a:xfrm>
            <a:custGeom>
              <a:avLst/>
              <a:gdLst>
                <a:gd name="T0" fmla="*/ 261 w 261"/>
                <a:gd name="T1" fmla="*/ 127 h 127"/>
                <a:gd name="T2" fmla="*/ 261 w 261"/>
                <a:gd name="T3" fmla="*/ 101 h 127"/>
                <a:gd name="T4" fmla="*/ 23 w 261"/>
                <a:gd name="T5" fmla="*/ 0 h 127"/>
                <a:gd name="T6" fmla="*/ 23 w 261"/>
                <a:gd name="T7" fmla="*/ 0 h 127"/>
                <a:gd name="T8" fmla="*/ 28 w 261"/>
                <a:gd name="T9" fmla="*/ 5 h 127"/>
                <a:gd name="T10" fmla="*/ 28 w 261"/>
                <a:gd name="T11" fmla="*/ 16 h 127"/>
                <a:gd name="T12" fmla="*/ 28 w 261"/>
                <a:gd name="T13" fmla="*/ 21 h 127"/>
                <a:gd name="T14" fmla="*/ 23 w 261"/>
                <a:gd name="T15" fmla="*/ 32 h 127"/>
                <a:gd name="T16" fmla="*/ 17 w 261"/>
                <a:gd name="T17" fmla="*/ 37 h 127"/>
                <a:gd name="T18" fmla="*/ 0 w 261"/>
                <a:gd name="T19" fmla="*/ 37 h 127"/>
                <a:gd name="T20" fmla="*/ 227 w 261"/>
                <a:gd name="T21" fmla="*/ 127 h 127"/>
                <a:gd name="T22" fmla="*/ 261 w 261"/>
                <a:gd name="T2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127">
                  <a:moveTo>
                    <a:pt x="261" y="127"/>
                  </a:moveTo>
                  <a:lnTo>
                    <a:pt x="261" y="101"/>
                  </a:lnTo>
                  <a:lnTo>
                    <a:pt x="23" y="0"/>
                  </a:lnTo>
                  <a:lnTo>
                    <a:pt x="23" y="0"/>
                  </a:lnTo>
                  <a:lnTo>
                    <a:pt x="28" y="5"/>
                  </a:lnTo>
                  <a:lnTo>
                    <a:pt x="28" y="16"/>
                  </a:lnTo>
                  <a:lnTo>
                    <a:pt x="28" y="21"/>
                  </a:lnTo>
                  <a:lnTo>
                    <a:pt x="23" y="32"/>
                  </a:lnTo>
                  <a:lnTo>
                    <a:pt x="17" y="37"/>
                  </a:lnTo>
                  <a:lnTo>
                    <a:pt x="0" y="37"/>
                  </a:lnTo>
                  <a:lnTo>
                    <a:pt x="227" y="127"/>
                  </a:lnTo>
                  <a:lnTo>
                    <a:pt x="261" y="127"/>
                  </a:lnTo>
                  <a:close/>
                </a:path>
              </a:pathLst>
            </a:custGeom>
            <a:solidFill>
              <a:srgbClr val="E6E6E6"/>
            </a:solidFill>
            <a:ln w="9525">
              <a:solidFill>
                <a:srgbClr val="00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00" name="Freeform 124"/>
            <p:cNvSpPr>
              <a:spLocks/>
            </p:cNvSpPr>
            <p:nvPr/>
          </p:nvSpPr>
          <p:spPr bwMode="auto">
            <a:xfrm>
              <a:off x="5885169" y="2108743"/>
              <a:ext cx="280060" cy="430957"/>
            </a:xfrm>
            <a:custGeom>
              <a:avLst/>
              <a:gdLst>
                <a:gd name="T0" fmla="*/ 0 w 108"/>
                <a:gd name="T1" fmla="*/ 132 h 132"/>
                <a:gd name="T2" fmla="*/ 34 w 108"/>
                <a:gd name="T3" fmla="*/ 132 h 132"/>
                <a:gd name="T4" fmla="*/ 34 w 108"/>
                <a:gd name="T5" fmla="*/ 47 h 132"/>
                <a:gd name="T6" fmla="*/ 40 w 108"/>
                <a:gd name="T7" fmla="*/ 37 h 132"/>
                <a:gd name="T8" fmla="*/ 51 w 108"/>
                <a:gd name="T9" fmla="*/ 31 h 132"/>
                <a:gd name="T10" fmla="*/ 62 w 108"/>
                <a:gd name="T11" fmla="*/ 31 h 132"/>
                <a:gd name="T12" fmla="*/ 62 w 108"/>
                <a:gd name="T13" fmla="*/ 37 h 132"/>
                <a:gd name="T14" fmla="*/ 68 w 108"/>
                <a:gd name="T15" fmla="*/ 42 h 132"/>
                <a:gd name="T16" fmla="*/ 80 w 108"/>
                <a:gd name="T17" fmla="*/ 42 h 132"/>
                <a:gd name="T18" fmla="*/ 91 w 108"/>
                <a:gd name="T19" fmla="*/ 42 h 132"/>
                <a:gd name="T20" fmla="*/ 97 w 108"/>
                <a:gd name="T21" fmla="*/ 42 h 132"/>
                <a:gd name="T22" fmla="*/ 102 w 108"/>
                <a:gd name="T23" fmla="*/ 37 h 132"/>
                <a:gd name="T24" fmla="*/ 102 w 108"/>
                <a:gd name="T25" fmla="*/ 26 h 132"/>
                <a:gd name="T26" fmla="*/ 108 w 108"/>
                <a:gd name="T27" fmla="*/ 21 h 132"/>
                <a:gd name="T28" fmla="*/ 108 w 108"/>
                <a:gd name="T29" fmla="*/ 16 h 132"/>
                <a:gd name="T30" fmla="*/ 102 w 108"/>
                <a:gd name="T31" fmla="*/ 10 h 132"/>
                <a:gd name="T32" fmla="*/ 97 w 108"/>
                <a:gd name="T33" fmla="*/ 5 h 132"/>
                <a:gd name="T34" fmla="*/ 91 w 108"/>
                <a:gd name="T35" fmla="*/ 0 h 132"/>
                <a:gd name="T36" fmla="*/ 80 w 108"/>
                <a:gd name="T37" fmla="*/ 0 h 132"/>
                <a:gd name="T38" fmla="*/ 62 w 108"/>
                <a:gd name="T39" fmla="*/ 5 h 132"/>
                <a:gd name="T40" fmla="*/ 62 w 108"/>
                <a:gd name="T41" fmla="*/ 5 h 132"/>
                <a:gd name="T42" fmla="*/ 51 w 108"/>
                <a:gd name="T43" fmla="*/ 5 h 132"/>
                <a:gd name="T44" fmla="*/ 40 w 108"/>
                <a:gd name="T45" fmla="*/ 5 h 132"/>
                <a:gd name="T46" fmla="*/ 28 w 108"/>
                <a:gd name="T47" fmla="*/ 10 h 132"/>
                <a:gd name="T48" fmla="*/ 17 w 108"/>
                <a:gd name="T49" fmla="*/ 16 h 132"/>
                <a:gd name="T50" fmla="*/ 11 w 108"/>
                <a:gd name="T51" fmla="*/ 21 h 132"/>
                <a:gd name="T52" fmla="*/ 6 w 108"/>
                <a:gd name="T53" fmla="*/ 37 h 132"/>
                <a:gd name="T54" fmla="*/ 0 w 108"/>
                <a:gd name="T55" fmla="*/ 42 h 132"/>
                <a:gd name="T56" fmla="*/ 0 w 108"/>
                <a:gd name="T57" fmla="*/ 53 h 132"/>
                <a:gd name="T58" fmla="*/ 0 w 108"/>
                <a:gd name="T5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32">
                  <a:moveTo>
                    <a:pt x="0" y="132"/>
                  </a:moveTo>
                  <a:lnTo>
                    <a:pt x="34" y="132"/>
                  </a:lnTo>
                  <a:lnTo>
                    <a:pt x="34" y="47"/>
                  </a:lnTo>
                  <a:lnTo>
                    <a:pt x="40" y="37"/>
                  </a:lnTo>
                  <a:lnTo>
                    <a:pt x="51" y="31"/>
                  </a:lnTo>
                  <a:lnTo>
                    <a:pt x="62" y="31"/>
                  </a:lnTo>
                  <a:lnTo>
                    <a:pt x="62" y="37"/>
                  </a:lnTo>
                  <a:lnTo>
                    <a:pt x="68" y="42"/>
                  </a:lnTo>
                  <a:lnTo>
                    <a:pt x="80" y="42"/>
                  </a:lnTo>
                  <a:lnTo>
                    <a:pt x="91" y="42"/>
                  </a:lnTo>
                  <a:lnTo>
                    <a:pt x="97" y="42"/>
                  </a:lnTo>
                  <a:lnTo>
                    <a:pt x="102" y="37"/>
                  </a:lnTo>
                  <a:lnTo>
                    <a:pt x="102" y="26"/>
                  </a:lnTo>
                  <a:lnTo>
                    <a:pt x="108" y="21"/>
                  </a:lnTo>
                  <a:lnTo>
                    <a:pt x="108" y="16"/>
                  </a:lnTo>
                  <a:lnTo>
                    <a:pt x="102" y="10"/>
                  </a:lnTo>
                  <a:lnTo>
                    <a:pt x="97" y="5"/>
                  </a:lnTo>
                  <a:lnTo>
                    <a:pt x="91" y="0"/>
                  </a:lnTo>
                  <a:lnTo>
                    <a:pt x="80" y="0"/>
                  </a:lnTo>
                  <a:lnTo>
                    <a:pt x="62" y="5"/>
                  </a:lnTo>
                  <a:lnTo>
                    <a:pt x="62" y="5"/>
                  </a:lnTo>
                  <a:lnTo>
                    <a:pt x="51" y="5"/>
                  </a:lnTo>
                  <a:lnTo>
                    <a:pt x="40" y="5"/>
                  </a:lnTo>
                  <a:lnTo>
                    <a:pt x="28" y="10"/>
                  </a:lnTo>
                  <a:lnTo>
                    <a:pt x="17" y="16"/>
                  </a:lnTo>
                  <a:lnTo>
                    <a:pt x="11" y="21"/>
                  </a:lnTo>
                  <a:lnTo>
                    <a:pt x="6" y="37"/>
                  </a:lnTo>
                  <a:lnTo>
                    <a:pt x="0" y="42"/>
                  </a:lnTo>
                  <a:lnTo>
                    <a:pt x="0" y="53"/>
                  </a:lnTo>
                  <a:lnTo>
                    <a:pt x="0" y="132"/>
                  </a:lnTo>
                  <a:close/>
                </a:path>
              </a:pathLst>
            </a:custGeom>
            <a:solidFill>
              <a:srgbClr val="B3B3B3"/>
            </a:solidFill>
            <a:ln w="9525">
              <a:solidFill>
                <a:srgbClr val="00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01" name="Freeform 125"/>
            <p:cNvSpPr>
              <a:spLocks/>
            </p:cNvSpPr>
            <p:nvPr/>
          </p:nvSpPr>
          <p:spPr bwMode="auto">
            <a:xfrm>
              <a:off x="6061502" y="2141393"/>
              <a:ext cx="75200" cy="88150"/>
            </a:xfrm>
            <a:custGeom>
              <a:avLst/>
              <a:gdLst>
                <a:gd name="T0" fmla="*/ 0 w 29"/>
                <a:gd name="T1" fmla="*/ 11 h 27"/>
                <a:gd name="T2" fmla="*/ 0 w 29"/>
                <a:gd name="T3" fmla="*/ 6 h 27"/>
                <a:gd name="T4" fmla="*/ 0 w 29"/>
                <a:gd name="T5" fmla="*/ 0 h 27"/>
                <a:gd name="T6" fmla="*/ 12 w 29"/>
                <a:gd name="T7" fmla="*/ 0 h 27"/>
                <a:gd name="T8" fmla="*/ 23 w 29"/>
                <a:gd name="T9" fmla="*/ 0 h 27"/>
                <a:gd name="T10" fmla="*/ 23 w 29"/>
                <a:gd name="T11" fmla="*/ 0 h 27"/>
                <a:gd name="T12" fmla="*/ 29 w 29"/>
                <a:gd name="T13" fmla="*/ 6 h 27"/>
                <a:gd name="T14" fmla="*/ 29 w 29"/>
                <a:gd name="T15" fmla="*/ 16 h 27"/>
                <a:gd name="T16" fmla="*/ 23 w 29"/>
                <a:gd name="T17" fmla="*/ 27 h 27"/>
                <a:gd name="T18" fmla="*/ 12 w 29"/>
                <a:gd name="T19" fmla="*/ 27 h 27"/>
                <a:gd name="T20" fmla="*/ 0 w 29"/>
                <a:gd name="T21" fmla="*/ 21 h 27"/>
                <a:gd name="T22" fmla="*/ 0 w 29"/>
                <a:gd name="T23" fmla="*/ 16 h 27"/>
                <a:gd name="T24" fmla="*/ 0 w 29"/>
                <a:gd name="T2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7">
                  <a:moveTo>
                    <a:pt x="0" y="11"/>
                  </a:moveTo>
                  <a:lnTo>
                    <a:pt x="0" y="6"/>
                  </a:lnTo>
                  <a:lnTo>
                    <a:pt x="0" y="0"/>
                  </a:lnTo>
                  <a:lnTo>
                    <a:pt x="12" y="0"/>
                  </a:lnTo>
                  <a:lnTo>
                    <a:pt x="23" y="0"/>
                  </a:lnTo>
                  <a:lnTo>
                    <a:pt x="23" y="0"/>
                  </a:lnTo>
                  <a:lnTo>
                    <a:pt x="29" y="6"/>
                  </a:lnTo>
                  <a:lnTo>
                    <a:pt x="29" y="16"/>
                  </a:lnTo>
                  <a:lnTo>
                    <a:pt x="23" y="27"/>
                  </a:lnTo>
                  <a:lnTo>
                    <a:pt x="12" y="27"/>
                  </a:lnTo>
                  <a:lnTo>
                    <a:pt x="0" y="21"/>
                  </a:lnTo>
                  <a:lnTo>
                    <a:pt x="0" y="16"/>
                  </a:lnTo>
                  <a:lnTo>
                    <a:pt x="0" y="11"/>
                  </a:lnTo>
                  <a:close/>
                </a:path>
              </a:pathLst>
            </a:custGeom>
            <a:blipFill dpi="0" rotWithShape="0">
              <a:blip r:embed="rId3"/>
              <a:srcRect/>
              <a:tile tx="0" ty="0" sx="100000" sy="100000" flip="none" algn="tl"/>
            </a:blipFill>
            <a:ln w="9525">
              <a:solidFill>
                <a:srgbClr val="00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02" name="Rectangle 126"/>
            <p:cNvSpPr>
              <a:spLocks noChangeArrowheads="1"/>
            </p:cNvSpPr>
            <p:nvPr/>
          </p:nvSpPr>
          <p:spPr bwMode="auto">
            <a:xfrm>
              <a:off x="6458252" y="2435227"/>
              <a:ext cx="588645" cy="104474"/>
            </a:xfrm>
            <a:prstGeom prst="rect">
              <a:avLst/>
            </a:prstGeom>
            <a:solidFill>
              <a:srgbClr val="FFFFFF"/>
            </a:solidFill>
            <a:ln w="9525">
              <a:solidFill>
                <a:srgbClr val="000000"/>
              </a:solidFill>
              <a:miter lim="800000"/>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03" name="Line 127"/>
            <p:cNvSpPr>
              <a:spLocks noChangeShapeType="1"/>
            </p:cNvSpPr>
            <p:nvPr/>
          </p:nvSpPr>
          <p:spPr bwMode="auto">
            <a:xfrm flipH="1" flipV="1">
              <a:off x="5841084" y="2539701"/>
              <a:ext cx="692371" cy="26118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04" name="Freeform 128"/>
            <p:cNvSpPr>
              <a:spLocks/>
            </p:cNvSpPr>
            <p:nvPr/>
          </p:nvSpPr>
          <p:spPr bwMode="auto">
            <a:xfrm>
              <a:off x="6149669" y="2193629"/>
              <a:ext cx="295618" cy="192624"/>
            </a:xfrm>
            <a:custGeom>
              <a:avLst/>
              <a:gdLst>
                <a:gd name="T0" fmla="*/ 114 w 114"/>
                <a:gd name="T1" fmla="*/ 48 h 59"/>
                <a:gd name="T2" fmla="*/ 102 w 114"/>
                <a:gd name="T3" fmla="*/ 21 h 59"/>
                <a:gd name="T4" fmla="*/ 91 w 114"/>
                <a:gd name="T5" fmla="*/ 32 h 59"/>
                <a:gd name="T6" fmla="*/ 12 w 114"/>
                <a:gd name="T7" fmla="*/ 0 h 59"/>
                <a:gd name="T8" fmla="*/ 0 w 114"/>
                <a:gd name="T9" fmla="*/ 11 h 59"/>
                <a:gd name="T10" fmla="*/ 85 w 114"/>
                <a:gd name="T11" fmla="*/ 48 h 59"/>
                <a:gd name="T12" fmla="*/ 80 w 114"/>
                <a:gd name="T13" fmla="*/ 59 h 59"/>
                <a:gd name="T14" fmla="*/ 114 w 114"/>
                <a:gd name="T15" fmla="*/ 48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9">
                  <a:moveTo>
                    <a:pt x="114" y="48"/>
                  </a:moveTo>
                  <a:lnTo>
                    <a:pt x="102" y="21"/>
                  </a:lnTo>
                  <a:lnTo>
                    <a:pt x="91" y="32"/>
                  </a:lnTo>
                  <a:lnTo>
                    <a:pt x="12" y="0"/>
                  </a:lnTo>
                  <a:lnTo>
                    <a:pt x="0" y="11"/>
                  </a:lnTo>
                  <a:lnTo>
                    <a:pt x="85" y="48"/>
                  </a:lnTo>
                  <a:lnTo>
                    <a:pt x="80" y="59"/>
                  </a:lnTo>
                  <a:lnTo>
                    <a:pt x="114" y="48"/>
                  </a:lnTo>
                  <a:close/>
                </a:path>
              </a:pathLst>
            </a:custGeom>
            <a:solidFill>
              <a:srgbClr val="FF0000"/>
            </a:solidFill>
            <a:ln w="9525">
              <a:solidFill>
                <a:srgbClr val="FF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05" name="Freeform 129"/>
            <p:cNvSpPr>
              <a:spLocks/>
            </p:cNvSpPr>
            <p:nvPr/>
          </p:nvSpPr>
          <p:spPr bwMode="auto">
            <a:xfrm>
              <a:off x="6045943" y="2141393"/>
              <a:ext cx="59642" cy="52238"/>
            </a:xfrm>
            <a:custGeom>
              <a:avLst/>
              <a:gdLst>
                <a:gd name="T0" fmla="*/ 23 w 23"/>
                <a:gd name="T1" fmla="*/ 11 h 16"/>
                <a:gd name="T2" fmla="*/ 0 w 23"/>
                <a:gd name="T3" fmla="*/ 0 h 16"/>
                <a:gd name="T4" fmla="*/ 0 w 23"/>
                <a:gd name="T5" fmla="*/ 16 h 16"/>
                <a:gd name="T6" fmla="*/ 23 w 23"/>
                <a:gd name="T7" fmla="*/ 11 h 16"/>
              </a:gdLst>
              <a:ahLst/>
              <a:cxnLst>
                <a:cxn ang="0">
                  <a:pos x="T0" y="T1"/>
                </a:cxn>
                <a:cxn ang="0">
                  <a:pos x="T2" y="T3"/>
                </a:cxn>
                <a:cxn ang="0">
                  <a:pos x="T4" y="T5"/>
                </a:cxn>
                <a:cxn ang="0">
                  <a:pos x="T6" y="T7"/>
                </a:cxn>
              </a:cxnLst>
              <a:rect l="0" t="0" r="r" b="b"/>
              <a:pathLst>
                <a:path w="23" h="16">
                  <a:moveTo>
                    <a:pt x="23" y="11"/>
                  </a:moveTo>
                  <a:lnTo>
                    <a:pt x="0" y="0"/>
                  </a:lnTo>
                  <a:lnTo>
                    <a:pt x="0" y="16"/>
                  </a:lnTo>
                  <a:lnTo>
                    <a:pt x="23" y="11"/>
                  </a:lnTo>
                  <a:close/>
                </a:path>
              </a:pathLst>
            </a:custGeom>
            <a:solidFill>
              <a:srgbClr val="FF0000"/>
            </a:solidFill>
            <a:ln w="9525">
              <a:solidFill>
                <a:srgbClr val="FF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06" name="Freeform 130"/>
            <p:cNvSpPr>
              <a:spLocks/>
            </p:cNvSpPr>
            <p:nvPr/>
          </p:nvSpPr>
          <p:spPr bwMode="auto">
            <a:xfrm>
              <a:off x="5913693" y="2141393"/>
              <a:ext cx="132251" cy="140386"/>
            </a:xfrm>
            <a:custGeom>
              <a:avLst/>
              <a:gdLst>
                <a:gd name="T0" fmla="*/ 0 w 51"/>
                <a:gd name="T1" fmla="*/ 43 h 43"/>
                <a:gd name="T2" fmla="*/ 0 w 51"/>
                <a:gd name="T3" fmla="*/ 37 h 43"/>
                <a:gd name="T4" fmla="*/ 17 w 51"/>
                <a:gd name="T5" fmla="*/ 11 h 43"/>
                <a:gd name="T6" fmla="*/ 40 w 51"/>
                <a:gd name="T7" fmla="*/ 6 h 43"/>
                <a:gd name="T8" fmla="*/ 51 w 51"/>
                <a:gd name="T9" fmla="*/ 0 h 43"/>
                <a:gd name="T10" fmla="*/ 51 w 51"/>
                <a:gd name="T11" fmla="*/ 11 h 43"/>
                <a:gd name="T12" fmla="*/ 34 w 51"/>
                <a:gd name="T13" fmla="*/ 16 h 43"/>
                <a:gd name="T14" fmla="*/ 23 w 51"/>
                <a:gd name="T15" fmla="*/ 21 h 43"/>
                <a:gd name="T16" fmla="*/ 17 w 51"/>
                <a:gd name="T17" fmla="*/ 32 h 43"/>
                <a:gd name="T18" fmla="*/ 17 w 51"/>
                <a:gd name="T19" fmla="*/ 37 h 43"/>
                <a:gd name="T20" fmla="*/ 12 w 51"/>
                <a:gd name="T21" fmla="*/ 43 h 43"/>
                <a:gd name="T22" fmla="*/ 0 w 51"/>
                <a:gd name="T2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43">
                  <a:moveTo>
                    <a:pt x="0" y="43"/>
                  </a:moveTo>
                  <a:lnTo>
                    <a:pt x="0" y="37"/>
                  </a:lnTo>
                  <a:lnTo>
                    <a:pt x="17" y="11"/>
                  </a:lnTo>
                  <a:lnTo>
                    <a:pt x="40" y="6"/>
                  </a:lnTo>
                  <a:lnTo>
                    <a:pt x="51" y="0"/>
                  </a:lnTo>
                  <a:lnTo>
                    <a:pt x="51" y="11"/>
                  </a:lnTo>
                  <a:lnTo>
                    <a:pt x="34" y="16"/>
                  </a:lnTo>
                  <a:lnTo>
                    <a:pt x="23" y="21"/>
                  </a:lnTo>
                  <a:lnTo>
                    <a:pt x="17" y="32"/>
                  </a:lnTo>
                  <a:lnTo>
                    <a:pt x="17" y="37"/>
                  </a:lnTo>
                  <a:lnTo>
                    <a:pt x="12" y="43"/>
                  </a:lnTo>
                  <a:lnTo>
                    <a:pt x="0" y="43"/>
                  </a:lnTo>
                  <a:close/>
                </a:path>
              </a:pathLst>
            </a:custGeom>
            <a:solidFill>
              <a:srgbClr val="FF0000"/>
            </a:solidFill>
            <a:ln w="9525">
              <a:solidFill>
                <a:srgbClr val="FF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07" name="Rectangle 131"/>
            <p:cNvSpPr>
              <a:spLocks noChangeArrowheads="1"/>
            </p:cNvSpPr>
            <p:nvPr/>
          </p:nvSpPr>
          <p:spPr bwMode="auto">
            <a:xfrm>
              <a:off x="5913693" y="2281779"/>
              <a:ext cx="31118" cy="104474"/>
            </a:xfrm>
            <a:prstGeom prst="rect">
              <a:avLst/>
            </a:prstGeom>
            <a:solidFill>
              <a:srgbClr val="FF0000"/>
            </a:solidFill>
            <a:ln w="9525">
              <a:solidFill>
                <a:srgbClr val="FF0000"/>
              </a:solidFill>
              <a:miter lim="800000"/>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08" name="Freeform 132"/>
            <p:cNvSpPr>
              <a:spLocks/>
            </p:cNvSpPr>
            <p:nvPr/>
          </p:nvSpPr>
          <p:spPr bwMode="auto">
            <a:xfrm>
              <a:off x="6105586" y="4309235"/>
              <a:ext cx="132251" cy="153446"/>
            </a:xfrm>
            <a:custGeom>
              <a:avLst/>
              <a:gdLst>
                <a:gd name="T0" fmla="*/ 6 w 51"/>
                <a:gd name="T1" fmla="*/ 0 h 47"/>
                <a:gd name="T2" fmla="*/ 0 w 51"/>
                <a:gd name="T3" fmla="*/ 47 h 47"/>
                <a:gd name="T4" fmla="*/ 51 w 51"/>
                <a:gd name="T5" fmla="*/ 21 h 47"/>
                <a:gd name="T6" fmla="*/ 6 w 51"/>
                <a:gd name="T7" fmla="*/ 0 h 47"/>
              </a:gdLst>
              <a:ahLst/>
              <a:cxnLst>
                <a:cxn ang="0">
                  <a:pos x="T0" y="T1"/>
                </a:cxn>
                <a:cxn ang="0">
                  <a:pos x="T2" y="T3"/>
                </a:cxn>
                <a:cxn ang="0">
                  <a:pos x="T4" y="T5"/>
                </a:cxn>
                <a:cxn ang="0">
                  <a:pos x="T6" y="T7"/>
                </a:cxn>
              </a:cxnLst>
              <a:rect l="0" t="0" r="r" b="b"/>
              <a:pathLst>
                <a:path w="51" h="47">
                  <a:moveTo>
                    <a:pt x="6" y="0"/>
                  </a:moveTo>
                  <a:lnTo>
                    <a:pt x="0" y="47"/>
                  </a:lnTo>
                  <a:lnTo>
                    <a:pt x="51" y="21"/>
                  </a:lnTo>
                  <a:lnTo>
                    <a:pt x="6" y="0"/>
                  </a:lnTo>
                  <a:close/>
                </a:path>
              </a:pathLst>
            </a:custGeom>
            <a:solidFill>
              <a:srgbClr val="0000FF"/>
            </a:solidFill>
            <a:ln w="9525">
              <a:solidFill>
                <a:srgbClr val="0000FF"/>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09" name="Freeform 133"/>
            <p:cNvSpPr>
              <a:spLocks/>
            </p:cNvSpPr>
            <p:nvPr/>
          </p:nvSpPr>
          <p:spPr bwMode="auto">
            <a:xfrm>
              <a:off x="6149669" y="4394121"/>
              <a:ext cx="75200" cy="104474"/>
            </a:xfrm>
            <a:custGeom>
              <a:avLst/>
              <a:gdLst>
                <a:gd name="T0" fmla="*/ 17 w 29"/>
                <a:gd name="T1" fmla="*/ 32 h 32"/>
                <a:gd name="T2" fmla="*/ 29 w 29"/>
                <a:gd name="T3" fmla="*/ 27 h 32"/>
                <a:gd name="T4" fmla="*/ 17 w 29"/>
                <a:gd name="T5" fmla="*/ 0 h 32"/>
                <a:gd name="T6" fmla="*/ 0 w 29"/>
                <a:gd name="T7" fmla="*/ 11 h 32"/>
                <a:gd name="T8" fmla="*/ 17 w 29"/>
                <a:gd name="T9" fmla="*/ 32 h 32"/>
              </a:gdLst>
              <a:ahLst/>
              <a:cxnLst>
                <a:cxn ang="0">
                  <a:pos x="T0" y="T1"/>
                </a:cxn>
                <a:cxn ang="0">
                  <a:pos x="T2" y="T3"/>
                </a:cxn>
                <a:cxn ang="0">
                  <a:pos x="T4" y="T5"/>
                </a:cxn>
                <a:cxn ang="0">
                  <a:pos x="T6" y="T7"/>
                </a:cxn>
                <a:cxn ang="0">
                  <a:pos x="T8" y="T9"/>
                </a:cxn>
              </a:cxnLst>
              <a:rect l="0" t="0" r="r" b="b"/>
              <a:pathLst>
                <a:path w="29" h="32">
                  <a:moveTo>
                    <a:pt x="17" y="32"/>
                  </a:moveTo>
                  <a:lnTo>
                    <a:pt x="29" y="27"/>
                  </a:lnTo>
                  <a:lnTo>
                    <a:pt x="17" y="0"/>
                  </a:lnTo>
                  <a:lnTo>
                    <a:pt x="0" y="11"/>
                  </a:lnTo>
                  <a:lnTo>
                    <a:pt x="17" y="32"/>
                  </a:lnTo>
                  <a:close/>
                </a:path>
              </a:pathLst>
            </a:custGeom>
            <a:solidFill>
              <a:srgbClr val="0000FF"/>
            </a:solidFill>
            <a:ln w="9525">
              <a:solidFill>
                <a:srgbClr val="0000FF"/>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10" name="Freeform 134"/>
            <p:cNvSpPr>
              <a:spLocks/>
            </p:cNvSpPr>
            <p:nvPr/>
          </p:nvSpPr>
          <p:spPr bwMode="auto">
            <a:xfrm>
              <a:off x="6180786" y="4462682"/>
              <a:ext cx="308584" cy="176300"/>
            </a:xfrm>
            <a:custGeom>
              <a:avLst/>
              <a:gdLst>
                <a:gd name="T0" fmla="*/ 0 w 119"/>
                <a:gd name="T1" fmla="*/ 11 h 54"/>
                <a:gd name="T2" fmla="*/ 17 w 119"/>
                <a:gd name="T3" fmla="*/ 0 h 54"/>
                <a:gd name="T4" fmla="*/ 28 w 119"/>
                <a:gd name="T5" fmla="*/ 11 h 54"/>
                <a:gd name="T6" fmla="*/ 45 w 119"/>
                <a:gd name="T7" fmla="*/ 27 h 54"/>
                <a:gd name="T8" fmla="*/ 62 w 119"/>
                <a:gd name="T9" fmla="*/ 32 h 54"/>
                <a:gd name="T10" fmla="*/ 85 w 119"/>
                <a:gd name="T11" fmla="*/ 38 h 54"/>
                <a:gd name="T12" fmla="*/ 102 w 119"/>
                <a:gd name="T13" fmla="*/ 38 h 54"/>
                <a:gd name="T14" fmla="*/ 113 w 119"/>
                <a:gd name="T15" fmla="*/ 32 h 54"/>
                <a:gd name="T16" fmla="*/ 119 w 119"/>
                <a:gd name="T17" fmla="*/ 48 h 54"/>
                <a:gd name="T18" fmla="*/ 90 w 119"/>
                <a:gd name="T19" fmla="*/ 54 h 54"/>
                <a:gd name="T20" fmla="*/ 73 w 119"/>
                <a:gd name="T21" fmla="*/ 54 h 54"/>
                <a:gd name="T22" fmla="*/ 62 w 119"/>
                <a:gd name="T23" fmla="*/ 48 h 54"/>
                <a:gd name="T24" fmla="*/ 28 w 119"/>
                <a:gd name="T25" fmla="*/ 38 h 54"/>
                <a:gd name="T26" fmla="*/ 11 w 119"/>
                <a:gd name="T27" fmla="*/ 22 h 54"/>
                <a:gd name="T28" fmla="*/ 0 w 119"/>
                <a:gd name="T2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54">
                  <a:moveTo>
                    <a:pt x="0" y="11"/>
                  </a:moveTo>
                  <a:lnTo>
                    <a:pt x="17" y="0"/>
                  </a:lnTo>
                  <a:lnTo>
                    <a:pt x="28" y="11"/>
                  </a:lnTo>
                  <a:lnTo>
                    <a:pt x="45" y="27"/>
                  </a:lnTo>
                  <a:lnTo>
                    <a:pt x="62" y="32"/>
                  </a:lnTo>
                  <a:lnTo>
                    <a:pt x="85" y="38"/>
                  </a:lnTo>
                  <a:lnTo>
                    <a:pt x="102" y="38"/>
                  </a:lnTo>
                  <a:lnTo>
                    <a:pt x="113" y="32"/>
                  </a:lnTo>
                  <a:lnTo>
                    <a:pt x="119" y="48"/>
                  </a:lnTo>
                  <a:lnTo>
                    <a:pt x="90" y="54"/>
                  </a:lnTo>
                  <a:lnTo>
                    <a:pt x="73" y="54"/>
                  </a:lnTo>
                  <a:lnTo>
                    <a:pt x="62" y="48"/>
                  </a:lnTo>
                  <a:lnTo>
                    <a:pt x="28" y="38"/>
                  </a:lnTo>
                  <a:lnTo>
                    <a:pt x="11" y="22"/>
                  </a:lnTo>
                  <a:lnTo>
                    <a:pt x="0" y="11"/>
                  </a:lnTo>
                  <a:close/>
                </a:path>
              </a:pathLst>
            </a:custGeom>
            <a:solidFill>
              <a:srgbClr val="0000FF"/>
            </a:solidFill>
            <a:ln w="9525">
              <a:solidFill>
                <a:srgbClr val="0000FF"/>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11" name="Rectangle 135"/>
            <p:cNvSpPr>
              <a:spLocks noChangeArrowheads="1"/>
            </p:cNvSpPr>
            <p:nvPr/>
          </p:nvSpPr>
          <p:spPr bwMode="auto">
            <a:xfrm>
              <a:off x="6458253" y="4567155"/>
              <a:ext cx="44085" cy="718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12" name="Freeform 136"/>
            <p:cNvSpPr>
              <a:spLocks/>
            </p:cNvSpPr>
            <p:nvPr/>
          </p:nvSpPr>
          <p:spPr bwMode="auto">
            <a:xfrm>
              <a:off x="5334933" y="2334017"/>
              <a:ext cx="417984" cy="519107"/>
            </a:xfrm>
            <a:custGeom>
              <a:avLst/>
              <a:gdLst>
                <a:gd name="T0" fmla="*/ 221 w 227"/>
                <a:gd name="T1" fmla="*/ 223 h 223"/>
                <a:gd name="T2" fmla="*/ 227 w 227"/>
                <a:gd name="T3" fmla="*/ 186 h 223"/>
                <a:gd name="T4" fmla="*/ 210 w 227"/>
                <a:gd name="T5" fmla="*/ 196 h 223"/>
                <a:gd name="T6" fmla="*/ 17 w 227"/>
                <a:gd name="T7" fmla="*/ 0 h 223"/>
                <a:gd name="T8" fmla="*/ 0 w 227"/>
                <a:gd name="T9" fmla="*/ 11 h 223"/>
                <a:gd name="T10" fmla="*/ 193 w 227"/>
                <a:gd name="T11" fmla="*/ 207 h 223"/>
                <a:gd name="T12" fmla="*/ 176 w 227"/>
                <a:gd name="T13" fmla="*/ 223 h 223"/>
                <a:gd name="T14" fmla="*/ 221 w 227"/>
                <a:gd name="T15" fmla="*/ 223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223">
                  <a:moveTo>
                    <a:pt x="221" y="223"/>
                  </a:moveTo>
                  <a:lnTo>
                    <a:pt x="227" y="186"/>
                  </a:lnTo>
                  <a:lnTo>
                    <a:pt x="210" y="196"/>
                  </a:lnTo>
                  <a:lnTo>
                    <a:pt x="17" y="0"/>
                  </a:lnTo>
                  <a:lnTo>
                    <a:pt x="0" y="11"/>
                  </a:lnTo>
                  <a:lnTo>
                    <a:pt x="193" y="207"/>
                  </a:lnTo>
                  <a:lnTo>
                    <a:pt x="176" y="223"/>
                  </a:lnTo>
                  <a:lnTo>
                    <a:pt x="221" y="223"/>
                  </a:lnTo>
                  <a:close/>
                </a:path>
              </a:pathLst>
            </a:custGeom>
            <a:solidFill>
              <a:srgbClr val="FF0000"/>
            </a:solidFill>
            <a:ln w="9525">
              <a:no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13" name="Rectangle 137"/>
            <p:cNvSpPr>
              <a:spLocks noChangeArrowheads="1"/>
            </p:cNvSpPr>
            <p:nvPr/>
          </p:nvSpPr>
          <p:spPr bwMode="auto">
            <a:xfrm>
              <a:off x="6357121" y="1968356"/>
              <a:ext cx="3590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b="1">
                  <a:solidFill>
                    <a:srgbClr val="000000"/>
                  </a:solidFill>
                  <a:latin typeface="HG丸ｺﾞｼｯｸM-PRO" pitchFamily="50" charset="-128"/>
                  <a:ea typeface="HG丸ｺﾞｼｯｸM-PRO" pitchFamily="50" charset="-128"/>
                </a:rPr>
                <a:t>排気</a:t>
              </a:r>
              <a:endParaRPr lang="en-US" sz="4600">
                <a:solidFill>
                  <a:srgbClr val="000000"/>
                </a:solidFill>
              </a:endParaRPr>
            </a:p>
          </p:txBody>
        </p:sp>
        <p:sp>
          <p:nvSpPr>
            <p:cNvPr id="50314" name="Line 138"/>
            <p:cNvSpPr>
              <a:spLocks noChangeShapeType="1"/>
            </p:cNvSpPr>
            <p:nvPr/>
          </p:nvSpPr>
          <p:spPr bwMode="auto">
            <a:xfrm>
              <a:off x="6061502" y="2539701"/>
              <a:ext cx="2593" cy="2011132"/>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16" name="Freeform 140"/>
            <p:cNvSpPr>
              <a:spLocks/>
            </p:cNvSpPr>
            <p:nvPr/>
          </p:nvSpPr>
          <p:spPr bwMode="auto">
            <a:xfrm>
              <a:off x="5752918" y="5122176"/>
              <a:ext cx="191893" cy="52238"/>
            </a:xfrm>
            <a:custGeom>
              <a:avLst/>
              <a:gdLst>
                <a:gd name="T0" fmla="*/ 0 w 74"/>
                <a:gd name="T1" fmla="*/ 0 h 16"/>
                <a:gd name="T2" fmla="*/ 0 w 74"/>
                <a:gd name="T3" fmla="*/ 5 h 16"/>
                <a:gd name="T4" fmla="*/ 11 w 74"/>
                <a:gd name="T5" fmla="*/ 11 h 16"/>
                <a:gd name="T6" fmla="*/ 17 w 74"/>
                <a:gd name="T7" fmla="*/ 11 h 16"/>
                <a:gd name="T8" fmla="*/ 28 w 74"/>
                <a:gd name="T9" fmla="*/ 16 h 16"/>
                <a:gd name="T10" fmla="*/ 51 w 74"/>
                <a:gd name="T11" fmla="*/ 16 h 16"/>
                <a:gd name="T12" fmla="*/ 57 w 74"/>
                <a:gd name="T13" fmla="*/ 11 h 16"/>
                <a:gd name="T14" fmla="*/ 68 w 74"/>
                <a:gd name="T15" fmla="*/ 11 h 16"/>
                <a:gd name="T16" fmla="*/ 74 w 74"/>
                <a:gd name="T17" fmla="*/ 5 h 16"/>
                <a:gd name="T18" fmla="*/ 74 w 74"/>
                <a:gd name="T19" fmla="*/ 5 h 16"/>
                <a:gd name="T20" fmla="*/ 74 w 74"/>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16">
                  <a:moveTo>
                    <a:pt x="0" y="0"/>
                  </a:moveTo>
                  <a:lnTo>
                    <a:pt x="0" y="5"/>
                  </a:lnTo>
                  <a:lnTo>
                    <a:pt x="11" y="11"/>
                  </a:lnTo>
                  <a:lnTo>
                    <a:pt x="17" y="11"/>
                  </a:lnTo>
                  <a:lnTo>
                    <a:pt x="28" y="16"/>
                  </a:lnTo>
                  <a:lnTo>
                    <a:pt x="51" y="16"/>
                  </a:lnTo>
                  <a:lnTo>
                    <a:pt x="57" y="11"/>
                  </a:lnTo>
                  <a:lnTo>
                    <a:pt x="68" y="11"/>
                  </a:lnTo>
                  <a:lnTo>
                    <a:pt x="74" y="5"/>
                  </a:lnTo>
                  <a:lnTo>
                    <a:pt x="74" y="5"/>
                  </a:lnTo>
                  <a:lnTo>
                    <a:pt x="7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17" name="Freeform 141"/>
            <p:cNvSpPr>
              <a:spLocks/>
            </p:cNvSpPr>
            <p:nvPr/>
          </p:nvSpPr>
          <p:spPr bwMode="auto">
            <a:xfrm>
              <a:off x="5944810" y="5089527"/>
              <a:ext cx="204860" cy="32649"/>
            </a:xfrm>
            <a:custGeom>
              <a:avLst/>
              <a:gdLst>
                <a:gd name="T0" fmla="*/ 0 w 79"/>
                <a:gd name="T1" fmla="*/ 10 h 10"/>
                <a:gd name="T2" fmla="*/ 5 w 79"/>
                <a:gd name="T3" fmla="*/ 5 h 10"/>
                <a:gd name="T4" fmla="*/ 22 w 79"/>
                <a:gd name="T5" fmla="*/ 0 h 10"/>
                <a:gd name="T6" fmla="*/ 62 w 79"/>
                <a:gd name="T7" fmla="*/ 0 h 10"/>
                <a:gd name="T8" fmla="*/ 79 w 79"/>
                <a:gd name="T9" fmla="*/ 5 h 10"/>
                <a:gd name="T10" fmla="*/ 79 w 79"/>
                <a:gd name="T11" fmla="*/ 10 h 10"/>
              </a:gdLst>
              <a:ahLst/>
              <a:cxnLst>
                <a:cxn ang="0">
                  <a:pos x="T0" y="T1"/>
                </a:cxn>
                <a:cxn ang="0">
                  <a:pos x="T2" y="T3"/>
                </a:cxn>
                <a:cxn ang="0">
                  <a:pos x="T4" y="T5"/>
                </a:cxn>
                <a:cxn ang="0">
                  <a:pos x="T6" y="T7"/>
                </a:cxn>
                <a:cxn ang="0">
                  <a:pos x="T8" y="T9"/>
                </a:cxn>
                <a:cxn ang="0">
                  <a:pos x="T10" y="T11"/>
                </a:cxn>
              </a:cxnLst>
              <a:rect l="0" t="0" r="r" b="b"/>
              <a:pathLst>
                <a:path w="79" h="10">
                  <a:moveTo>
                    <a:pt x="0" y="10"/>
                  </a:moveTo>
                  <a:lnTo>
                    <a:pt x="5" y="5"/>
                  </a:lnTo>
                  <a:lnTo>
                    <a:pt x="22" y="0"/>
                  </a:lnTo>
                  <a:lnTo>
                    <a:pt x="62" y="0"/>
                  </a:lnTo>
                  <a:lnTo>
                    <a:pt x="79" y="5"/>
                  </a:lnTo>
                  <a:lnTo>
                    <a:pt x="79" y="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18" name="Freeform 142"/>
            <p:cNvSpPr>
              <a:spLocks/>
            </p:cNvSpPr>
            <p:nvPr/>
          </p:nvSpPr>
          <p:spPr bwMode="auto">
            <a:xfrm>
              <a:off x="5752917" y="1449249"/>
              <a:ext cx="396752" cy="189360"/>
            </a:xfrm>
            <a:custGeom>
              <a:avLst/>
              <a:gdLst>
                <a:gd name="T0" fmla="*/ 153 w 153"/>
                <a:gd name="T1" fmla="*/ 37 h 58"/>
                <a:gd name="T2" fmla="*/ 153 w 153"/>
                <a:gd name="T3" fmla="*/ 0 h 58"/>
                <a:gd name="T4" fmla="*/ 0 w 153"/>
                <a:gd name="T5" fmla="*/ 0 h 58"/>
                <a:gd name="T6" fmla="*/ 0 w 153"/>
                <a:gd name="T7" fmla="*/ 42 h 58"/>
                <a:gd name="T8" fmla="*/ 11 w 153"/>
                <a:gd name="T9" fmla="*/ 32 h 58"/>
                <a:gd name="T10" fmla="*/ 23 w 153"/>
                <a:gd name="T11" fmla="*/ 32 h 58"/>
                <a:gd name="T12" fmla="*/ 28 w 153"/>
                <a:gd name="T13" fmla="*/ 26 h 58"/>
                <a:gd name="T14" fmla="*/ 57 w 153"/>
                <a:gd name="T15" fmla="*/ 26 h 58"/>
                <a:gd name="T16" fmla="*/ 62 w 153"/>
                <a:gd name="T17" fmla="*/ 32 h 58"/>
                <a:gd name="T18" fmla="*/ 68 w 153"/>
                <a:gd name="T19" fmla="*/ 32 h 58"/>
                <a:gd name="T20" fmla="*/ 68 w 153"/>
                <a:gd name="T21" fmla="*/ 32 h 58"/>
                <a:gd name="T22" fmla="*/ 85 w 153"/>
                <a:gd name="T23" fmla="*/ 53 h 58"/>
                <a:gd name="T24" fmla="*/ 96 w 153"/>
                <a:gd name="T25" fmla="*/ 53 h 58"/>
                <a:gd name="T26" fmla="*/ 108 w 153"/>
                <a:gd name="T27" fmla="*/ 53 h 58"/>
                <a:gd name="T28" fmla="*/ 113 w 153"/>
                <a:gd name="T29" fmla="*/ 58 h 58"/>
                <a:gd name="T30" fmla="*/ 119 w 153"/>
                <a:gd name="T31" fmla="*/ 58 h 58"/>
                <a:gd name="T32" fmla="*/ 125 w 153"/>
                <a:gd name="T33" fmla="*/ 53 h 58"/>
                <a:gd name="T34" fmla="*/ 136 w 153"/>
                <a:gd name="T35" fmla="*/ 53 h 58"/>
                <a:gd name="T36" fmla="*/ 142 w 153"/>
                <a:gd name="T37" fmla="*/ 53 h 58"/>
                <a:gd name="T38" fmla="*/ 148 w 153"/>
                <a:gd name="T39" fmla="*/ 48 h 58"/>
                <a:gd name="T40" fmla="*/ 153 w 153"/>
                <a:gd name="T41" fmla="*/ 42 h 58"/>
                <a:gd name="T42" fmla="*/ 153 w 153"/>
                <a:gd name="T43" fmla="*/ 3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58">
                  <a:moveTo>
                    <a:pt x="153" y="37"/>
                  </a:moveTo>
                  <a:lnTo>
                    <a:pt x="153" y="0"/>
                  </a:lnTo>
                  <a:lnTo>
                    <a:pt x="0" y="0"/>
                  </a:lnTo>
                  <a:lnTo>
                    <a:pt x="0" y="42"/>
                  </a:lnTo>
                  <a:lnTo>
                    <a:pt x="11" y="32"/>
                  </a:lnTo>
                  <a:lnTo>
                    <a:pt x="23" y="32"/>
                  </a:lnTo>
                  <a:lnTo>
                    <a:pt x="28" y="26"/>
                  </a:lnTo>
                  <a:lnTo>
                    <a:pt x="57" y="26"/>
                  </a:lnTo>
                  <a:lnTo>
                    <a:pt x="62" y="32"/>
                  </a:lnTo>
                  <a:lnTo>
                    <a:pt x="68" y="32"/>
                  </a:lnTo>
                  <a:lnTo>
                    <a:pt x="68" y="32"/>
                  </a:lnTo>
                  <a:lnTo>
                    <a:pt x="85" y="53"/>
                  </a:lnTo>
                  <a:lnTo>
                    <a:pt x="96" y="53"/>
                  </a:lnTo>
                  <a:lnTo>
                    <a:pt x="108" y="53"/>
                  </a:lnTo>
                  <a:lnTo>
                    <a:pt x="113" y="58"/>
                  </a:lnTo>
                  <a:lnTo>
                    <a:pt x="119" y="58"/>
                  </a:lnTo>
                  <a:lnTo>
                    <a:pt x="125" y="53"/>
                  </a:lnTo>
                  <a:lnTo>
                    <a:pt x="136" y="53"/>
                  </a:lnTo>
                  <a:lnTo>
                    <a:pt x="142" y="53"/>
                  </a:lnTo>
                  <a:lnTo>
                    <a:pt x="148" y="48"/>
                  </a:lnTo>
                  <a:lnTo>
                    <a:pt x="153" y="42"/>
                  </a:lnTo>
                  <a:lnTo>
                    <a:pt x="153"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19" name="Freeform 143"/>
            <p:cNvSpPr>
              <a:spLocks/>
            </p:cNvSpPr>
            <p:nvPr/>
          </p:nvSpPr>
          <p:spPr bwMode="auto">
            <a:xfrm>
              <a:off x="5752918" y="1534134"/>
              <a:ext cx="204860" cy="52238"/>
            </a:xfrm>
            <a:custGeom>
              <a:avLst/>
              <a:gdLst>
                <a:gd name="T0" fmla="*/ 0 w 79"/>
                <a:gd name="T1" fmla="*/ 16 h 16"/>
                <a:gd name="T2" fmla="*/ 6 w 79"/>
                <a:gd name="T3" fmla="*/ 11 h 16"/>
                <a:gd name="T4" fmla="*/ 6 w 79"/>
                <a:gd name="T5" fmla="*/ 6 h 16"/>
                <a:gd name="T6" fmla="*/ 11 w 79"/>
                <a:gd name="T7" fmla="*/ 6 h 16"/>
                <a:gd name="T8" fmla="*/ 23 w 79"/>
                <a:gd name="T9" fmla="*/ 6 h 16"/>
                <a:gd name="T10" fmla="*/ 34 w 79"/>
                <a:gd name="T11" fmla="*/ 0 h 16"/>
                <a:gd name="T12" fmla="*/ 51 w 79"/>
                <a:gd name="T13" fmla="*/ 0 h 16"/>
                <a:gd name="T14" fmla="*/ 57 w 79"/>
                <a:gd name="T15" fmla="*/ 6 h 16"/>
                <a:gd name="T16" fmla="*/ 68 w 79"/>
                <a:gd name="T17" fmla="*/ 6 h 16"/>
                <a:gd name="T18" fmla="*/ 74 w 79"/>
                <a:gd name="T19" fmla="*/ 6 h 16"/>
                <a:gd name="T20" fmla="*/ 74 w 79"/>
                <a:gd name="T21" fmla="*/ 11 h 16"/>
                <a:gd name="T22" fmla="*/ 79 w 79"/>
                <a:gd name="T2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6">
                  <a:moveTo>
                    <a:pt x="0" y="16"/>
                  </a:moveTo>
                  <a:lnTo>
                    <a:pt x="6" y="11"/>
                  </a:lnTo>
                  <a:lnTo>
                    <a:pt x="6" y="6"/>
                  </a:lnTo>
                  <a:lnTo>
                    <a:pt x="11" y="6"/>
                  </a:lnTo>
                  <a:lnTo>
                    <a:pt x="23" y="6"/>
                  </a:lnTo>
                  <a:lnTo>
                    <a:pt x="34" y="0"/>
                  </a:lnTo>
                  <a:lnTo>
                    <a:pt x="51" y="0"/>
                  </a:lnTo>
                  <a:lnTo>
                    <a:pt x="57" y="6"/>
                  </a:lnTo>
                  <a:lnTo>
                    <a:pt x="68" y="6"/>
                  </a:lnTo>
                  <a:lnTo>
                    <a:pt x="74" y="6"/>
                  </a:lnTo>
                  <a:lnTo>
                    <a:pt x="74" y="11"/>
                  </a:lnTo>
                  <a:lnTo>
                    <a:pt x="79" y="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20" name="Freeform 144"/>
            <p:cNvSpPr>
              <a:spLocks/>
            </p:cNvSpPr>
            <p:nvPr/>
          </p:nvSpPr>
          <p:spPr bwMode="auto">
            <a:xfrm>
              <a:off x="5957777" y="1586372"/>
              <a:ext cx="191893" cy="52238"/>
            </a:xfrm>
            <a:custGeom>
              <a:avLst/>
              <a:gdLst>
                <a:gd name="T0" fmla="*/ 0 w 74"/>
                <a:gd name="T1" fmla="*/ 0 h 16"/>
                <a:gd name="T2" fmla="*/ 0 w 74"/>
                <a:gd name="T3" fmla="*/ 0 h 16"/>
                <a:gd name="T4" fmla="*/ 6 w 74"/>
                <a:gd name="T5" fmla="*/ 6 h 16"/>
                <a:gd name="T6" fmla="*/ 6 w 74"/>
                <a:gd name="T7" fmla="*/ 11 h 16"/>
                <a:gd name="T8" fmla="*/ 17 w 74"/>
                <a:gd name="T9" fmla="*/ 11 h 16"/>
                <a:gd name="T10" fmla="*/ 29 w 74"/>
                <a:gd name="T11" fmla="*/ 11 h 16"/>
                <a:gd name="T12" fmla="*/ 34 w 74"/>
                <a:gd name="T13" fmla="*/ 16 h 16"/>
                <a:gd name="T14" fmla="*/ 46 w 74"/>
                <a:gd name="T15" fmla="*/ 11 h 16"/>
                <a:gd name="T16" fmla="*/ 57 w 74"/>
                <a:gd name="T17" fmla="*/ 11 h 16"/>
                <a:gd name="T18" fmla="*/ 63 w 74"/>
                <a:gd name="T19" fmla="*/ 11 h 16"/>
                <a:gd name="T20" fmla="*/ 69 w 74"/>
                <a:gd name="T21" fmla="*/ 6 h 16"/>
                <a:gd name="T22" fmla="*/ 74 w 74"/>
                <a:gd name="T23" fmla="*/ 0 h 16"/>
                <a:gd name="T24" fmla="*/ 74 w 74"/>
                <a:gd name="T2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16">
                  <a:moveTo>
                    <a:pt x="0" y="0"/>
                  </a:moveTo>
                  <a:lnTo>
                    <a:pt x="0" y="0"/>
                  </a:lnTo>
                  <a:lnTo>
                    <a:pt x="6" y="6"/>
                  </a:lnTo>
                  <a:lnTo>
                    <a:pt x="6" y="11"/>
                  </a:lnTo>
                  <a:lnTo>
                    <a:pt x="17" y="11"/>
                  </a:lnTo>
                  <a:lnTo>
                    <a:pt x="29" y="11"/>
                  </a:lnTo>
                  <a:lnTo>
                    <a:pt x="34" y="16"/>
                  </a:lnTo>
                  <a:lnTo>
                    <a:pt x="46" y="11"/>
                  </a:lnTo>
                  <a:lnTo>
                    <a:pt x="57" y="11"/>
                  </a:lnTo>
                  <a:lnTo>
                    <a:pt x="63" y="11"/>
                  </a:lnTo>
                  <a:lnTo>
                    <a:pt x="69" y="6"/>
                  </a:lnTo>
                  <a:lnTo>
                    <a:pt x="74" y="0"/>
                  </a:lnTo>
                  <a:lnTo>
                    <a:pt x="74"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21" name="Freeform 145"/>
            <p:cNvSpPr>
              <a:spLocks/>
            </p:cNvSpPr>
            <p:nvPr/>
          </p:nvSpPr>
          <p:spPr bwMode="auto">
            <a:xfrm>
              <a:off x="6546422" y="2698059"/>
              <a:ext cx="3601878" cy="1211249"/>
            </a:xfrm>
            <a:custGeom>
              <a:avLst/>
              <a:gdLst>
                <a:gd name="T0" fmla="*/ 0 w 1389"/>
                <a:gd name="T1" fmla="*/ 281 h 371"/>
                <a:gd name="T2" fmla="*/ 0 w 1389"/>
                <a:gd name="T3" fmla="*/ 371 h 371"/>
                <a:gd name="T4" fmla="*/ 1389 w 1389"/>
                <a:gd name="T5" fmla="*/ 371 h 371"/>
                <a:gd name="T6" fmla="*/ 1389 w 1389"/>
                <a:gd name="T7" fmla="*/ 0 h 371"/>
                <a:gd name="T8" fmla="*/ 1264 w 1389"/>
                <a:gd name="T9" fmla="*/ 0 h 371"/>
                <a:gd name="T10" fmla="*/ 1236 w 1389"/>
                <a:gd name="T11" fmla="*/ 5 h 371"/>
                <a:gd name="T12" fmla="*/ 1191 w 1389"/>
                <a:gd name="T13" fmla="*/ 5 h 371"/>
                <a:gd name="T14" fmla="*/ 1179 w 1389"/>
                <a:gd name="T15" fmla="*/ 10 h 371"/>
                <a:gd name="T16" fmla="*/ 1134 w 1389"/>
                <a:gd name="T17" fmla="*/ 10 h 371"/>
                <a:gd name="T18" fmla="*/ 1123 w 1389"/>
                <a:gd name="T19" fmla="*/ 10 h 371"/>
                <a:gd name="T20" fmla="*/ 1077 w 1389"/>
                <a:gd name="T21" fmla="*/ 10 h 371"/>
                <a:gd name="T22" fmla="*/ 1066 w 1389"/>
                <a:gd name="T23" fmla="*/ 16 h 371"/>
                <a:gd name="T24" fmla="*/ 1038 w 1389"/>
                <a:gd name="T25" fmla="*/ 16 h 371"/>
                <a:gd name="T26" fmla="*/ 1026 w 1389"/>
                <a:gd name="T27" fmla="*/ 16 h 371"/>
                <a:gd name="T28" fmla="*/ 998 w 1389"/>
                <a:gd name="T29" fmla="*/ 16 h 371"/>
                <a:gd name="T30" fmla="*/ 958 w 1389"/>
                <a:gd name="T31" fmla="*/ 21 h 371"/>
                <a:gd name="T32" fmla="*/ 947 w 1389"/>
                <a:gd name="T33" fmla="*/ 21 h 371"/>
                <a:gd name="T34" fmla="*/ 930 w 1389"/>
                <a:gd name="T35" fmla="*/ 26 h 371"/>
                <a:gd name="T36" fmla="*/ 918 w 1389"/>
                <a:gd name="T37" fmla="*/ 26 h 371"/>
                <a:gd name="T38" fmla="*/ 907 w 1389"/>
                <a:gd name="T39" fmla="*/ 26 h 371"/>
                <a:gd name="T40" fmla="*/ 856 w 1389"/>
                <a:gd name="T41" fmla="*/ 32 h 371"/>
                <a:gd name="T42" fmla="*/ 771 w 1389"/>
                <a:gd name="T43" fmla="*/ 53 h 371"/>
                <a:gd name="T44" fmla="*/ 731 w 1389"/>
                <a:gd name="T45" fmla="*/ 63 h 371"/>
                <a:gd name="T46" fmla="*/ 686 w 1389"/>
                <a:gd name="T47" fmla="*/ 74 h 371"/>
                <a:gd name="T48" fmla="*/ 646 w 1389"/>
                <a:gd name="T49" fmla="*/ 90 h 371"/>
                <a:gd name="T50" fmla="*/ 567 w 1389"/>
                <a:gd name="T51" fmla="*/ 116 h 371"/>
                <a:gd name="T52" fmla="*/ 527 w 1389"/>
                <a:gd name="T53" fmla="*/ 127 h 371"/>
                <a:gd name="T54" fmla="*/ 453 w 1389"/>
                <a:gd name="T55" fmla="*/ 159 h 371"/>
                <a:gd name="T56" fmla="*/ 419 w 1389"/>
                <a:gd name="T57" fmla="*/ 170 h 371"/>
                <a:gd name="T58" fmla="*/ 380 w 1389"/>
                <a:gd name="T59" fmla="*/ 185 h 371"/>
                <a:gd name="T60" fmla="*/ 306 w 1389"/>
                <a:gd name="T61" fmla="*/ 212 h 371"/>
                <a:gd name="T62" fmla="*/ 272 w 1389"/>
                <a:gd name="T63" fmla="*/ 228 h 371"/>
                <a:gd name="T64" fmla="*/ 238 w 1389"/>
                <a:gd name="T65" fmla="*/ 239 h 371"/>
                <a:gd name="T66" fmla="*/ 198 w 1389"/>
                <a:gd name="T67" fmla="*/ 244 h 371"/>
                <a:gd name="T68" fmla="*/ 164 w 1389"/>
                <a:gd name="T69" fmla="*/ 260 h 371"/>
                <a:gd name="T70" fmla="*/ 124 w 1389"/>
                <a:gd name="T71" fmla="*/ 265 h 371"/>
                <a:gd name="T72" fmla="*/ 11 w 1389"/>
                <a:gd name="T73" fmla="*/ 281 h 371"/>
                <a:gd name="T74" fmla="*/ 0 w 1389"/>
                <a:gd name="T75" fmla="*/ 28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9" h="371">
                  <a:moveTo>
                    <a:pt x="0" y="281"/>
                  </a:moveTo>
                  <a:lnTo>
                    <a:pt x="0" y="371"/>
                  </a:lnTo>
                  <a:lnTo>
                    <a:pt x="1389" y="371"/>
                  </a:lnTo>
                  <a:lnTo>
                    <a:pt x="1389" y="0"/>
                  </a:lnTo>
                  <a:lnTo>
                    <a:pt x="1264" y="0"/>
                  </a:lnTo>
                  <a:lnTo>
                    <a:pt x="1236" y="5"/>
                  </a:lnTo>
                  <a:lnTo>
                    <a:pt x="1191" y="5"/>
                  </a:lnTo>
                  <a:lnTo>
                    <a:pt x="1179" y="10"/>
                  </a:lnTo>
                  <a:lnTo>
                    <a:pt x="1134" y="10"/>
                  </a:lnTo>
                  <a:lnTo>
                    <a:pt x="1123" y="10"/>
                  </a:lnTo>
                  <a:lnTo>
                    <a:pt x="1077" y="10"/>
                  </a:lnTo>
                  <a:lnTo>
                    <a:pt x="1066" y="16"/>
                  </a:lnTo>
                  <a:lnTo>
                    <a:pt x="1038" y="16"/>
                  </a:lnTo>
                  <a:lnTo>
                    <a:pt x="1026" y="16"/>
                  </a:lnTo>
                  <a:lnTo>
                    <a:pt x="998" y="16"/>
                  </a:lnTo>
                  <a:lnTo>
                    <a:pt x="958" y="21"/>
                  </a:lnTo>
                  <a:lnTo>
                    <a:pt x="947" y="21"/>
                  </a:lnTo>
                  <a:lnTo>
                    <a:pt x="930" y="26"/>
                  </a:lnTo>
                  <a:lnTo>
                    <a:pt x="918" y="26"/>
                  </a:lnTo>
                  <a:lnTo>
                    <a:pt x="907" y="26"/>
                  </a:lnTo>
                  <a:lnTo>
                    <a:pt x="856" y="32"/>
                  </a:lnTo>
                  <a:lnTo>
                    <a:pt x="771" y="53"/>
                  </a:lnTo>
                  <a:lnTo>
                    <a:pt x="731" y="63"/>
                  </a:lnTo>
                  <a:lnTo>
                    <a:pt x="686" y="74"/>
                  </a:lnTo>
                  <a:lnTo>
                    <a:pt x="646" y="90"/>
                  </a:lnTo>
                  <a:lnTo>
                    <a:pt x="567" y="116"/>
                  </a:lnTo>
                  <a:lnTo>
                    <a:pt x="527" y="127"/>
                  </a:lnTo>
                  <a:lnTo>
                    <a:pt x="453" y="159"/>
                  </a:lnTo>
                  <a:lnTo>
                    <a:pt x="419" y="170"/>
                  </a:lnTo>
                  <a:lnTo>
                    <a:pt x="380" y="185"/>
                  </a:lnTo>
                  <a:lnTo>
                    <a:pt x="306" y="212"/>
                  </a:lnTo>
                  <a:lnTo>
                    <a:pt x="272" y="228"/>
                  </a:lnTo>
                  <a:lnTo>
                    <a:pt x="238" y="239"/>
                  </a:lnTo>
                  <a:lnTo>
                    <a:pt x="198" y="244"/>
                  </a:lnTo>
                  <a:lnTo>
                    <a:pt x="164" y="260"/>
                  </a:lnTo>
                  <a:lnTo>
                    <a:pt x="124" y="265"/>
                  </a:lnTo>
                  <a:lnTo>
                    <a:pt x="11" y="281"/>
                  </a:lnTo>
                  <a:lnTo>
                    <a:pt x="0" y="2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22" name="Freeform 146"/>
            <p:cNvSpPr>
              <a:spLocks/>
            </p:cNvSpPr>
            <p:nvPr/>
          </p:nvSpPr>
          <p:spPr bwMode="auto">
            <a:xfrm>
              <a:off x="6665704" y="2973922"/>
              <a:ext cx="3425545" cy="1645472"/>
            </a:xfrm>
            <a:custGeom>
              <a:avLst/>
              <a:gdLst>
                <a:gd name="T0" fmla="*/ 0 w 1321"/>
                <a:gd name="T1" fmla="*/ 504 h 504"/>
                <a:gd name="T2" fmla="*/ 1321 w 1321"/>
                <a:gd name="T3" fmla="*/ 504 h 504"/>
                <a:gd name="T4" fmla="*/ 1321 w 1321"/>
                <a:gd name="T5" fmla="*/ 425 h 504"/>
                <a:gd name="T6" fmla="*/ 1196 w 1321"/>
                <a:gd name="T7" fmla="*/ 425 h 504"/>
                <a:gd name="T8" fmla="*/ 1077 w 1321"/>
                <a:gd name="T9" fmla="*/ 414 h 504"/>
                <a:gd name="T10" fmla="*/ 1015 w 1321"/>
                <a:gd name="T11" fmla="*/ 409 h 504"/>
                <a:gd name="T12" fmla="*/ 958 w 1321"/>
                <a:gd name="T13" fmla="*/ 409 h 504"/>
                <a:gd name="T14" fmla="*/ 839 w 1321"/>
                <a:gd name="T15" fmla="*/ 398 h 504"/>
                <a:gd name="T16" fmla="*/ 726 w 1321"/>
                <a:gd name="T17" fmla="*/ 377 h 504"/>
                <a:gd name="T18" fmla="*/ 624 w 1321"/>
                <a:gd name="T19" fmla="*/ 361 h 504"/>
                <a:gd name="T20" fmla="*/ 470 w 1321"/>
                <a:gd name="T21" fmla="*/ 329 h 504"/>
                <a:gd name="T22" fmla="*/ 425 w 1321"/>
                <a:gd name="T23" fmla="*/ 313 h 504"/>
                <a:gd name="T24" fmla="*/ 385 w 1321"/>
                <a:gd name="T25" fmla="*/ 303 h 504"/>
                <a:gd name="T26" fmla="*/ 261 w 1321"/>
                <a:gd name="T27" fmla="*/ 255 h 504"/>
                <a:gd name="T28" fmla="*/ 193 w 1321"/>
                <a:gd name="T29" fmla="*/ 223 h 504"/>
                <a:gd name="T30" fmla="*/ 164 w 1321"/>
                <a:gd name="T31" fmla="*/ 207 h 504"/>
                <a:gd name="T32" fmla="*/ 136 w 1321"/>
                <a:gd name="T33" fmla="*/ 191 h 504"/>
                <a:gd name="T34" fmla="*/ 85 w 1321"/>
                <a:gd name="T35" fmla="*/ 154 h 504"/>
                <a:gd name="T36" fmla="*/ 68 w 1321"/>
                <a:gd name="T37" fmla="*/ 133 h 504"/>
                <a:gd name="T38" fmla="*/ 45 w 1321"/>
                <a:gd name="T39" fmla="*/ 117 h 504"/>
                <a:gd name="T40" fmla="*/ 34 w 1321"/>
                <a:gd name="T41" fmla="*/ 101 h 504"/>
                <a:gd name="T42" fmla="*/ 17 w 1321"/>
                <a:gd name="T43" fmla="*/ 80 h 504"/>
                <a:gd name="T44" fmla="*/ 11 w 1321"/>
                <a:gd name="T45" fmla="*/ 58 h 504"/>
                <a:gd name="T46" fmla="*/ 0 w 1321"/>
                <a:gd name="T47" fmla="*/ 42 h 504"/>
                <a:gd name="T48" fmla="*/ 0 w 1321"/>
                <a:gd name="T49" fmla="*/ 21 h 504"/>
                <a:gd name="T50" fmla="*/ 0 w 1321"/>
                <a:gd name="T51" fmla="*/ 0 h 504"/>
                <a:gd name="T52" fmla="*/ 0 w 1321"/>
                <a:gd name="T53"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21" h="504">
                  <a:moveTo>
                    <a:pt x="0" y="504"/>
                  </a:moveTo>
                  <a:lnTo>
                    <a:pt x="1321" y="504"/>
                  </a:lnTo>
                  <a:lnTo>
                    <a:pt x="1321" y="425"/>
                  </a:lnTo>
                  <a:lnTo>
                    <a:pt x="1196" y="425"/>
                  </a:lnTo>
                  <a:lnTo>
                    <a:pt x="1077" y="414"/>
                  </a:lnTo>
                  <a:lnTo>
                    <a:pt x="1015" y="409"/>
                  </a:lnTo>
                  <a:lnTo>
                    <a:pt x="958" y="409"/>
                  </a:lnTo>
                  <a:lnTo>
                    <a:pt x="839" y="398"/>
                  </a:lnTo>
                  <a:lnTo>
                    <a:pt x="726" y="377"/>
                  </a:lnTo>
                  <a:lnTo>
                    <a:pt x="624" y="361"/>
                  </a:lnTo>
                  <a:lnTo>
                    <a:pt x="470" y="329"/>
                  </a:lnTo>
                  <a:lnTo>
                    <a:pt x="425" y="313"/>
                  </a:lnTo>
                  <a:lnTo>
                    <a:pt x="385" y="303"/>
                  </a:lnTo>
                  <a:lnTo>
                    <a:pt x="261" y="255"/>
                  </a:lnTo>
                  <a:lnTo>
                    <a:pt x="193" y="223"/>
                  </a:lnTo>
                  <a:lnTo>
                    <a:pt x="164" y="207"/>
                  </a:lnTo>
                  <a:lnTo>
                    <a:pt x="136" y="191"/>
                  </a:lnTo>
                  <a:lnTo>
                    <a:pt x="85" y="154"/>
                  </a:lnTo>
                  <a:lnTo>
                    <a:pt x="68" y="133"/>
                  </a:lnTo>
                  <a:lnTo>
                    <a:pt x="45" y="117"/>
                  </a:lnTo>
                  <a:lnTo>
                    <a:pt x="34" y="101"/>
                  </a:lnTo>
                  <a:lnTo>
                    <a:pt x="17" y="80"/>
                  </a:lnTo>
                  <a:lnTo>
                    <a:pt x="11" y="58"/>
                  </a:lnTo>
                  <a:lnTo>
                    <a:pt x="0" y="42"/>
                  </a:lnTo>
                  <a:lnTo>
                    <a:pt x="0" y="21"/>
                  </a:lnTo>
                  <a:lnTo>
                    <a:pt x="0" y="0"/>
                  </a:lnTo>
                  <a:lnTo>
                    <a:pt x="0" y="504"/>
                  </a:lnTo>
                  <a:close/>
                </a:path>
              </a:pathLst>
            </a:custGeom>
            <a:solidFill>
              <a:srgbClr val="A0FABD"/>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23" name="Rectangle 147"/>
            <p:cNvSpPr>
              <a:spLocks noChangeArrowheads="1"/>
            </p:cNvSpPr>
            <p:nvPr/>
          </p:nvSpPr>
          <p:spPr bwMode="auto">
            <a:xfrm>
              <a:off x="8841354" y="3772090"/>
              <a:ext cx="12567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a:solidFill>
                    <a:srgbClr val="000000"/>
                  </a:solidFill>
                  <a:latin typeface="+mn-ea"/>
                  <a:ea typeface="+mn-ea"/>
                </a:rPr>
                <a:t>人工光照度分布</a:t>
              </a:r>
            </a:p>
          </p:txBody>
        </p:sp>
        <p:sp>
          <p:nvSpPr>
            <p:cNvPr id="50324" name="Rectangle 148"/>
            <p:cNvSpPr>
              <a:spLocks noChangeArrowheads="1"/>
            </p:cNvSpPr>
            <p:nvPr/>
          </p:nvSpPr>
          <p:spPr bwMode="auto">
            <a:xfrm>
              <a:off x="9055248" y="4238735"/>
              <a:ext cx="107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a:solidFill>
                    <a:srgbClr val="000000"/>
                  </a:solidFill>
                  <a:latin typeface="+mn-ea"/>
                  <a:ea typeface="+mn-ea"/>
                </a:rPr>
                <a:t>昼光照度分布</a:t>
              </a:r>
            </a:p>
          </p:txBody>
        </p:sp>
        <p:sp>
          <p:nvSpPr>
            <p:cNvPr id="50327" name="Line 151"/>
            <p:cNvSpPr>
              <a:spLocks noChangeShapeType="1"/>
            </p:cNvSpPr>
            <p:nvPr/>
          </p:nvSpPr>
          <p:spPr bwMode="auto">
            <a:xfrm>
              <a:off x="7443647" y="2957599"/>
              <a:ext cx="2594" cy="163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28" name="Line 152"/>
            <p:cNvSpPr>
              <a:spLocks noChangeShapeType="1"/>
            </p:cNvSpPr>
            <p:nvPr/>
          </p:nvSpPr>
          <p:spPr bwMode="auto">
            <a:xfrm flipH="1">
              <a:off x="6517895" y="2575612"/>
              <a:ext cx="248942" cy="3266"/>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29" name="Line 153"/>
            <p:cNvSpPr>
              <a:spLocks noChangeShapeType="1"/>
            </p:cNvSpPr>
            <p:nvPr/>
          </p:nvSpPr>
          <p:spPr bwMode="auto">
            <a:xfrm flipH="1">
              <a:off x="6590503" y="2575613"/>
              <a:ext cx="176334" cy="522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30" name="Line 154"/>
            <p:cNvSpPr>
              <a:spLocks noChangeShapeType="1"/>
            </p:cNvSpPr>
            <p:nvPr/>
          </p:nvSpPr>
          <p:spPr bwMode="auto">
            <a:xfrm flipH="1">
              <a:off x="6650145" y="2575613"/>
              <a:ext cx="116692" cy="522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31" name="Line 155"/>
            <p:cNvSpPr>
              <a:spLocks noChangeShapeType="1"/>
            </p:cNvSpPr>
            <p:nvPr/>
          </p:nvSpPr>
          <p:spPr bwMode="auto">
            <a:xfrm>
              <a:off x="6766837" y="2575613"/>
              <a:ext cx="2593" cy="522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32" name="Line 156"/>
            <p:cNvSpPr>
              <a:spLocks noChangeShapeType="1"/>
            </p:cNvSpPr>
            <p:nvPr/>
          </p:nvSpPr>
          <p:spPr bwMode="auto">
            <a:xfrm>
              <a:off x="6766837" y="2575613"/>
              <a:ext cx="59642" cy="522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33" name="Line 157"/>
            <p:cNvSpPr>
              <a:spLocks noChangeShapeType="1"/>
            </p:cNvSpPr>
            <p:nvPr/>
          </p:nvSpPr>
          <p:spPr bwMode="auto">
            <a:xfrm>
              <a:off x="6766837" y="2575613"/>
              <a:ext cx="119285" cy="522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34" name="Line 158"/>
            <p:cNvSpPr>
              <a:spLocks noChangeShapeType="1"/>
            </p:cNvSpPr>
            <p:nvPr/>
          </p:nvSpPr>
          <p:spPr bwMode="auto">
            <a:xfrm>
              <a:off x="6766837" y="2575613"/>
              <a:ext cx="176334" cy="522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35" name="Line 159"/>
            <p:cNvSpPr>
              <a:spLocks noChangeShapeType="1"/>
            </p:cNvSpPr>
            <p:nvPr/>
          </p:nvSpPr>
          <p:spPr bwMode="auto">
            <a:xfrm>
              <a:off x="6766837" y="2575612"/>
              <a:ext cx="251535" cy="3266"/>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36" name="Line 160"/>
            <p:cNvSpPr>
              <a:spLocks noChangeShapeType="1"/>
            </p:cNvSpPr>
            <p:nvPr/>
          </p:nvSpPr>
          <p:spPr bwMode="auto">
            <a:xfrm flipH="1">
              <a:off x="6709789" y="2575613"/>
              <a:ext cx="57049" cy="522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37" name="Line 161"/>
            <p:cNvSpPr>
              <a:spLocks noChangeShapeType="1"/>
            </p:cNvSpPr>
            <p:nvPr/>
          </p:nvSpPr>
          <p:spPr bwMode="auto">
            <a:xfrm flipH="1">
              <a:off x="7415123" y="2575613"/>
              <a:ext cx="308584" cy="1632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38" name="Line 162"/>
            <p:cNvSpPr>
              <a:spLocks noChangeShapeType="1"/>
            </p:cNvSpPr>
            <p:nvPr/>
          </p:nvSpPr>
          <p:spPr bwMode="auto">
            <a:xfrm flipH="1">
              <a:off x="7503290" y="2575613"/>
              <a:ext cx="220417" cy="6856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39" name="Line 163"/>
            <p:cNvSpPr>
              <a:spLocks noChangeShapeType="1"/>
            </p:cNvSpPr>
            <p:nvPr/>
          </p:nvSpPr>
          <p:spPr bwMode="auto">
            <a:xfrm flipH="1">
              <a:off x="7575899" y="2575612"/>
              <a:ext cx="147808" cy="8488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40" name="Line 164"/>
            <p:cNvSpPr>
              <a:spLocks noChangeShapeType="1"/>
            </p:cNvSpPr>
            <p:nvPr/>
          </p:nvSpPr>
          <p:spPr bwMode="auto">
            <a:xfrm flipH="1">
              <a:off x="7664065" y="2575612"/>
              <a:ext cx="59642" cy="8488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41" name="Line 165"/>
            <p:cNvSpPr>
              <a:spLocks noChangeShapeType="1"/>
            </p:cNvSpPr>
            <p:nvPr/>
          </p:nvSpPr>
          <p:spPr bwMode="auto">
            <a:xfrm>
              <a:off x="7723707" y="2575612"/>
              <a:ext cx="2594" cy="8488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42" name="Line 166"/>
            <p:cNvSpPr>
              <a:spLocks noChangeShapeType="1"/>
            </p:cNvSpPr>
            <p:nvPr/>
          </p:nvSpPr>
          <p:spPr bwMode="auto">
            <a:xfrm>
              <a:off x="7723707" y="2575612"/>
              <a:ext cx="88167" cy="8488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43" name="Line 167"/>
            <p:cNvSpPr>
              <a:spLocks noChangeShapeType="1"/>
            </p:cNvSpPr>
            <p:nvPr/>
          </p:nvSpPr>
          <p:spPr bwMode="auto">
            <a:xfrm>
              <a:off x="7723707" y="2575612"/>
              <a:ext cx="160775" cy="8488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44" name="Line 168"/>
            <p:cNvSpPr>
              <a:spLocks noChangeShapeType="1"/>
            </p:cNvSpPr>
            <p:nvPr/>
          </p:nvSpPr>
          <p:spPr bwMode="auto">
            <a:xfrm>
              <a:off x="7723707" y="2575613"/>
              <a:ext cx="235978" cy="6856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45" name="Line 169"/>
            <p:cNvSpPr>
              <a:spLocks noChangeShapeType="1"/>
            </p:cNvSpPr>
            <p:nvPr/>
          </p:nvSpPr>
          <p:spPr bwMode="auto">
            <a:xfrm>
              <a:off x="7723707" y="2575613"/>
              <a:ext cx="337109" cy="16325"/>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46" name="Rectangle 170"/>
            <p:cNvSpPr>
              <a:spLocks noChangeArrowheads="1"/>
            </p:cNvSpPr>
            <p:nvPr/>
          </p:nvSpPr>
          <p:spPr bwMode="auto">
            <a:xfrm>
              <a:off x="7225973" y="4176455"/>
              <a:ext cx="730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800" b="1">
                  <a:solidFill>
                    <a:srgbClr val="000000"/>
                  </a:solidFill>
                  <a:latin typeface="+mn-ea"/>
                  <a:ea typeface="+mn-ea"/>
                </a:rPr>
                <a:t>STEP3</a:t>
              </a:r>
              <a:endParaRPr lang="en-US" sz="1800">
                <a:solidFill>
                  <a:srgbClr val="000000"/>
                </a:solidFill>
                <a:latin typeface="+mn-ea"/>
                <a:ea typeface="+mn-ea"/>
              </a:endParaRPr>
            </a:p>
          </p:txBody>
        </p:sp>
        <p:sp>
          <p:nvSpPr>
            <p:cNvPr id="50347" name="Rectangle 171"/>
            <p:cNvSpPr>
              <a:spLocks noChangeArrowheads="1"/>
            </p:cNvSpPr>
            <p:nvPr/>
          </p:nvSpPr>
          <p:spPr bwMode="auto">
            <a:xfrm>
              <a:off x="7225973" y="4429353"/>
              <a:ext cx="20774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800" b="1">
                  <a:solidFill>
                    <a:srgbClr val="000000"/>
                  </a:solidFill>
                  <a:latin typeface="+mn-ea"/>
                  <a:ea typeface="+mn-ea"/>
                </a:rPr>
                <a:t>昼光照度分布の算出</a:t>
              </a:r>
            </a:p>
          </p:txBody>
        </p:sp>
        <p:sp>
          <p:nvSpPr>
            <p:cNvPr id="50348" name="Rectangle 172"/>
            <p:cNvSpPr>
              <a:spLocks noChangeArrowheads="1"/>
            </p:cNvSpPr>
            <p:nvPr/>
          </p:nvSpPr>
          <p:spPr bwMode="auto">
            <a:xfrm>
              <a:off x="6855004" y="1446899"/>
              <a:ext cx="32957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800" b="1">
                  <a:solidFill>
                    <a:srgbClr val="000000"/>
                  </a:solidFill>
                  <a:latin typeface="+mn-ea"/>
                  <a:ea typeface="+mn-ea"/>
                </a:rPr>
                <a:t>STEP1 日射に関する情報の把握</a:t>
              </a:r>
            </a:p>
          </p:txBody>
        </p:sp>
        <p:sp>
          <p:nvSpPr>
            <p:cNvPr id="50349" name="Line 173"/>
            <p:cNvSpPr>
              <a:spLocks noChangeShapeType="1"/>
            </p:cNvSpPr>
            <p:nvPr/>
          </p:nvSpPr>
          <p:spPr bwMode="auto">
            <a:xfrm>
              <a:off x="6517895" y="2575612"/>
              <a:ext cx="15558"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50" name="Line 174"/>
            <p:cNvSpPr>
              <a:spLocks noChangeShapeType="1"/>
            </p:cNvSpPr>
            <p:nvPr/>
          </p:nvSpPr>
          <p:spPr bwMode="auto">
            <a:xfrm>
              <a:off x="6561978" y="2575612"/>
              <a:ext cx="2594"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51" name="Line 175"/>
            <p:cNvSpPr>
              <a:spLocks noChangeShapeType="1"/>
            </p:cNvSpPr>
            <p:nvPr/>
          </p:nvSpPr>
          <p:spPr bwMode="auto">
            <a:xfrm>
              <a:off x="6590504" y="2575612"/>
              <a:ext cx="2593"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52" name="Line 176"/>
            <p:cNvSpPr>
              <a:spLocks noChangeShapeType="1"/>
            </p:cNvSpPr>
            <p:nvPr/>
          </p:nvSpPr>
          <p:spPr bwMode="auto">
            <a:xfrm>
              <a:off x="6621622" y="2575612"/>
              <a:ext cx="12964"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53" name="Line 177"/>
            <p:cNvSpPr>
              <a:spLocks noChangeShapeType="1"/>
            </p:cNvSpPr>
            <p:nvPr/>
          </p:nvSpPr>
          <p:spPr bwMode="auto">
            <a:xfrm>
              <a:off x="6650145" y="2575612"/>
              <a:ext cx="15558"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54" name="Line 178"/>
            <p:cNvSpPr>
              <a:spLocks noChangeShapeType="1"/>
            </p:cNvSpPr>
            <p:nvPr/>
          </p:nvSpPr>
          <p:spPr bwMode="auto">
            <a:xfrm>
              <a:off x="6694230" y="2575612"/>
              <a:ext cx="2593"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55" name="Line 179"/>
            <p:cNvSpPr>
              <a:spLocks noChangeShapeType="1"/>
            </p:cNvSpPr>
            <p:nvPr/>
          </p:nvSpPr>
          <p:spPr bwMode="auto">
            <a:xfrm>
              <a:off x="6709788" y="2575612"/>
              <a:ext cx="12964"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56" name="Line 180"/>
            <p:cNvSpPr>
              <a:spLocks noChangeShapeType="1"/>
            </p:cNvSpPr>
            <p:nvPr/>
          </p:nvSpPr>
          <p:spPr bwMode="auto">
            <a:xfrm>
              <a:off x="6753871" y="2559289"/>
              <a:ext cx="12967"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57" name="Line 181"/>
            <p:cNvSpPr>
              <a:spLocks noChangeShapeType="1"/>
            </p:cNvSpPr>
            <p:nvPr/>
          </p:nvSpPr>
          <p:spPr bwMode="auto">
            <a:xfrm>
              <a:off x="6590504" y="2627850"/>
              <a:ext cx="15558"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58" name="Line 182"/>
            <p:cNvSpPr>
              <a:spLocks noChangeShapeType="1"/>
            </p:cNvSpPr>
            <p:nvPr/>
          </p:nvSpPr>
          <p:spPr bwMode="auto">
            <a:xfrm>
              <a:off x="6621622" y="2611527"/>
              <a:ext cx="2593"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59" name="Line 183"/>
            <p:cNvSpPr>
              <a:spLocks noChangeShapeType="1"/>
            </p:cNvSpPr>
            <p:nvPr/>
          </p:nvSpPr>
          <p:spPr bwMode="auto">
            <a:xfrm flipV="1">
              <a:off x="6678671" y="2575613"/>
              <a:ext cx="2593" cy="163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60" name="Line 184"/>
            <p:cNvSpPr>
              <a:spLocks noChangeShapeType="1"/>
            </p:cNvSpPr>
            <p:nvPr/>
          </p:nvSpPr>
          <p:spPr bwMode="auto">
            <a:xfrm>
              <a:off x="6709788" y="2575612"/>
              <a:ext cx="2593"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61" name="Line 185"/>
            <p:cNvSpPr>
              <a:spLocks noChangeShapeType="1"/>
            </p:cNvSpPr>
            <p:nvPr/>
          </p:nvSpPr>
          <p:spPr bwMode="auto">
            <a:xfrm>
              <a:off x="6678671" y="2627850"/>
              <a:ext cx="2593"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62" name="Line 186"/>
            <p:cNvSpPr>
              <a:spLocks noChangeShapeType="1"/>
            </p:cNvSpPr>
            <p:nvPr/>
          </p:nvSpPr>
          <p:spPr bwMode="auto">
            <a:xfrm>
              <a:off x="6722754" y="2575612"/>
              <a:ext cx="15558"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63" name="Line 187"/>
            <p:cNvSpPr>
              <a:spLocks noChangeShapeType="1"/>
            </p:cNvSpPr>
            <p:nvPr/>
          </p:nvSpPr>
          <p:spPr bwMode="auto">
            <a:xfrm flipV="1">
              <a:off x="6766837" y="2575613"/>
              <a:ext cx="2593" cy="163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64" name="Line 188"/>
            <p:cNvSpPr>
              <a:spLocks noChangeShapeType="1"/>
            </p:cNvSpPr>
            <p:nvPr/>
          </p:nvSpPr>
          <p:spPr bwMode="auto">
            <a:xfrm flipH="1">
              <a:off x="6810921" y="2627850"/>
              <a:ext cx="15558"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65" name="Line 189"/>
            <p:cNvSpPr>
              <a:spLocks noChangeShapeType="1"/>
            </p:cNvSpPr>
            <p:nvPr/>
          </p:nvSpPr>
          <p:spPr bwMode="auto">
            <a:xfrm flipH="1">
              <a:off x="6797955" y="2611527"/>
              <a:ext cx="12964"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66" name="Line 190"/>
            <p:cNvSpPr>
              <a:spLocks noChangeShapeType="1"/>
            </p:cNvSpPr>
            <p:nvPr/>
          </p:nvSpPr>
          <p:spPr bwMode="auto">
            <a:xfrm>
              <a:off x="6797955" y="2591938"/>
              <a:ext cx="2593"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67" name="Line 191"/>
            <p:cNvSpPr>
              <a:spLocks noChangeShapeType="1"/>
            </p:cNvSpPr>
            <p:nvPr/>
          </p:nvSpPr>
          <p:spPr bwMode="auto">
            <a:xfrm flipH="1">
              <a:off x="6782397" y="2591938"/>
              <a:ext cx="15558"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68" name="Line 192"/>
            <p:cNvSpPr>
              <a:spLocks noChangeShapeType="1"/>
            </p:cNvSpPr>
            <p:nvPr/>
          </p:nvSpPr>
          <p:spPr bwMode="auto">
            <a:xfrm flipH="1">
              <a:off x="6766837" y="2575612"/>
              <a:ext cx="15558"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69" name="Line 193"/>
            <p:cNvSpPr>
              <a:spLocks noChangeShapeType="1"/>
            </p:cNvSpPr>
            <p:nvPr/>
          </p:nvSpPr>
          <p:spPr bwMode="auto">
            <a:xfrm>
              <a:off x="6870564" y="2627850"/>
              <a:ext cx="2593"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70" name="Line 194"/>
            <p:cNvSpPr>
              <a:spLocks noChangeShapeType="1"/>
            </p:cNvSpPr>
            <p:nvPr/>
          </p:nvSpPr>
          <p:spPr bwMode="auto">
            <a:xfrm flipV="1">
              <a:off x="6842038" y="2591938"/>
              <a:ext cx="2594" cy="1958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71" name="Line 195"/>
            <p:cNvSpPr>
              <a:spLocks noChangeShapeType="1"/>
            </p:cNvSpPr>
            <p:nvPr/>
          </p:nvSpPr>
          <p:spPr bwMode="auto">
            <a:xfrm>
              <a:off x="6797955" y="2575612"/>
              <a:ext cx="2593"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72" name="Line 196"/>
            <p:cNvSpPr>
              <a:spLocks noChangeShapeType="1"/>
            </p:cNvSpPr>
            <p:nvPr/>
          </p:nvSpPr>
          <p:spPr bwMode="auto">
            <a:xfrm>
              <a:off x="6782397" y="2575612"/>
              <a:ext cx="2593"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73" name="Line 197"/>
            <p:cNvSpPr>
              <a:spLocks noChangeShapeType="1"/>
            </p:cNvSpPr>
            <p:nvPr/>
          </p:nvSpPr>
          <p:spPr bwMode="auto">
            <a:xfrm>
              <a:off x="6930205" y="2611527"/>
              <a:ext cx="2594"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74" name="Line 198"/>
            <p:cNvSpPr>
              <a:spLocks noChangeShapeType="1"/>
            </p:cNvSpPr>
            <p:nvPr/>
          </p:nvSpPr>
          <p:spPr bwMode="auto">
            <a:xfrm flipH="1">
              <a:off x="6899087" y="2591938"/>
              <a:ext cx="15558"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75" name="Line 199"/>
            <p:cNvSpPr>
              <a:spLocks noChangeShapeType="1"/>
            </p:cNvSpPr>
            <p:nvPr/>
          </p:nvSpPr>
          <p:spPr bwMode="auto">
            <a:xfrm flipH="1">
              <a:off x="6870563" y="2591938"/>
              <a:ext cx="15558"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76" name="Line 200"/>
            <p:cNvSpPr>
              <a:spLocks noChangeShapeType="1"/>
            </p:cNvSpPr>
            <p:nvPr/>
          </p:nvSpPr>
          <p:spPr bwMode="auto">
            <a:xfrm flipV="1">
              <a:off x="6855004" y="2575613"/>
              <a:ext cx="2593" cy="163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77" name="Line 201"/>
            <p:cNvSpPr>
              <a:spLocks noChangeShapeType="1"/>
            </p:cNvSpPr>
            <p:nvPr/>
          </p:nvSpPr>
          <p:spPr bwMode="auto">
            <a:xfrm>
              <a:off x="6842038" y="2575612"/>
              <a:ext cx="2594"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78" name="Line 202"/>
            <p:cNvSpPr>
              <a:spLocks noChangeShapeType="1"/>
            </p:cNvSpPr>
            <p:nvPr/>
          </p:nvSpPr>
          <p:spPr bwMode="auto">
            <a:xfrm>
              <a:off x="6810920" y="2575612"/>
              <a:ext cx="2594"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79" name="Line 203"/>
            <p:cNvSpPr>
              <a:spLocks noChangeShapeType="1"/>
            </p:cNvSpPr>
            <p:nvPr/>
          </p:nvSpPr>
          <p:spPr bwMode="auto">
            <a:xfrm>
              <a:off x="7002812" y="2575612"/>
              <a:ext cx="2594"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80" name="Line 204"/>
            <p:cNvSpPr>
              <a:spLocks noChangeShapeType="1"/>
            </p:cNvSpPr>
            <p:nvPr/>
          </p:nvSpPr>
          <p:spPr bwMode="auto">
            <a:xfrm>
              <a:off x="6958730" y="2575612"/>
              <a:ext cx="2593"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81" name="Line 205"/>
            <p:cNvSpPr>
              <a:spLocks noChangeShapeType="1"/>
            </p:cNvSpPr>
            <p:nvPr/>
          </p:nvSpPr>
          <p:spPr bwMode="auto">
            <a:xfrm flipH="1">
              <a:off x="6930205" y="2575612"/>
              <a:ext cx="12967"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82" name="Line 206"/>
            <p:cNvSpPr>
              <a:spLocks noChangeShapeType="1"/>
            </p:cNvSpPr>
            <p:nvPr/>
          </p:nvSpPr>
          <p:spPr bwMode="auto">
            <a:xfrm flipH="1">
              <a:off x="6886122" y="2575612"/>
              <a:ext cx="12964"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83" name="Line 207"/>
            <p:cNvSpPr>
              <a:spLocks noChangeShapeType="1"/>
            </p:cNvSpPr>
            <p:nvPr/>
          </p:nvSpPr>
          <p:spPr bwMode="auto">
            <a:xfrm>
              <a:off x="6870564" y="2575612"/>
              <a:ext cx="2593"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84" name="Line 208"/>
            <p:cNvSpPr>
              <a:spLocks noChangeShapeType="1"/>
            </p:cNvSpPr>
            <p:nvPr/>
          </p:nvSpPr>
          <p:spPr bwMode="auto">
            <a:xfrm flipH="1">
              <a:off x="6826479" y="2559289"/>
              <a:ext cx="15558"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85" name="Line 209"/>
            <p:cNvSpPr>
              <a:spLocks noChangeShapeType="1"/>
            </p:cNvSpPr>
            <p:nvPr/>
          </p:nvSpPr>
          <p:spPr bwMode="auto">
            <a:xfrm flipH="1">
              <a:off x="6797955" y="2559289"/>
              <a:ext cx="12964"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86" name="Freeform 210"/>
            <p:cNvSpPr>
              <a:spLocks/>
            </p:cNvSpPr>
            <p:nvPr/>
          </p:nvSpPr>
          <p:spPr bwMode="auto">
            <a:xfrm>
              <a:off x="6650145" y="2559289"/>
              <a:ext cx="235978" cy="32649"/>
            </a:xfrm>
            <a:custGeom>
              <a:avLst/>
              <a:gdLst>
                <a:gd name="T0" fmla="*/ 91 w 91"/>
                <a:gd name="T1" fmla="*/ 0 h 10"/>
                <a:gd name="T2" fmla="*/ 91 w 91"/>
                <a:gd name="T3" fmla="*/ 0 h 10"/>
                <a:gd name="T4" fmla="*/ 85 w 91"/>
                <a:gd name="T5" fmla="*/ 5 h 10"/>
                <a:gd name="T6" fmla="*/ 79 w 91"/>
                <a:gd name="T7" fmla="*/ 5 h 10"/>
                <a:gd name="T8" fmla="*/ 74 w 91"/>
                <a:gd name="T9" fmla="*/ 10 h 10"/>
                <a:gd name="T10" fmla="*/ 62 w 91"/>
                <a:gd name="T11" fmla="*/ 10 h 10"/>
                <a:gd name="T12" fmla="*/ 23 w 91"/>
                <a:gd name="T13" fmla="*/ 10 h 10"/>
                <a:gd name="T14" fmla="*/ 6 w 91"/>
                <a:gd name="T15" fmla="*/ 5 h 10"/>
                <a:gd name="T16" fmla="*/ 0 w 91"/>
                <a:gd name="T17" fmla="*/ 0 h 10"/>
                <a:gd name="T18" fmla="*/ 91 w 91"/>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0">
                  <a:moveTo>
                    <a:pt x="91" y="0"/>
                  </a:moveTo>
                  <a:lnTo>
                    <a:pt x="91" y="0"/>
                  </a:lnTo>
                  <a:lnTo>
                    <a:pt x="85" y="5"/>
                  </a:lnTo>
                  <a:lnTo>
                    <a:pt x="79" y="5"/>
                  </a:lnTo>
                  <a:lnTo>
                    <a:pt x="74" y="10"/>
                  </a:lnTo>
                  <a:lnTo>
                    <a:pt x="62" y="10"/>
                  </a:lnTo>
                  <a:lnTo>
                    <a:pt x="23" y="10"/>
                  </a:lnTo>
                  <a:lnTo>
                    <a:pt x="6" y="5"/>
                  </a:lnTo>
                  <a:lnTo>
                    <a:pt x="0" y="0"/>
                  </a:lnTo>
                  <a:lnTo>
                    <a:pt x="9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87" name="Line 211"/>
            <p:cNvSpPr>
              <a:spLocks noChangeShapeType="1"/>
            </p:cNvSpPr>
            <p:nvPr/>
          </p:nvSpPr>
          <p:spPr bwMode="auto">
            <a:xfrm>
              <a:off x="7415123" y="2591938"/>
              <a:ext cx="15558"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88" name="Line 212"/>
            <p:cNvSpPr>
              <a:spLocks noChangeShapeType="1"/>
            </p:cNvSpPr>
            <p:nvPr/>
          </p:nvSpPr>
          <p:spPr bwMode="auto">
            <a:xfrm>
              <a:off x="7474765" y="2591938"/>
              <a:ext cx="12967"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89" name="Line 213"/>
            <p:cNvSpPr>
              <a:spLocks noChangeShapeType="1"/>
            </p:cNvSpPr>
            <p:nvPr/>
          </p:nvSpPr>
          <p:spPr bwMode="auto">
            <a:xfrm>
              <a:off x="7547373" y="2575612"/>
              <a:ext cx="2594"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90" name="Line 214"/>
            <p:cNvSpPr>
              <a:spLocks noChangeShapeType="1"/>
            </p:cNvSpPr>
            <p:nvPr/>
          </p:nvSpPr>
          <p:spPr bwMode="auto">
            <a:xfrm>
              <a:off x="7607016" y="2575612"/>
              <a:ext cx="12964"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91" name="Line 215"/>
            <p:cNvSpPr>
              <a:spLocks noChangeShapeType="1"/>
            </p:cNvSpPr>
            <p:nvPr/>
          </p:nvSpPr>
          <p:spPr bwMode="auto">
            <a:xfrm>
              <a:off x="7679625" y="2559289"/>
              <a:ext cx="2593"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92" name="Line 216"/>
            <p:cNvSpPr>
              <a:spLocks noChangeShapeType="1"/>
            </p:cNvSpPr>
            <p:nvPr/>
          </p:nvSpPr>
          <p:spPr bwMode="auto">
            <a:xfrm flipH="1">
              <a:off x="7679625" y="2575612"/>
              <a:ext cx="15558"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93" name="Line 217"/>
            <p:cNvSpPr>
              <a:spLocks noChangeShapeType="1"/>
            </p:cNvSpPr>
            <p:nvPr/>
          </p:nvSpPr>
          <p:spPr bwMode="auto">
            <a:xfrm>
              <a:off x="7664066" y="2575613"/>
              <a:ext cx="2593" cy="163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94" name="Line 218"/>
            <p:cNvSpPr>
              <a:spLocks noChangeShapeType="1"/>
            </p:cNvSpPr>
            <p:nvPr/>
          </p:nvSpPr>
          <p:spPr bwMode="auto">
            <a:xfrm>
              <a:off x="7635540" y="2591938"/>
              <a:ext cx="2594" cy="326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95" name="Line 219"/>
            <p:cNvSpPr>
              <a:spLocks noChangeShapeType="1"/>
            </p:cNvSpPr>
            <p:nvPr/>
          </p:nvSpPr>
          <p:spPr bwMode="auto">
            <a:xfrm>
              <a:off x="7607017" y="2591938"/>
              <a:ext cx="2593" cy="1958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96" name="Line 220"/>
            <p:cNvSpPr>
              <a:spLocks noChangeShapeType="1"/>
            </p:cNvSpPr>
            <p:nvPr/>
          </p:nvSpPr>
          <p:spPr bwMode="auto">
            <a:xfrm>
              <a:off x="7591458" y="2611527"/>
              <a:ext cx="2593" cy="1632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97" name="Line 221"/>
            <p:cNvSpPr>
              <a:spLocks noChangeShapeType="1"/>
            </p:cNvSpPr>
            <p:nvPr/>
          </p:nvSpPr>
          <p:spPr bwMode="auto">
            <a:xfrm>
              <a:off x="7575899" y="2627850"/>
              <a:ext cx="2593"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398" name="Line 222"/>
            <p:cNvSpPr>
              <a:spLocks noChangeShapeType="1"/>
            </p:cNvSpPr>
            <p:nvPr/>
          </p:nvSpPr>
          <p:spPr bwMode="auto">
            <a:xfrm>
              <a:off x="7547373" y="2627850"/>
              <a:ext cx="2594" cy="326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104306" tIns="52153" rIns="104306" bIns="52153"/>
            <a:lstStyle/>
            <a:p>
              <a:pPr fontAlgn="base">
                <a:spcBef>
                  <a:spcPct val="0"/>
                </a:spcBef>
                <a:spcAft>
                  <a:spcPct val="0"/>
                </a:spcAft>
              </a:pPr>
              <a:endParaRPr lang="ja-JP" altLang="en-US">
                <a:solidFill>
                  <a:srgbClr val="000000"/>
                </a:solidFill>
              </a:endParaRPr>
            </a:p>
          </p:txBody>
        </p:sp>
        <p:grpSp>
          <p:nvGrpSpPr>
            <p:cNvPr id="50600" name="Group 424"/>
            <p:cNvGrpSpPr>
              <a:grpSpLocks/>
            </p:cNvGrpSpPr>
            <p:nvPr/>
          </p:nvGrpSpPr>
          <p:grpSpPr bwMode="auto">
            <a:xfrm>
              <a:off x="6561980" y="2402578"/>
              <a:ext cx="3573353" cy="2190698"/>
              <a:chOff x="3646" y="1667"/>
              <a:chExt cx="1378" cy="671"/>
            </a:xfrm>
          </p:grpSpPr>
          <p:sp>
            <p:nvSpPr>
              <p:cNvPr id="50400" name="Line 224"/>
              <p:cNvSpPr>
                <a:spLocks noChangeShapeType="1"/>
              </p:cNvSpPr>
              <p:nvPr/>
            </p:nvSpPr>
            <p:spPr bwMode="auto">
              <a:xfrm>
                <a:off x="4037" y="170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01" name="Line 225"/>
              <p:cNvSpPr>
                <a:spLocks noChangeShapeType="1"/>
              </p:cNvSpPr>
              <p:nvPr/>
            </p:nvSpPr>
            <p:spPr bwMode="auto">
              <a:xfrm>
                <a:off x="4048" y="1699"/>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02" name="Line 226"/>
              <p:cNvSpPr>
                <a:spLocks noChangeShapeType="1"/>
              </p:cNvSpPr>
              <p:nvPr/>
            </p:nvSpPr>
            <p:spPr bwMode="auto">
              <a:xfrm>
                <a:off x="4054"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03" name="Line 227"/>
              <p:cNvSpPr>
                <a:spLocks noChangeShapeType="1"/>
              </p:cNvSpPr>
              <p:nvPr/>
            </p:nvSpPr>
            <p:spPr bwMode="auto">
              <a:xfrm>
                <a:off x="4060" y="1694"/>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04" name="Line 228"/>
              <p:cNvSpPr>
                <a:spLocks noChangeShapeType="1"/>
              </p:cNvSpPr>
              <p:nvPr/>
            </p:nvSpPr>
            <p:spPr bwMode="auto">
              <a:xfrm flipV="1">
                <a:off x="4077" y="1678"/>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05" name="Line 229"/>
              <p:cNvSpPr>
                <a:spLocks noChangeShapeType="1"/>
              </p:cNvSpPr>
              <p:nvPr/>
            </p:nvSpPr>
            <p:spPr bwMode="auto">
              <a:xfrm>
                <a:off x="4071"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06" name="Line 230"/>
              <p:cNvSpPr>
                <a:spLocks noChangeShapeType="1"/>
              </p:cNvSpPr>
              <p:nvPr/>
            </p:nvSpPr>
            <p:spPr bwMode="auto">
              <a:xfrm flipV="1">
                <a:off x="4077" y="1689"/>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07" name="Line 231"/>
              <p:cNvSpPr>
                <a:spLocks noChangeShapeType="1"/>
              </p:cNvSpPr>
              <p:nvPr/>
            </p:nvSpPr>
            <p:spPr bwMode="auto">
              <a:xfrm flipV="1">
                <a:off x="4088" y="1673"/>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08" name="Line 232"/>
              <p:cNvSpPr>
                <a:spLocks noChangeShapeType="1"/>
              </p:cNvSpPr>
              <p:nvPr/>
            </p:nvSpPr>
            <p:spPr bwMode="auto">
              <a:xfrm>
                <a:off x="4088"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09" name="Line 233"/>
              <p:cNvSpPr>
                <a:spLocks noChangeShapeType="1"/>
              </p:cNvSpPr>
              <p:nvPr/>
            </p:nvSpPr>
            <p:spPr bwMode="auto">
              <a:xfrm flipH="1">
                <a:off x="4116" y="1704"/>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10" name="Line 234"/>
              <p:cNvSpPr>
                <a:spLocks noChangeShapeType="1"/>
              </p:cNvSpPr>
              <p:nvPr/>
            </p:nvSpPr>
            <p:spPr bwMode="auto">
              <a:xfrm>
                <a:off x="4116" y="170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11" name="Line 235"/>
              <p:cNvSpPr>
                <a:spLocks noChangeShapeType="1"/>
              </p:cNvSpPr>
              <p:nvPr/>
            </p:nvSpPr>
            <p:spPr bwMode="auto">
              <a:xfrm flipH="1">
                <a:off x="4111" y="1699"/>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12" name="Line 236"/>
              <p:cNvSpPr>
                <a:spLocks noChangeShapeType="1"/>
              </p:cNvSpPr>
              <p:nvPr/>
            </p:nvSpPr>
            <p:spPr bwMode="auto">
              <a:xfrm>
                <a:off x="4099"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13" name="Line 237"/>
              <p:cNvSpPr>
                <a:spLocks noChangeShapeType="1"/>
              </p:cNvSpPr>
              <p:nvPr/>
            </p:nvSpPr>
            <p:spPr bwMode="auto">
              <a:xfrm>
                <a:off x="4145" y="170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14" name="Line 238"/>
              <p:cNvSpPr>
                <a:spLocks noChangeShapeType="1"/>
              </p:cNvSpPr>
              <p:nvPr/>
            </p:nvSpPr>
            <p:spPr bwMode="auto">
              <a:xfrm>
                <a:off x="4128"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15" name="Line 239"/>
              <p:cNvSpPr>
                <a:spLocks noChangeShapeType="1"/>
              </p:cNvSpPr>
              <p:nvPr/>
            </p:nvSpPr>
            <p:spPr bwMode="auto">
              <a:xfrm flipH="1">
                <a:off x="4111" y="1683"/>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16" name="Line 240"/>
              <p:cNvSpPr>
                <a:spLocks noChangeShapeType="1"/>
              </p:cNvSpPr>
              <p:nvPr/>
            </p:nvSpPr>
            <p:spPr bwMode="auto">
              <a:xfrm flipV="1">
                <a:off x="4105" y="1678"/>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17" name="Line 241"/>
              <p:cNvSpPr>
                <a:spLocks noChangeShapeType="1"/>
              </p:cNvSpPr>
              <p:nvPr/>
            </p:nvSpPr>
            <p:spPr bwMode="auto">
              <a:xfrm>
                <a:off x="4099"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18" name="Line 242"/>
              <p:cNvSpPr>
                <a:spLocks noChangeShapeType="1"/>
              </p:cNvSpPr>
              <p:nvPr/>
            </p:nvSpPr>
            <p:spPr bwMode="auto">
              <a:xfrm>
                <a:off x="4179" y="1699"/>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19" name="Line 243"/>
              <p:cNvSpPr>
                <a:spLocks noChangeShapeType="1"/>
              </p:cNvSpPr>
              <p:nvPr/>
            </p:nvSpPr>
            <p:spPr bwMode="auto">
              <a:xfrm flipH="1" flipV="1">
                <a:off x="4167" y="1694"/>
                <a:ext cx="6"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20" name="Line 244"/>
              <p:cNvSpPr>
                <a:spLocks noChangeShapeType="1"/>
              </p:cNvSpPr>
              <p:nvPr/>
            </p:nvSpPr>
            <p:spPr bwMode="auto">
              <a:xfrm>
                <a:off x="4162"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21" name="Line 245"/>
              <p:cNvSpPr>
                <a:spLocks noChangeShapeType="1"/>
              </p:cNvSpPr>
              <p:nvPr/>
            </p:nvSpPr>
            <p:spPr bwMode="auto">
              <a:xfrm>
                <a:off x="4128"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22" name="Line 246"/>
              <p:cNvSpPr>
                <a:spLocks noChangeShapeType="1"/>
              </p:cNvSpPr>
              <p:nvPr/>
            </p:nvSpPr>
            <p:spPr bwMode="auto">
              <a:xfrm>
                <a:off x="4116"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23" name="Line 247"/>
              <p:cNvSpPr>
                <a:spLocks noChangeShapeType="1"/>
              </p:cNvSpPr>
              <p:nvPr/>
            </p:nvSpPr>
            <p:spPr bwMode="auto">
              <a:xfrm flipH="1">
                <a:off x="4105" y="1678"/>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24" name="Line 248"/>
              <p:cNvSpPr>
                <a:spLocks noChangeShapeType="1"/>
              </p:cNvSpPr>
              <p:nvPr/>
            </p:nvSpPr>
            <p:spPr bwMode="auto">
              <a:xfrm flipH="1">
                <a:off x="4213" y="1683"/>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25" name="Line 249"/>
              <p:cNvSpPr>
                <a:spLocks noChangeShapeType="1"/>
              </p:cNvSpPr>
              <p:nvPr/>
            </p:nvSpPr>
            <p:spPr bwMode="auto">
              <a:xfrm>
                <a:off x="4207"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26" name="Line 250"/>
              <p:cNvSpPr>
                <a:spLocks noChangeShapeType="1"/>
              </p:cNvSpPr>
              <p:nvPr/>
            </p:nvSpPr>
            <p:spPr bwMode="auto">
              <a:xfrm flipH="1">
                <a:off x="4190" y="168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27" name="Line 251"/>
              <p:cNvSpPr>
                <a:spLocks noChangeShapeType="1"/>
              </p:cNvSpPr>
              <p:nvPr/>
            </p:nvSpPr>
            <p:spPr bwMode="auto">
              <a:xfrm flipH="1">
                <a:off x="4179" y="1683"/>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28" name="Line 252"/>
              <p:cNvSpPr>
                <a:spLocks noChangeShapeType="1"/>
              </p:cNvSpPr>
              <p:nvPr/>
            </p:nvSpPr>
            <p:spPr bwMode="auto">
              <a:xfrm>
                <a:off x="4167"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29" name="Line 253"/>
              <p:cNvSpPr>
                <a:spLocks noChangeShapeType="1"/>
              </p:cNvSpPr>
              <p:nvPr/>
            </p:nvSpPr>
            <p:spPr bwMode="auto">
              <a:xfrm flipH="1">
                <a:off x="4156" y="1678"/>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30" name="Line 254"/>
              <p:cNvSpPr>
                <a:spLocks noChangeShapeType="1"/>
              </p:cNvSpPr>
              <p:nvPr/>
            </p:nvSpPr>
            <p:spPr bwMode="auto">
              <a:xfrm flipH="1">
                <a:off x="4139" y="1678"/>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31" name="Line 255"/>
              <p:cNvSpPr>
                <a:spLocks noChangeShapeType="1"/>
              </p:cNvSpPr>
              <p:nvPr/>
            </p:nvSpPr>
            <p:spPr bwMode="auto">
              <a:xfrm>
                <a:off x="4133"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32" name="Line 256"/>
              <p:cNvSpPr>
                <a:spLocks noChangeShapeType="1"/>
              </p:cNvSpPr>
              <p:nvPr/>
            </p:nvSpPr>
            <p:spPr bwMode="auto">
              <a:xfrm>
                <a:off x="4116"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33" name="Line 257"/>
              <p:cNvSpPr>
                <a:spLocks noChangeShapeType="1"/>
              </p:cNvSpPr>
              <p:nvPr/>
            </p:nvSpPr>
            <p:spPr bwMode="auto">
              <a:xfrm flipH="1">
                <a:off x="4105" y="167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34" name="Line 258"/>
              <p:cNvSpPr>
                <a:spLocks noChangeShapeType="1"/>
              </p:cNvSpPr>
              <p:nvPr/>
            </p:nvSpPr>
            <p:spPr bwMode="auto">
              <a:xfrm flipH="1">
                <a:off x="4088" y="167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35" name="Line 259"/>
              <p:cNvSpPr>
                <a:spLocks noChangeShapeType="1"/>
              </p:cNvSpPr>
              <p:nvPr/>
            </p:nvSpPr>
            <p:spPr bwMode="auto">
              <a:xfrm flipH="1">
                <a:off x="4088" y="167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36" name="Freeform 260"/>
              <p:cNvSpPr>
                <a:spLocks/>
              </p:cNvSpPr>
              <p:nvPr/>
            </p:nvSpPr>
            <p:spPr bwMode="auto">
              <a:xfrm>
                <a:off x="4031" y="1667"/>
                <a:ext cx="119" cy="27"/>
              </a:xfrm>
              <a:custGeom>
                <a:avLst/>
                <a:gdLst>
                  <a:gd name="T0" fmla="*/ 119 w 119"/>
                  <a:gd name="T1" fmla="*/ 0 h 27"/>
                  <a:gd name="T2" fmla="*/ 119 w 119"/>
                  <a:gd name="T3" fmla="*/ 6 h 27"/>
                  <a:gd name="T4" fmla="*/ 114 w 119"/>
                  <a:gd name="T5" fmla="*/ 11 h 27"/>
                  <a:gd name="T6" fmla="*/ 108 w 119"/>
                  <a:gd name="T7" fmla="*/ 11 h 27"/>
                  <a:gd name="T8" fmla="*/ 102 w 119"/>
                  <a:gd name="T9" fmla="*/ 16 h 27"/>
                  <a:gd name="T10" fmla="*/ 97 w 119"/>
                  <a:gd name="T11" fmla="*/ 16 h 27"/>
                  <a:gd name="T12" fmla="*/ 80 w 119"/>
                  <a:gd name="T13" fmla="*/ 22 h 27"/>
                  <a:gd name="T14" fmla="*/ 74 w 119"/>
                  <a:gd name="T15" fmla="*/ 27 h 27"/>
                  <a:gd name="T16" fmla="*/ 46 w 119"/>
                  <a:gd name="T17" fmla="*/ 27 h 27"/>
                  <a:gd name="T18" fmla="*/ 29 w 119"/>
                  <a:gd name="T19" fmla="*/ 16 h 27"/>
                  <a:gd name="T20" fmla="*/ 17 w 119"/>
                  <a:gd name="T21" fmla="*/ 16 h 27"/>
                  <a:gd name="T22" fmla="*/ 12 w 119"/>
                  <a:gd name="T23" fmla="*/ 11 h 27"/>
                  <a:gd name="T24" fmla="*/ 6 w 119"/>
                  <a:gd name="T25" fmla="*/ 6 h 27"/>
                  <a:gd name="T26" fmla="*/ 0 w 119"/>
                  <a:gd name="T27" fmla="*/ 0 h 27"/>
                  <a:gd name="T28" fmla="*/ 119 w 119"/>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27">
                    <a:moveTo>
                      <a:pt x="119" y="0"/>
                    </a:moveTo>
                    <a:lnTo>
                      <a:pt x="119" y="6"/>
                    </a:lnTo>
                    <a:lnTo>
                      <a:pt x="114" y="11"/>
                    </a:lnTo>
                    <a:lnTo>
                      <a:pt x="108" y="11"/>
                    </a:lnTo>
                    <a:lnTo>
                      <a:pt x="102" y="16"/>
                    </a:lnTo>
                    <a:lnTo>
                      <a:pt x="97" y="16"/>
                    </a:lnTo>
                    <a:lnTo>
                      <a:pt x="80" y="22"/>
                    </a:lnTo>
                    <a:lnTo>
                      <a:pt x="74" y="27"/>
                    </a:lnTo>
                    <a:lnTo>
                      <a:pt x="46" y="27"/>
                    </a:lnTo>
                    <a:lnTo>
                      <a:pt x="29" y="16"/>
                    </a:lnTo>
                    <a:lnTo>
                      <a:pt x="17" y="16"/>
                    </a:lnTo>
                    <a:lnTo>
                      <a:pt x="12" y="11"/>
                    </a:lnTo>
                    <a:lnTo>
                      <a:pt x="6" y="6"/>
                    </a:lnTo>
                    <a:lnTo>
                      <a:pt x="0" y="0"/>
                    </a:lnTo>
                    <a:lnTo>
                      <a:pt x="11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a:solidFill>
                    <a:srgbClr val="000000"/>
                  </a:solidFill>
                </a:endParaRPr>
              </a:p>
            </p:txBody>
          </p:sp>
          <p:sp>
            <p:nvSpPr>
              <p:cNvPr id="50437" name="Rectangle 261"/>
              <p:cNvSpPr>
                <a:spLocks noChangeArrowheads="1"/>
              </p:cNvSpPr>
              <p:nvPr/>
            </p:nvSpPr>
            <p:spPr bwMode="auto">
              <a:xfrm>
                <a:off x="3828" y="1906"/>
                <a:ext cx="11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800" b="1">
                    <a:solidFill>
                      <a:srgbClr val="000000"/>
                    </a:solidFill>
                    <a:latin typeface="+mn-ea"/>
                    <a:ea typeface="+mn-ea"/>
                  </a:rPr>
                  <a:t>STEP4 消灯･調光状態の決定</a:t>
                </a:r>
              </a:p>
            </p:txBody>
          </p:sp>
          <p:sp>
            <p:nvSpPr>
              <p:cNvPr id="50438" name="Line 262"/>
              <p:cNvSpPr>
                <a:spLocks noChangeShapeType="1"/>
              </p:cNvSpPr>
              <p:nvPr/>
            </p:nvSpPr>
            <p:spPr bwMode="auto">
              <a:xfrm flipH="1">
                <a:off x="4298" y="1678"/>
                <a:ext cx="176" cy="16"/>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39" name="Line 263"/>
              <p:cNvSpPr>
                <a:spLocks noChangeShapeType="1"/>
              </p:cNvSpPr>
              <p:nvPr/>
            </p:nvSpPr>
            <p:spPr bwMode="auto">
              <a:xfrm flipH="1">
                <a:off x="4349" y="1678"/>
                <a:ext cx="125" cy="4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40" name="Line 264"/>
              <p:cNvSpPr>
                <a:spLocks noChangeShapeType="1"/>
              </p:cNvSpPr>
              <p:nvPr/>
            </p:nvSpPr>
            <p:spPr bwMode="auto">
              <a:xfrm flipH="1">
                <a:off x="4394" y="1678"/>
                <a:ext cx="80" cy="6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41" name="Line 265"/>
              <p:cNvSpPr>
                <a:spLocks noChangeShapeType="1"/>
              </p:cNvSpPr>
              <p:nvPr/>
            </p:nvSpPr>
            <p:spPr bwMode="auto">
              <a:xfrm flipH="1">
                <a:off x="4434" y="1678"/>
                <a:ext cx="40" cy="6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42" name="Line 266"/>
              <p:cNvSpPr>
                <a:spLocks noChangeShapeType="1"/>
              </p:cNvSpPr>
              <p:nvPr/>
            </p:nvSpPr>
            <p:spPr bwMode="auto">
              <a:xfrm>
                <a:off x="4474" y="1678"/>
                <a:ext cx="1" cy="6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43" name="Line 267"/>
              <p:cNvSpPr>
                <a:spLocks noChangeShapeType="1"/>
              </p:cNvSpPr>
              <p:nvPr/>
            </p:nvSpPr>
            <p:spPr bwMode="auto">
              <a:xfrm>
                <a:off x="4474" y="1678"/>
                <a:ext cx="39" cy="6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44" name="Line 268"/>
              <p:cNvSpPr>
                <a:spLocks noChangeShapeType="1"/>
              </p:cNvSpPr>
              <p:nvPr/>
            </p:nvSpPr>
            <p:spPr bwMode="auto">
              <a:xfrm>
                <a:off x="4474" y="1678"/>
                <a:ext cx="79" cy="6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45" name="Line 269"/>
              <p:cNvSpPr>
                <a:spLocks noChangeShapeType="1"/>
              </p:cNvSpPr>
              <p:nvPr/>
            </p:nvSpPr>
            <p:spPr bwMode="auto">
              <a:xfrm>
                <a:off x="4474" y="1678"/>
                <a:ext cx="119" cy="4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46" name="Line 270"/>
              <p:cNvSpPr>
                <a:spLocks noChangeShapeType="1"/>
              </p:cNvSpPr>
              <p:nvPr/>
            </p:nvSpPr>
            <p:spPr bwMode="auto">
              <a:xfrm>
                <a:off x="4474" y="1678"/>
                <a:ext cx="170" cy="16"/>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47" name="Line 271"/>
              <p:cNvSpPr>
                <a:spLocks noChangeShapeType="1"/>
              </p:cNvSpPr>
              <p:nvPr/>
            </p:nvSpPr>
            <p:spPr bwMode="auto">
              <a:xfrm>
                <a:off x="4298" y="1694"/>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48" name="Line 272"/>
              <p:cNvSpPr>
                <a:spLocks noChangeShapeType="1"/>
              </p:cNvSpPr>
              <p:nvPr/>
            </p:nvSpPr>
            <p:spPr bwMode="auto">
              <a:xfrm>
                <a:off x="4309"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49" name="Line 273"/>
              <p:cNvSpPr>
                <a:spLocks noChangeShapeType="1"/>
              </p:cNvSpPr>
              <p:nvPr/>
            </p:nvSpPr>
            <p:spPr bwMode="auto">
              <a:xfrm>
                <a:off x="4326"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50" name="Line 274"/>
              <p:cNvSpPr>
                <a:spLocks noChangeShapeType="1"/>
              </p:cNvSpPr>
              <p:nvPr/>
            </p:nvSpPr>
            <p:spPr bwMode="auto">
              <a:xfrm>
                <a:off x="4332" y="1689"/>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51" name="Line 275"/>
              <p:cNvSpPr>
                <a:spLocks noChangeShapeType="1"/>
              </p:cNvSpPr>
              <p:nvPr/>
            </p:nvSpPr>
            <p:spPr bwMode="auto">
              <a:xfrm>
                <a:off x="4349" y="1689"/>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52" name="Line 276"/>
              <p:cNvSpPr>
                <a:spLocks noChangeShapeType="1"/>
              </p:cNvSpPr>
              <p:nvPr/>
            </p:nvSpPr>
            <p:spPr bwMode="auto">
              <a:xfrm>
                <a:off x="4360"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53" name="Line 277"/>
              <p:cNvSpPr>
                <a:spLocks noChangeShapeType="1"/>
              </p:cNvSpPr>
              <p:nvPr/>
            </p:nvSpPr>
            <p:spPr bwMode="auto">
              <a:xfrm>
                <a:off x="4372" y="1683"/>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54" name="Line 278"/>
              <p:cNvSpPr>
                <a:spLocks noChangeShapeType="1"/>
              </p:cNvSpPr>
              <p:nvPr/>
            </p:nvSpPr>
            <p:spPr bwMode="auto">
              <a:xfrm>
                <a:off x="4383" y="168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55" name="Line 279"/>
              <p:cNvSpPr>
                <a:spLocks noChangeShapeType="1"/>
              </p:cNvSpPr>
              <p:nvPr/>
            </p:nvSpPr>
            <p:spPr bwMode="auto">
              <a:xfrm flipV="1">
                <a:off x="4400" y="1678"/>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56" name="Line 280"/>
              <p:cNvSpPr>
                <a:spLocks noChangeShapeType="1"/>
              </p:cNvSpPr>
              <p:nvPr/>
            </p:nvSpPr>
            <p:spPr bwMode="auto">
              <a:xfrm>
                <a:off x="4406" y="1678"/>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57" name="Line 281"/>
              <p:cNvSpPr>
                <a:spLocks noChangeShapeType="1"/>
              </p:cNvSpPr>
              <p:nvPr/>
            </p:nvSpPr>
            <p:spPr bwMode="auto">
              <a:xfrm>
                <a:off x="4423" y="1678"/>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58" name="Line 282"/>
              <p:cNvSpPr>
                <a:spLocks noChangeShapeType="1"/>
              </p:cNvSpPr>
              <p:nvPr/>
            </p:nvSpPr>
            <p:spPr bwMode="auto">
              <a:xfrm>
                <a:off x="4434"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59" name="Line 283"/>
              <p:cNvSpPr>
                <a:spLocks noChangeShapeType="1"/>
              </p:cNvSpPr>
              <p:nvPr/>
            </p:nvSpPr>
            <p:spPr bwMode="auto">
              <a:xfrm>
                <a:off x="4451"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60" name="Line 284"/>
              <p:cNvSpPr>
                <a:spLocks noChangeShapeType="1"/>
              </p:cNvSpPr>
              <p:nvPr/>
            </p:nvSpPr>
            <p:spPr bwMode="auto">
              <a:xfrm>
                <a:off x="4349" y="1726"/>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61" name="Line 285"/>
              <p:cNvSpPr>
                <a:spLocks noChangeShapeType="1"/>
              </p:cNvSpPr>
              <p:nvPr/>
            </p:nvSpPr>
            <p:spPr bwMode="auto">
              <a:xfrm flipV="1">
                <a:off x="4383" y="1710"/>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62" name="Line 286"/>
              <p:cNvSpPr>
                <a:spLocks noChangeShapeType="1"/>
              </p:cNvSpPr>
              <p:nvPr/>
            </p:nvSpPr>
            <p:spPr bwMode="auto">
              <a:xfrm>
                <a:off x="4383" y="1710"/>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63" name="Line 287"/>
              <p:cNvSpPr>
                <a:spLocks noChangeShapeType="1"/>
              </p:cNvSpPr>
              <p:nvPr/>
            </p:nvSpPr>
            <p:spPr bwMode="auto">
              <a:xfrm flipV="1">
                <a:off x="4394" y="1704"/>
                <a:ext cx="1" cy="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64" name="Line 288"/>
              <p:cNvSpPr>
                <a:spLocks noChangeShapeType="1"/>
              </p:cNvSpPr>
              <p:nvPr/>
            </p:nvSpPr>
            <p:spPr bwMode="auto">
              <a:xfrm>
                <a:off x="4406" y="170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65" name="Line 289"/>
              <p:cNvSpPr>
                <a:spLocks noChangeShapeType="1"/>
              </p:cNvSpPr>
              <p:nvPr/>
            </p:nvSpPr>
            <p:spPr bwMode="auto">
              <a:xfrm>
                <a:off x="4417" y="1699"/>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66" name="Line 290"/>
              <p:cNvSpPr>
                <a:spLocks noChangeShapeType="1"/>
              </p:cNvSpPr>
              <p:nvPr/>
            </p:nvSpPr>
            <p:spPr bwMode="auto">
              <a:xfrm flipV="1">
                <a:off x="4423" y="1694"/>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67" name="Line 291"/>
              <p:cNvSpPr>
                <a:spLocks noChangeShapeType="1"/>
              </p:cNvSpPr>
              <p:nvPr/>
            </p:nvSpPr>
            <p:spPr bwMode="auto">
              <a:xfrm>
                <a:off x="4428"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68" name="Line 292"/>
              <p:cNvSpPr>
                <a:spLocks noChangeShapeType="1"/>
              </p:cNvSpPr>
              <p:nvPr/>
            </p:nvSpPr>
            <p:spPr bwMode="auto">
              <a:xfrm flipV="1">
                <a:off x="4468" y="1673"/>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69" name="Line 293"/>
              <p:cNvSpPr>
                <a:spLocks noChangeShapeType="1"/>
              </p:cNvSpPr>
              <p:nvPr/>
            </p:nvSpPr>
            <p:spPr bwMode="auto">
              <a:xfrm>
                <a:off x="4389" y="1742"/>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70" name="Line 294"/>
              <p:cNvSpPr>
                <a:spLocks noChangeShapeType="1"/>
              </p:cNvSpPr>
              <p:nvPr/>
            </p:nvSpPr>
            <p:spPr bwMode="auto">
              <a:xfrm>
                <a:off x="4417" y="1715"/>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71" name="Line 295"/>
              <p:cNvSpPr>
                <a:spLocks noChangeShapeType="1"/>
              </p:cNvSpPr>
              <p:nvPr/>
            </p:nvSpPr>
            <p:spPr bwMode="auto">
              <a:xfrm>
                <a:off x="4423" y="1715"/>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72" name="Line 296"/>
              <p:cNvSpPr>
                <a:spLocks noChangeShapeType="1"/>
              </p:cNvSpPr>
              <p:nvPr/>
            </p:nvSpPr>
            <p:spPr bwMode="auto">
              <a:xfrm>
                <a:off x="4451"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73" name="Line 297"/>
              <p:cNvSpPr>
                <a:spLocks noChangeShapeType="1"/>
              </p:cNvSpPr>
              <p:nvPr/>
            </p:nvSpPr>
            <p:spPr bwMode="auto">
              <a:xfrm flipV="1">
                <a:off x="4440" y="1720"/>
                <a:ext cx="5" cy="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74" name="Line 298"/>
              <p:cNvSpPr>
                <a:spLocks noChangeShapeType="1"/>
              </p:cNvSpPr>
              <p:nvPr/>
            </p:nvSpPr>
            <p:spPr bwMode="auto">
              <a:xfrm>
                <a:off x="4451" y="1704"/>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75" name="Line 299"/>
              <p:cNvSpPr>
                <a:spLocks noChangeShapeType="1"/>
              </p:cNvSpPr>
              <p:nvPr/>
            </p:nvSpPr>
            <p:spPr bwMode="auto">
              <a:xfrm flipV="1">
                <a:off x="4457" y="1699"/>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76" name="Line 300"/>
              <p:cNvSpPr>
                <a:spLocks noChangeShapeType="1"/>
              </p:cNvSpPr>
              <p:nvPr/>
            </p:nvSpPr>
            <p:spPr bwMode="auto">
              <a:xfrm>
                <a:off x="4462"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77" name="Line 301"/>
              <p:cNvSpPr>
                <a:spLocks noChangeShapeType="1"/>
              </p:cNvSpPr>
              <p:nvPr/>
            </p:nvSpPr>
            <p:spPr bwMode="auto">
              <a:xfrm>
                <a:off x="4462" y="1689"/>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78" name="Line 302"/>
              <p:cNvSpPr>
                <a:spLocks noChangeShapeType="1"/>
              </p:cNvSpPr>
              <p:nvPr/>
            </p:nvSpPr>
            <p:spPr bwMode="auto">
              <a:xfrm flipV="1">
                <a:off x="4468" y="1678"/>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79" name="Line 303"/>
              <p:cNvSpPr>
                <a:spLocks noChangeShapeType="1"/>
              </p:cNvSpPr>
              <p:nvPr/>
            </p:nvSpPr>
            <p:spPr bwMode="auto">
              <a:xfrm flipV="1">
                <a:off x="4474" y="1726"/>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80" name="Line 304"/>
              <p:cNvSpPr>
                <a:spLocks noChangeShapeType="1"/>
              </p:cNvSpPr>
              <p:nvPr/>
            </p:nvSpPr>
            <p:spPr bwMode="auto">
              <a:xfrm>
                <a:off x="4474" y="170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81" name="Line 305"/>
              <p:cNvSpPr>
                <a:spLocks noChangeShapeType="1"/>
              </p:cNvSpPr>
              <p:nvPr/>
            </p:nvSpPr>
            <p:spPr bwMode="auto">
              <a:xfrm flipV="1">
                <a:off x="4474" y="1678"/>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82" name="Line 306"/>
              <p:cNvSpPr>
                <a:spLocks noChangeShapeType="1"/>
              </p:cNvSpPr>
              <p:nvPr/>
            </p:nvSpPr>
            <p:spPr bwMode="auto">
              <a:xfrm flipH="1">
                <a:off x="4491" y="1710"/>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83" name="Line 307"/>
              <p:cNvSpPr>
                <a:spLocks noChangeShapeType="1"/>
              </p:cNvSpPr>
              <p:nvPr/>
            </p:nvSpPr>
            <p:spPr bwMode="auto">
              <a:xfrm>
                <a:off x="4485"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84" name="Line 308"/>
              <p:cNvSpPr>
                <a:spLocks noChangeShapeType="1"/>
              </p:cNvSpPr>
              <p:nvPr/>
            </p:nvSpPr>
            <p:spPr bwMode="auto">
              <a:xfrm>
                <a:off x="4547" y="1736"/>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85" name="Line 309"/>
              <p:cNvSpPr>
                <a:spLocks noChangeShapeType="1"/>
              </p:cNvSpPr>
              <p:nvPr/>
            </p:nvSpPr>
            <p:spPr bwMode="auto">
              <a:xfrm flipH="1" flipV="1">
                <a:off x="4542" y="1731"/>
                <a:ext cx="5"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86" name="Line 310"/>
              <p:cNvSpPr>
                <a:spLocks noChangeShapeType="1"/>
              </p:cNvSpPr>
              <p:nvPr/>
            </p:nvSpPr>
            <p:spPr bwMode="auto">
              <a:xfrm>
                <a:off x="4525" y="1715"/>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87" name="Line 311"/>
              <p:cNvSpPr>
                <a:spLocks noChangeShapeType="1"/>
              </p:cNvSpPr>
              <p:nvPr/>
            </p:nvSpPr>
            <p:spPr bwMode="auto">
              <a:xfrm flipH="1">
                <a:off x="4519" y="1715"/>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88" name="Line 312"/>
              <p:cNvSpPr>
                <a:spLocks noChangeShapeType="1"/>
              </p:cNvSpPr>
              <p:nvPr/>
            </p:nvSpPr>
            <p:spPr bwMode="auto">
              <a:xfrm flipV="1">
                <a:off x="4502" y="1699"/>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89" name="Line 313"/>
              <p:cNvSpPr>
                <a:spLocks noChangeShapeType="1"/>
              </p:cNvSpPr>
              <p:nvPr/>
            </p:nvSpPr>
            <p:spPr bwMode="auto">
              <a:xfrm>
                <a:off x="4502" y="1699"/>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90" name="Line 314"/>
              <p:cNvSpPr>
                <a:spLocks noChangeShapeType="1"/>
              </p:cNvSpPr>
              <p:nvPr/>
            </p:nvSpPr>
            <p:spPr bwMode="auto">
              <a:xfrm flipV="1">
                <a:off x="4496" y="1694"/>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91" name="Line 315"/>
              <p:cNvSpPr>
                <a:spLocks noChangeShapeType="1"/>
              </p:cNvSpPr>
              <p:nvPr/>
            </p:nvSpPr>
            <p:spPr bwMode="auto">
              <a:xfrm flipH="1">
                <a:off x="4491" y="1694"/>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92" name="Line 316"/>
              <p:cNvSpPr>
                <a:spLocks noChangeShapeType="1"/>
              </p:cNvSpPr>
              <p:nvPr/>
            </p:nvSpPr>
            <p:spPr bwMode="auto">
              <a:xfrm flipV="1">
                <a:off x="4491" y="1689"/>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93" name="Line 317"/>
              <p:cNvSpPr>
                <a:spLocks noChangeShapeType="1"/>
              </p:cNvSpPr>
              <p:nvPr/>
            </p:nvSpPr>
            <p:spPr bwMode="auto">
              <a:xfrm>
                <a:off x="4479"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94" name="Line 318"/>
              <p:cNvSpPr>
                <a:spLocks noChangeShapeType="1"/>
              </p:cNvSpPr>
              <p:nvPr/>
            </p:nvSpPr>
            <p:spPr bwMode="auto">
              <a:xfrm>
                <a:off x="4593" y="1726"/>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95" name="Line 319"/>
              <p:cNvSpPr>
                <a:spLocks noChangeShapeType="1"/>
              </p:cNvSpPr>
              <p:nvPr/>
            </p:nvSpPr>
            <p:spPr bwMode="auto">
              <a:xfrm flipV="1">
                <a:off x="4587" y="1720"/>
                <a:ext cx="1" cy="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96" name="Line 320"/>
              <p:cNvSpPr>
                <a:spLocks noChangeShapeType="1"/>
              </p:cNvSpPr>
              <p:nvPr/>
            </p:nvSpPr>
            <p:spPr bwMode="auto">
              <a:xfrm>
                <a:off x="4576" y="1715"/>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97" name="Line 321"/>
              <p:cNvSpPr>
                <a:spLocks noChangeShapeType="1"/>
              </p:cNvSpPr>
              <p:nvPr/>
            </p:nvSpPr>
            <p:spPr bwMode="auto">
              <a:xfrm>
                <a:off x="4564" y="1710"/>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98" name="Line 322"/>
              <p:cNvSpPr>
                <a:spLocks noChangeShapeType="1"/>
              </p:cNvSpPr>
              <p:nvPr/>
            </p:nvSpPr>
            <p:spPr bwMode="auto">
              <a:xfrm flipH="1">
                <a:off x="4553" y="1710"/>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499" name="Line 323"/>
              <p:cNvSpPr>
                <a:spLocks noChangeShapeType="1"/>
              </p:cNvSpPr>
              <p:nvPr/>
            </p:nvSpPr>
            <p:spPr bwMode="auto">
              <a:xfrm flipV="1">
                <a:off x="4536" y="1699"/>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00" name="Line 324"/>
              <p:cNvSpPr>
                <a:spLocks noChangeShapeType="1"/>
              </p:cNvSpPr>
              <p:nvPr/>
            </p:nvSpPr>
            <p:spPr bwMode="auto">
              <a:xfrm flipH="1">
                <a:off x="4525" y="1699"/>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01" name="Line 325"/>
              <p:cNvSpPr>
                <a:spLocks noChangeShapeType="1"/>
              </p:cNvSpPr>
              <p:nvPr/>
            </p:nvSpPr>
            <p:spPr bwMode="auto">
              <a:xfrm flipV="1">
                <a:off x="4525" y="1694"/>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02" name="Line 326"/>
              <p:cNvSpPr>
                <a:spLocks noChangeShapeType="1"/>
              </p:cNvSpPr>
              <p:nvPr/>
            </p:nvSpPr>
            <p:spPr bwMode="auto">
              <a:xfrm>
                <a:off x="4519"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03" name="Line 327"/>
              <p:cNvSpPr>
                <a:spLocks noChangeShapeType="1"/>
              </p:cNvSpPr>
              <p:nvPr/>
            </p:nvSpPr>
            <p:spPr bwMode="auto">
              <a:xfrm flipH="1">
                <a:off x="4508" y="1694"/>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04" name="Line 328"/>
              <p:cNvSpPr>
                <a:spLocks noChangeShapeType="1"/>
              </p:cNvSpPr>
              <p:nvPr/>
            </p:nvSpPr>
            <p:spPr bwMode="auto">
              <a:xfrm flipH="1">
                <a:off x="4496" y="168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05" name="Line 329"/>
              <p:cNvSpPr>
                <a:spLocks noChangeShapeType="1"/>
              </p:cNvSpPr>
              <p:nvPr/>
            </p:nvSpPr>
            <p:spPr bwMode="auto">
              <a:xfrm>
                <a:off x="4491"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06" name="Line 330"/>
              <p:cNvSpPr>
                <a:spLocks noChangeShapeType="1"/>
              </p:cNvSpPr>
              <p:nvPr/>
            </p:nvSpPr>
            <p:spPr bwMode="auto">
              <a:xfrm flipH="1">
                <a:off x="4479" y="1678"/>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07" name="Line 331"/>
              <p:cNvSpPr>
                <a:spLocks noChangeShapeType="1"/>
              </p:cNvSpPr>
              <p:nvPr/>
            </p:nvSpPr>
            <p:spPr bwMode="auto">
              <a:xfrm flipH="1">
                <a:off x="4633" y="1694"/>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08" name="Line 332"/>
              <p:cNvSpPr>
                <a:spLocks noChangeShapeType="1"/>
              </p:cNvSpPr>
              <p:nvPr/>
            </p:nvSpPr>
            <p:spPr bwMode="auto">
              <a:xfrm flipH="1">
                <a:off x="4621" y="1689"/>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09" name="Line 333"/>
              <p:cNvSpPr>
                <a:spLocks noChangeShapeType="1"/>
              </p:cNvSpPr>
              <p:nvPr/>
            </p:nvSpPr>
            <p:spPr bwMode="auto">
              <a:xfrm>
                <a:off x="4610" y="1689"/>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10" name="Line 334"/>
              <p:cNvSpPr>
                <a:spLocks noChangeShapeType="1"/>
              </p:cNvSpPr>
              <p:nvPr/>
            </p:nvSpPr>
            <p:spPr bwMode="auto">
              <a:xfrm>
                <a:off x="4598"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11" name="Line 335"/>
              <p:cNvSpPr>
                <a:spLocks noChangeShapeType="1"/>
              </p:cNvSpPr>
              <p:nvPr/>
            </p:nvSpPr>
            <p:spPr bwMode="auto">
              <a:xfrm flipH="1">
                <a:off x="4581" y="168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12" name="Line 336"/>
              <p:cNvSpPr>
                <a:spLocks noChangeShapeType="1"/>
              </p:cNvSpPr>
              <p:nvPr/>
            </p:nvSpPr>
            <p:spPr bwMode="auto">
              <a:xfrm>
                <a:off x="4576"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13" name="Line 337"/>
              <p:cNvSpPr>
                <a:spLocks noChangeShapeType="1"/>
              </p:cNvSpPr>
              <p:nvPr/>
            </p:nvSpPr>
            <p:spPr bwMode="auto">
              <a:xfrm>
                <a:off x="4559"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14" name="Line 338"/>
              <p:cNvSpPr>
                <a:spLocks noChangeShapeType="1"/>
              </p:cNvSpPr>
              <p:nvPr/>
            </p:nvSpPr>
            <p:spPr bwMode="auto">
              <a:xfrm flipH="1">
                <a:off x="4547" y="1678"/>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15" name="Line 339"/>
              <p:cNvSpPr>
                <a:spLocks noChangeShapeType="1"/>
              </p:cNvSpPr>
              <p:nvPr/>
            </p:nvSpPr>
            <p:spPr bwMode="auto">
              <a:xfrm flipH="1">
                <a:off x="4530" y="1678"/>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16" name="Line 340"/>
              <p:cNvSpPr>
                <a:spLocks noChangeShapeType="1"/>
              </p:cNvSpPr>
              <p:nvPr/>
            </p:nvSpPr>
            <p:spPr bwMode="auto">
              <a:xfrm flipH="1">
                <a:off x="4508" y="1678"/>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17" name="Line 341"/>
              <p:cNvSpPr>
                <a:spLocks noChangeShapeType="1"/>
              </p:cNvSpPr>
              <p:nvPr/>
            </p:nvSpPr>
            <p:spPr bwMode="auto">
              <a:xfrm>
                <a:off x="4485" y="167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18" name="Freeform 342"/>
              <p:cNvSpPr>
                <a:spLocks/>
              </p:cNvSpPr>
              <p:nvPr/>
            </p:nvSpPr>
            <p:spPr bwMode="auto">
              <a:xfrm>
                <a:off x="4394" y="1667"/>
                <a:ext cx="159" cy="43"/>
              </a:xfrm>
              <a:custGeom>
                <a:avLst/>
                <a:gdLst>
                  <a:gd name="T0" fmla="*/ 159 w 159"/>
                  <a:gd name="T1" fmla="*/ 0 h 43"/>
                  <a:gd name="T2" fmla="*/ 159 w 159"/>
                  <a:gd name="T3" fmla="*/ 11 h 43"/>
                  <a:gd name="T4" fmla="*/ 153 w 159"/>
                  <a:gd name="T5" fmla="*/ 16 h 43"/>
                  <a:gd name="T6" fmla="*/ 148 w 159"/>
                  <a:gd name="T7" fmla="*/ 22 h 43"/>
                  <a:gd name="T8" fmla="*/ 131 w 159"/>
                  <a:gd name="T9" fmla="*/ 32 h 43"/>
                  <a:gd name="T10" fmla="*/ 91 w 159"/>
                  <a:gd name="T11" fmla="*/ 43 h 43"/>
                  <a:gd name="T12" fmla="*/ 63 w 159"/>
                  <a:gd name="T13" fmla="*/ 43 h 43"/>
                  <a:gd name="T14" fmla="*/ 46 w 159"/>
                  <a:gd name="T15" fmla="*/ 37 h 43"/>
                  <a:gd name="T16" fmla="*/ 34 w 159"/>
                  <a:gd name="T17" fmla="*/ 37 h 43"/>
                  <a:gd name="T18" fmla="*/ 29 w 159"/>
                  <a:gd name="T19" fmla="*/ 32 h 43"/>
                  <a:gd name="T20" fmla="*/ 12 w 159"/>
                  <a:gd name="T21" fmla="*/ 27 h 43"/>
                  <a:gd name="T22" fmla="*/ 0 w 159"/>
                  <a:gd name="T23" fmla="*/ 16 h 43"/>
                  <a:gd name="T24" fmla="*/ 0 w 159"/>
                  <a:gd name="T25" fmla="*/ 11 h 43"/>
                  <a:gd name="T26" fmla="*/ 0 w 159"/>
                  <a:gd name="T27" fmla="*/ 0 h 43"/>
                  <a:gd name="T28" fmla="*/ 159 w 159"/>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43">
                    <a:moveTo>
                      <a:pt x="159" y="0"/>
                    </a:moveTo>
                    <a:lnTo>
                      <a:pt x="159" y="11"/>
                    </a:lnTo>
                    <a:lnTo>
                      <a:pt x="153" y="16"/>
                    </a:lnTo>
                    <a:lnTo>
                      <a:pt x="148" y="22"/>
                    </a:lnTo>
                    <a:lnTo>
                      <a:pt x="131" y="32"/>
                    </a:lnTo>
                    <a:lnTo>
                      <a:pt x="91" y="43"/>
                    </a:lnTo>
                    <a:lnTo>
                      <a:pt x="63" y="43"/>
                    </a:lnTo>
                    <a:lnTo>
                      <a:pt x="46" y="37"/>
                    </a:lnTo>
                    <a:lnTo>
                      <a:pt x="34" y="37"/>
                    </a:lnTo>
                    <a:lnTo>
                      <a:pt x="29" y="32"/>
                    </a:lnTo>
                    <a:lnTo>
                      <a:pt x="12" y="27"/>
                    </a:lnTo>
                    <a:lnTo>
                      <a:pt x="0" y="16"/>
                    </a:lnTo>
                    <a:lnTo>
                      <a:pt x="0" y="11"/>
                    </a:lnTo>
                    <a:lnTo>
                      <a:pt x="0" y="0"/>
                    </a:lnTo>
                    <a:lnTo>
                      <a:pt x="15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a:solidFill>
                    <a:srgbClr val="000000"/>
                  </a:solidFill>
                </a:endParaRPr>
              </a:p>
            </p:txBody>
          </p:sp>
          <p:sp>
            <p:nvSpPr>
              <p:cNvPr id="50519" name="Line 343"/>
              <p:cNvSpPr>
                <a:spLocks noChangeShapeType="1"/>
              </p:cNvSpPr>
              <p:nvPr/>
            </p:nvSpPr>
            <p:spPr bwMode="auto">
              <a:xfrm flipH="1">
                <a:off x="4678" y="1678"/>
                <a:ext cx="170" cy="16"/>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20" name="Line 344"/>
              <p:cNvSpPr>
                <a:spLocks noChangeShapeType="1"/>
              </p:cNvSpPr>
              <p:nvPr/>
            </p:nvSpPr>
            <p:spPr bwMode="auto">
              <a:xfrm flipH="1">
                <a:off x="4723" y="1678"/>
                <a:ext cx="125" cy="4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21" name="Line 345"/>
              <p:cNvSpPr>
                <a:spLocks noChangeShapeType="1"/>
              </p:cNvSpPr>
              <p:nvPr/>
            </p:nvSpPr>
            <p:spPr bwMode="auto">
              <a:xfrm flipH="1">
                <a:off x="4769" y="1678"/>
                <a:ext cx="79" cy="6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22" name="Line 346"/>
              <p:cNvSpPr>
                <a:spLocks noChangeShapeType="1"/>
              </p:cNvSpPr>
              <p:nvPr/>
            </p:nvSpPr>
            <p:spPr bwMode="auto">
              <a:xfrm flipH="1">
                <a:off x="4808" y="1678"/>
                <a:ext cx="40" cy="6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23" name="Line 347"/>
              <p:cNvSpPr>
                <a:spLocks noChangeShapeType="1"/>
              </p:cNvSpPr>
              <p:nvPr/>
            </p:nvSpPr>
            <p:spPr bwMode="auto">
              <a:xfrm>
                <a:off x="4848" y="1678"/>
                <a:ext cx="1" cy="6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24" name="Line 348"/>
              <p:cNvSpPr>
                <a:spLocks noChangeShapeType="1"/>
              </p:cNvSpPr>
              <p:nvPr/>
            </p:nvSpPr>
            <p:spPr bwMode="auto">
              <a:xfrm>
                <a:off x="4848" y="1678"/>
                <a:ext cx="40" cy="6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25" name="Line 349"/>
              <p:cNvSpPr>
                <a:spLocks noChangeShapeType="1"/>
              </p:cNvSpPr>
              <p:nvPr/>
            </p:nvSpPr>
            <p:spPr bwMode="auto">
              <a:xfrm>
                <a:off x="4848" y="1678"/>
                <a:ext cx="85" cy="64"/>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26" name="Line 350"/>
              <p:cNvSpPr>
                <a:spLocks noChangeShapeType="1"/>
              </p:cNvSpPr>
              <p:nvPr/>
            </p:nvSpPr>
            <p:spPr bwMode="auto">
              <a:xfrm>
                <a:off x="4848" y="1678"/>
                <a:ext cx="125" cy="4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27" name="Line 351"/>
              <p:cNvSpPr>
                <a:spLocks noChangeShapeType="1"/>
              </p:cNvSpPr>
              <p:nvPr/>
            </p:nvSpPr>
            <p:spPr bwMode="auto">
              <a:xfrm>
                <a:off x="4848" y="1678"/>
                <a:ext cx="176" cy="16"/>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28" name="Line 352"/>
              <p:cNvSpPr>
                <a:spLocks noChangeShapeType="1"/>
              </p:cNvSpPr>
              <p:nvPr/>
            </p:nvSpPr>
            <p:spPr bwMode="auto">
              <a:xfrm>
                <a:off x="4678" y="1694"/>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29" name="Line 353"/>
              <p:cNvSpPr>
                <a:spLocks noChangeShapeType="1"/>
              </p:cNvSpPr>
              <p:nvPr/>
            </p:nvSpPr>
            <p:spPr bwMode="auto">
              <a:xfrm>
                <a:off x="4695"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30" name="Line 354"/>
              <p:cNvSpPr>
                <a:spLocks noChangeShapeType="1"/>
              </p:cNvSpPr>
              <p:nvPr/>
            </p:nvSpPr>
            <p:spPr bwMode="auto">
              <a:xfrm>
                <a:off x="4706" y="1689"/>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31" name="Line 355"/>
              <p:cNvSpPr>
                <a:spLocks noChangeShapeType="1"/>
              </p:cNvSpPr>
              <p:nvPr/>
            </p:nvSpPr>
            <p:spPr bwMode="auto">
              <a:xfrm>
                <a:off x="4718" y="1689"/>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32" name="Line 356"/>
              <p:cNvSpPr>
                <a:spLocks noChangeShapeType="1"/>
              </p:cNvSpPr>
              <p:nvPr/>
            </p:nvSpPr>
            <p:spPr bwMode="auto">
              <a:xfrm>
                <a:off x="4746"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33" name="Line 357"/>
              <p:cNvSpPr>
                <a:spLocks noChangeShapeType="1"/>
              </p:cNvSpPr>
              <p:nvPr/>
            </p:nvSpPr>
            <p:spPr bwMode="auto">
              <a:xfrm>
                <a:off x="4769" y="1683"/>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34" name="Line 358"/>
              <p:cNvSpPr>
                <a:spLocks noChangeShapeType="1"/>
              </p:cNvSpPr>
              <p:nvPr/>
            </p:nvSpPr>
            <p:spPr bwMode="auto">
              <a:xfrm flipV="1">
                <a:off x="4774" y="1678"/>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35" name="Line 359"/>
              <p:cNvSpPr>
                <a:spLocks noChangeShapeType="1"/>
              </p:cNvSpPr>
              <p:nvPr/>
            </p:nvSpPr>
            <p:spPr bwMode="auto">
              <a:xfrm>
                <a:off x="4791" y="1678"/>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36" name="Line 360"/>
              <p:cNvSpPr>
                <a:spLocks noChangeShapeType="1"/>
              </p:cNvSpPr>
              <p:nvPr/>
            </p:nvSpPr>
            <p:spPr bwMode="auto">
              <a:xfrm>
                <a:off x="4820"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37" name="Line 361"/>
              <p:cNvSpPr>
                <a:spLocks noChangeShapeType="1"/>
              </p:cNvSpPr>
              <p:nvPr/>
            </p:nvSpPr>
            <p:spPr bwMode="auto">
              <a:xfrm>
                <a:off x="4842" y="167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38" name="Line 362"/>
              <p:cNvSpPr>
                <a:spLocks noChangeShapeType="1"/>
              </p:cNvSpPr>
              <p:nvPr/>
            </p:nvSpPr>
            <p:spPr bwMode="auto">
              <a:xfrm>
                <a:off x="4740" y="1720"/>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39" name="Line 363"/>
              <p:cNvSpPr>
                <a:spLocks noChangeShapeType="1"/>
              </p:cNvSpPr>
              <p:nvPr/>
            </p:nvSpPr>
            <p:spPr bwMode="auto">
              <a:xfrm>
                <a:off x="4752" y="1715"/>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40" name="Line 364"/>
              <p:cNvSpPr>
                <a:spLocks noChangeShapeType="1"/>
              </p:cNvSpPr>
              <p:nvPr/>
            </p:nvSpPr>
            <p:spPr bwMode="auto">
              <a:xfrm>
                <a:off x="4774" y="170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41" name="Line 365"/>
              <p:cNvSpPr>
                <a:spLocks noChangeShapeType="1"/>
              </p:cNvSpPr>
              <p:nvPr/>
            </p:nvSpPr>
            <p:spPr bwMode="auto">
              <a:xfrm>
                <a:off x="4786" y="1699"/>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42" name="Line 366"/>
              <p:cNvSpPr>
                <a:spLocks noChangeShapeType="1"/>
              </p:cNvSpPr>
              <p:nvPr/>
            </p:nvSpPr>
            <p:spPr bwMode="auto">
              <a:xfrm flipV="1">
                <a:off x="4791" y="1694"/>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43" name="Line 367"/>
              <p:cNvSpPr>
                <a:spLocks noChangeShapeType="1"/>
              </p:cNvSpPr>
              <p:nvPr/>
            </p:nvSpPr>
            <p:spPr bwMode="auto">
              <a:xfrm flipV="1">
                <a:off x="4808" y="1689"/>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44" name="Line 368"/>
              <p:cNvSpPr>
                <a:spLocks noChangeShapeType="1"/>
              </p:cNvSpPr>
              <p:nvPr/>
            </p:nvSpPr>
            <p:spPr bwMode="auto">
              <a:xfrm>
                <a:off x="4814" y="168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45" name="Line 369"/>
              <p:cNvSpPr>
                <a:spLocks noChangeShapeType="1"/>
              </p:cNvSpPr>
              <p:nvPr/>
            </p:nvSpPr>
            <p:spPr bwMode="auto">
              <a:xfrm>
                <a:off x="4831"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46" name="Line 370"/>
              <p:cNvSpPr>
                <a:spLocks noChangeShapeType="1"/>
              </p:cNvSpPr>
              <p:nvPr/>
            </p:nvSpPr>
            <p:spPr bwMode="auto">
              <a:xfrm>
                <a:off x="4774" y="1736"/>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47" name="Line 371"/>
              <p:cNvSpPr>
                <a:spLocks noChangeShapeType="1"/>
              </p:cNvSpPr>
              <p:nvPr/>
            </p:nvSpPr>
            <p:spPr bwMode="auto">
              <a:xfrm>
                <a:off x="4803" y="1710"/>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48" name="Line 372"/>
              <p:cNvSpPr>
                <a:spLocks noChangeShapeType="1"/>
              </p:cNvSpPr>
              <p:nvPr/>
            </p:nvSpPr>
            <p:spPr bwMode="auto">
              <a:xfrm>
                <a:off x="4808" y="1710"/>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49" name="Line 373"/>
              <p:cNvSpPr>
                <a:spLocks noChangeShapeType="1"/>
              </p:cNvSpPr>
              <p:nvPr/>
            </p:nvSpPr>
            <p:spPr bwMode="auto">
              <a:xfrm>
                <a:off x="4820" y="1699"/>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50" name="Line 374"/>
              <p:cNvSpPr>
                <a:spLocks noChangeShapeType="1"/>
              </p:cNvSpPr>
              <p:nvPr/>
            </p:nvSpPr>
            <p:spPr bwMode="auto">
              <a:xfrm flipV="1">
                <a:off x="4820" y="1694"/>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51" name="Line 375"/>
              <p:cNvSpPr>
                <a:spLocks noChangeShapeType="1"/>
              </p:cNvSpPr>
              <p:nvPr/>
            </p:nvSpPr>
            <p:spPr bwMode="auto">
              <a:xfrm flipV="1">
                <a:off x="4831" y="1689"/>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52" name="Line 376"/>
              <p:cNvSpPr>
                <a:spLocks noChangeShapeType="1"/>
              </p:cNvSpPr>
              <p:nvPr/>
            </p:nvSpPr>
            <p:spPr bwMode="auto">
              <a:xfrm>
                <a:off x="4831" y="168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53" name="Line 377"/>
              <p:cNvSpPr>
                <a:spLocks noChangeShapeType="1"/>
              </p:cNvSpPr>
              <p:nvPr/>
            </p:nvSpPr>
            <p:spPr bwMode="auto">
              <a:xfrm>
                <a:off x="4837"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54" name="Line 378"/>
              <p:cNvSpPr>
                <a:spLocks noChangeShapeType="1"/>
              </p:cNvSpPr>
              <p:nvPr/>
            </p:nvSpPr>
            <p:spPr bwMode="auto">
              <a:xfrm>
                <a:off x="4808" y="1742"/>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55" name="Line 379"/>
              <p:cNvSpPr>
                <a:spLocks noChangeShapeType="1"/>
              </p:cNvSpPr>
              <p:nvPr/>
            </p:nvSpPr>
            <p:spPr bwMode="auto">
              <a:xfrm>
                <a:off x="4814" y="1726"/>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56" name="Line 380"/>
              <p:cNvSpPr>
                <a:spLocks noChangeShapeType="1"/>
              </p:cNvSpPr>
              <p:nvPr/>
            </p:nvSpPr>
            <p:spPr bwMode="auto">
              <a:xfrm flipV="1">
                <a:off x="4820" y="1720"/>
                <a:ext cx="1" cy="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57" name="Line 381"/>
              <p:cNvSpPr>
                <a:spLocks noChangeShapeType="1"/>
              </p:cNvSpPr>
              <p:nvPr/>
            </p:nvSpPr>
            <p:spPr bwMode="auto">
              <a:xfrm>
                <a:off x="4825" y="1710"/>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58" name="Line 382"/>
              <p:cNvSpPr>
                <a:spLocks noChangeShapeType="1"/>
              </p:cNvSpPr>
              <p:nvPr/>
            </p:nvSpPr>
            <p:spPr bwMode="auto">
              <a:xfrm flipV="1">
                <a:off x="4831" y="1699"/>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59" name="Line 383"/>
              <p:cNvSpPr>
                <a:spLocks noChangeShapeType="1"/>
              </p:cNvSpPr>
              <p:nvPr/>
            </p:nvSpPr>
            <p:spPr bwMode="auto">
              <a:xfrm>
                <a:off x="4837" y="169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60" name="Line 384"/>
              <p:cNvSpPr>
                <a:spLocks noChangeShapeType="1"/>
              </p:cNvSpPr>
              <p:nvPr/>
            </p:nvSpPr>
            <p:spPr bwMode="auto">
              <a:xfrm flipV="1">
                <a:off x="4842" y="1678"/>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61" name="Line 385"/>
              <p:cNvSpPr>
                <a:spLocks noChangeShapeType="1"/>
              </p:cNvSpPr>
              <p:nvPr/>
            </p:nvSpPr>
            <p:spPr bwMode="auto">
              <a:xfrm flipV="1">
                <a:off x="4848" y="1726"/>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62" name="Line 386"/>
              <p:cNvSpPr>
                <a:spLocks noChangeShapeType="1"/>
              </p:cNvSpPr>
              <p:nvPr/>
            </p:nvSpPr>
            <p:spPr bwMode="auto">
              <a:xfrm>
                <a:off x="4848" y="1704"/>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63" name="Line 387"/>
              <p:cNvSpPr>
                <a:spLocks noChangeShapeType="1"/>
              </p:cNvSpPr>
              <p:nvPr/>
            </p:nvSpPr>
            <p:spPr bwMode="auto">
              <a:xfrm flipV="1">
                <a:off x="4848" y="1678"/>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64" name="Line 388"/>
              <p:cNvSpPr>
                <a:spLocks noChangeShapeType="1"/>
              </p:cNvSpPr>
              <p:nvPr/>
            </p:nvSpPr>
            <p:spPr bwMode="auto">
              <a:xfrm flipH="1">
                <a:off x="4882" y="1736"/>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65" name="Line 389"/>
              <p:cNvSpPr>
                <a:spLocks noChangeShapeType="1"/>
              </p:cNvSpPr>
              <p:nvPr/>
            </p:nvSpPr>
            <p:spPr bwMode="auto">
              <a:xfrm>
                <a:off x="4865" y="1699"/>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66" name="Line 390"/>
              <p:cNvSpPr>
                <a:spLocks noChangeShapeType="1"/>
              </p:cNvSpPr>
              <p:nvPr/>
            </p:nvSpPr>
            <p:spPr bwMode="auto">
              <a:xfrm flipV="1">
                <a:off x="4854" y="1683"/>
                <a:ext cx="1" cy="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67" name="Line 391"/>
              <p:cNvSpPr>
                <a:spLocks noChangeShapeType="1"/>
              </p:cNvSpPr>
              <p:nvPr/>
            </p:nvSpPr>
            <p:spPr bwMode="auto">
              <a:xfrm flipV="1">
                <a:off x="4848" y="1673"/>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68" name="Line 392"/>
              <p:cNvSpPr>
                <a:spLocks noChangeShapeType="1"/>
              </p:cNvSpPr>
              <p:nvPr/>
            </p:nvSpPr>
            <p:spPr bwMode="auto">
              <a:xfrm flipH="1">
                <a:off x="4916" y="1731"/>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69" name="Line 393"/>
              <p:cNvSpPr>
                <a:spLocks noChangeShapeType="1"/>
              </p:cNvSpPr>
              <p:nvPr/>
            </p:nvSpPr>
            <p:spPr bwMode="auto">
              <a:xfrm flipH="1">
                <a:off x="4888" y="1710"/>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70" name="Line 394"/>
              <p:cNvSpPr>
                <a:spLocks noChangeShapeType="1"/>
              </p:cNvSpPr>
              <p:nvPr/>
            </p:nvSpPr>
            <p:spPr bwMode="auto">
              <a:xfrm>
                <a:off x="4865"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71" name="Line 395"/>
              <p:cNvSpPr>
                <a:spLocks noChangeShapeType="1"/>
              </p:cNvSpPr>
              <p:nvPr/>
            </p:nvSpPr>
            <p:spPr bwMode="auto">
              <a:xfrm>
                <a:off x="4944" y="1715"/>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72" name="Line 396"/>
              <p:cNvSpPr>
                <a:spLocks noChangeShapeType="1"/>
              </p:cNvSpPr>
              <p:nvPr/>
            </p:nvSpPr>
            <p:spPr bwMode="auto">
              <a:xfrm flipH="1">
                <a:off x="4933" y="1710"/>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73" name="Line 397"/>
              <p:cNvSpPr>
                <a:spLocks noChangeShapeType="1"/>
              </p:cNvSpPr>
              <p:nvPr/>
            </p:nvSpPr>
            <p:spPr bwMode="auto">
              <a:xfrm flipH="1" flipV="1">
                <a:off x="4910" y="1699"/>
                <a:ext cx="6"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74" name="Line 398"/>
              <p:cNvSpPr>
                <a:spLocks noChangeShapeType="1"/>
              </p:cNvSpPr>
              <p:nvPr/>
            </p:nvSpPr>
            <p:spPr bwMode="auto">
              <a:xfrm flipV="1">
                <a:off x="4899" y="1694"/>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75" name="Line 399"/>
              <p:cNvSpPr>
                <a:spLocks noChangeShapeType="1"/>
              </p:cNvSpPr>
              <p:nvPr/>
            </p:nvSpPr>
            <p:spPr bwMode="auto">
              <a:xfrm flipH="1">
                <a:off x="4876" y="168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76" name="Line 400"/>
              <p:cNvSpPr>
                <a:spLocks noChangeShapeType="1"/>
              </p:cNvSpPr>
              <p:nvPr/>
            </p:nvSpPr>
            <p:spPr bwMode="auto">
              <a:xfrm flipH="1">
                <a:off x="4865" y="1678"/>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77" name="Line 401"/>
              <p:cNvSpPr>
                <a:spLocks noChangeShapeType="1"/>
              </p:cNvSpPr>
              <p:nvPr/>
            </p:nvSpPr>
            <p:spPr bwMode="auto">
              <a:xfrm flipV="1">
                <a:off x="4854" y="1673"/>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78" name="Line 402"/>
              <p:cNvSpPr>
                <a:spLocks noChangeShapeType="1"/>
              </p:cNvSpPr>
              <p:nvPr/>
            </p:nvSpPr>
            <p:spPr bwMode="auto">
              <a:xfrm flipH="1">
                <a:off x="4973" y="1689"/>
                <a:ext cx="5"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79" name="Line 403"/>
              <p:cNvSpPr>
                <a:spLocks noChangeShapeType="1"/>
              </p:cNvSpPr>
              <p:nvPr/>
            </p:nvSpPr>
            <p:spPr bwMode="auto">
              <a:xfrm>
                <a:off x="4950"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80" name="Line 404"/>
              <p:cNvSpPr>
                <a:spLocks noChangeShapeType="1"/>
              </p:cNvSpPr>
              <p:nvPr/>
            </p:nvSpPr>
            <p:spPr bwMode="auto">
              <a:xfrm>
                <a:off x="4927" y="1683"/>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81" name="Line 405"/>
              <p:cNvSpPr>
                <a:spLocks noChangeShapeType="1"/>
              </p:cNvSpPr>
              <p:nvPr/>
            </p:nvSpPr>
            <p:spPr bwMode="auto">
              <a:xfrm flipV="1">
                <a:off x="4922" y="1678"/>
                <a:ext cx="1" cy="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82" name="Line 406"/>
              <p:cNvSpPr>
                <a:spLocks noChangeShapeType="1"/>
              </p:cNvSpPr>
              <p:nvPr/>
            </p:nvSpPr>
            <p:spPr bwMode="auto">
              <a:xfrm flipH="1">
                <a:off x="4899" y="1678"/>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83" name="Line 407"/>
              <p:cNvSpPr>
                <a:spLocks noChangeShapeType="1"/>
              </p:cNvSpPr>
              <p:nvPr/>
            </p:nvSpPr>
            <p:spPr bwMode="auto">
              <a:xfrm flipH="1">
                <a:off x="4882" y="1678"/>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84" name="Line 408"/>
              <p:cNvSpPr>
                <a:spLocks noChangeShapeType="1"/>
              </p:cNvSpPr>
              <p:nvPr/>
            </p:nvSpPr>
            <p:spPr bwMode="auto">
              <a:xfrm>
                <a:off x="4876" y="1678"/>
                <a:ext cx="1"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85" name="Line 409"/>
              <p:cNvSpPr>
                <a:spLocks noChangeShapeType="1"/>
              </p:cNvSpPr>
              <p:nvPr/>
            </p:nvSpPr>
            <p:spPr bwMode="auto">
              <a:xfrm flipH="1">
                <a:off x="4859" y="167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86" name="Line 410"/>
              <p:cNvSpPr>
                <a:spLocks noChangeShapeType="1"/>
              </p:cNvSpPr>
              <p:nvPr/>
            </p:nvSpPr>
            <p:spPr bwMode="auto">
              <a:xfrm flipH="1">
                <a:off x="4848" y="1673"/>
                <a:ext cx="6" cy="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a:solidFill>
                    <a:srgbClr val="000000"/>
                  </a:solidFill>
                </a:endParaRPr>
              </a:p>
            </p:txBody>
          </p:sp>
          <p:sp>
            <p:nvSpPr>
              <p:cNvPr id="50587" name="Freeform 411"/>
              <p:cNvSpPr>
                <a:spLocks/>
              </p:cNvSpPr>
              <p:nvPr/>
            </p:nvSpPr>
            <p:spPr bwMode="auto">
              <a:xfrm>
                <a:off x="4769" y="1667"/>
                <a:ext cx="164" cy="43"/>
              </a:xfrm>
              <a:custGeom>
                <a:avLst/>
                <a:gdLst>
                  <a:gd name="T0" fmla="*/ 164 w 164"/>
                  <a:gd name="T1" fmla="*/ 0 h 43"/>
                  <a:gd name="T2" fmla="*/ 158 w 164"/>
                  <a:gd name="T3" fmla="*/ 11 h 43"/>
                  <a:gd name="T4" fmla="*/ 158 w 164"/>
                  <a:gd name="T5" fmla="*/ 16 h 43"/>
                  <a:gd name="T6" fmla="*/ 141 w 164"/>
                  <a:gd name="T7" fmla="*/ 27 h 43"/>
                  <a:gd name="T8" fmla="*/ 130 w 164"/>
                  <a:gd name="T9" fmla="*/ 32 h 43"/>
                  <a:gd name="T10" fmla="*/ 96 w 164"/>
                  <a:gd name="T11" fmla="*/ 43 h 43"/>
                  <a:gd name="T12" fmla="*/ 68 w 164"/>
                  <a:gd name="T13" fmla="*/ 43 h 43"/>
                  <a:gd name="T14" fmla="*/ 51 w 164"/>
                  <a:gd name="T15" fmla="*/ 37 h 43"/>
                  <a:gd name="T16" fmla="*/ 22 w 164"/>
                  <a:gd name="T17" fmla="*/ 32 h 43"/>
                  <a:gd name="T18" fmla="*/ 17 w 164"/>
                  <a:gd name="T19" fmla="*/ 27 h 43"/>
                  <a:gd name="T20" fmla="*/ 5 w 164"/>
                  <a:gd name="T21" fmla="*/ 16 h 43"/>
                  <a:gd name="T22" fmla="*/ 0 w 164"/>
                  <a:gd name="T23" fmla="*/ 11 h 43"/>
                  <a:gd name="T24" fmla="*/ 0 w 164"/>
                  <a:gd name="T25" fmla="*/ 0 h 43"/>
                  <a:gd name="T26" fmla="*/ 164 w 164"/>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43">
                    <a:moveTo>
                      <a:pt x="164" y="0"/>
                    </a:moveTo>
                    <a:lnTo>
                      <a:pt x="158" y="11"/>
                    </a:lnTo>
                    <a:lnTo>
                      <a:pt x="158" y="16"/>
                    </a:lnTo>
                    <a:lnTo>
                      <a:pt x="141" y="27"/>
                    </a:lnTo>
                    <a:lnTo>
                      <a:pt x="130" y="32"/>
                    </a:lnTo>
                    <a:lnTo>
                      <a:pt x="96" y="43"/>
                    </a:lnTo>
                    <a:lnTo>
                      <a:pt x="68" y="43"/>
                    </a:lnTo>
                    <a:lnTo>
                      <a:pt x="51" y="37"/>
                    </a:lnTo>
                    <a:lnTo>
                      <a:pt x="22" y="32"/>
                    </a:lnTo>
                    <a:lnTo>
                      <a:pt x="17" y="27"/>
                    </a:lnTo>
                    <a:lnTo>
                      <a:pt x="5" y="16"/>
                    </a:lnTo>
                    <a:lnTo>
                      <a:pt x="0" y="11"/>
                    </a:lnTo>
                    <a:lnTo>
                      <a:pt x="0" y="0"/>
                    </a:lnTo>
                    <a:lnTo>
                      <a:pt x="16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a:solidFill>
                    <a:srgbClr val="000000"/>
                  </a:solidFill>
                </a:endParaRPr>
              </a:p>
            </p:txBody>
          </p:sp>
          <p:sp>
            <p:nvSpPr>
              <p:cNvPr id="50588" name="Rectangle 412"/>
              <p:cNvSpPr>
                <a:spLocks noChangeArrowheads="1"/>
              </p:cNvSpPr>
              <p:nvPr/>
            </p:nvSpPr>
            <p:spPr bwMode="auto">
              <a:xfrm>
                <a:off x="3646" y="2272"/>
                <a:ext cx="138"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b="1">
                    <a:solidFill>
                      <a:srgbClr val="000000"/>
                    </a:solidFill>
                    <a:latin typeface="HG丸ｺﾞｼｯｸM-PRO" pitchFamily="50" charset="-128"/>
                    <a:ea typeface="HG丸ｺﾞｼｯｸM-PRO" pitchFamily="50" charset="-128"/>
                  </a:rPr>
                  <a:t>吸込</a:t>
                </a:r>
                <a:endParaRPr lang="en-US" sz="4600">
                  <a:solidFill>
                    <a:srgbClr val="000000"/>
                  </a:solidFill>
                </a:endParaRPr>
              </a:p>
            </p:txBody>
          </p:sp>
          <p:sp>
            <p:nvSpPr>
              <p:cNvPr id="50589" name="Rectangle 413"/>
              <p:cNvSpPr>
                <a:spLocks noChangeArrowheads="1"/>
              </p:cNvSpPr>
              <p:nvPr/>
            </p:nvSpPr>
            <p:spPr bwMode="auto">
              <a:xfrm>
                <a:off x="3875" y="1812"/>
                <a:ext cx="47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600">
                    <a:solidFill>
                      <a:srgbClr val="000000"/>
                    </a:solidFill>
                    <a:latin typeface="HG丸ｺﾞｼｯｸM-PRO" pitchFamily="50" charset="-128"/>
                    <a:ea typeface="HG丸ｺﾞｼｯｸM-PRO" pitchFamily="50" charset="-128"/>
                  </a:rPr>
                  <a:t>照明制御範囲</a:t>
                </a:r>
                <a:endParaRPr lang="en-US" sz="1600">
                  <a:solidFill>
                    <a:srgbClr val="000000"/>
                  </a:solidFill>
                </a:endParaRPr>
              </a:p>
            </p:txBody>
          </p:sp>
        </p:grpSp>
        <p:sp>
          <p:nvSpPr>
            <p:cNvPr id="50604" name="Rectangle 428"/>
            <p:cNvSpPr>
              <a:spLocks noChangeArrowheads="1"/>
            </p:cNvSpPr>
            <p:nvPr/>
          </p:nvSpPr>
          <p:spPr bwMode="auto">
            <a:xfrm>
              <a:off x="6177090" y="3492808"/>
              <a:ext cx="8848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800" b="1">
                  <a:solidFill>
                    <a:srgbClr val="000000"/>
                  </a:solidFill>
                  <a:latin typeface="+mn-ea"/>
                  <a:ea typeface="+mn-ea"/>
                </a:rPr>
                <a:t>STEP2　</a:t>
              </a:r>
              <a:endParaRPr lang="en-US" sz="1800">
                <a:solidFill>
                  <a:srgbClr val="000000"/>
                </a:solidFill>
                <a:latin typeface="+mn-ea"/>
                <a:ea typeface="+mn-ea"/>
              </a:endParaRPr>
            </a:p>
          </p:txBody>
        </p:sp>
        <p:sp>
          <p:nvSpPr>
            <p:cNvPr id="50605" name="Rectangle 429"/>
            <p:cNvSpPr>
              <a:spLocks noChangeArrowheads="1"/>
            </p:cNvSpPr>
            <p:nvPr/>
          </p:nvSpPr>
          <p:spPr bwMode="auto">
            <a:xfrm>
              <a:off x="6084839" y="3711772"/>
              <a:ext cx="21095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800" b="1" dirty="0" err="1">
                  <a:solidFill>
                    <a:srgbClr val="000000"/>
                  </a:solidFill>
                  <a:latin typeface="+mn-ea"/>
                  <a:ea typeface="+mn-ea"/>
                </a:rPr>
                <a:t>ブラインド状態の決定</a:t>
              </a:r>
              <a:endParaRPr lang="en-US" sz="1800" dirty="0">
                <a:solidFill>
                  <a:srgbClr val="000000"/>
                </a:solidFill>
                <a:latin typeface="+mn-ea"/>
                <a:ea typeface="+mn-ea"/>
              </a:endParaRPr>
            </a:p>
          </p:txBody>
        </p:sp>
        <p:sp>
          <p:nvSpPr>
            <p:cNvPr id="50606" name="Freeform 430"/>
            <p:cNvSpPr>
              <a:spLocks noEditPoints="1"/>
            </p:cNvSpPr>
            <p:nvPr/>
          </p:nvSpPr>
          <p:spPr bwMode="auto">
            <a:xfrm>
              <a:off x="5988895" y="2817209"/>
              <a:ext cx="28524" cy="1472437"/>
            </a:xfrm>
            <a:custGeom>
              <a:avLst/>
              <a:gdLst>
                <a:gd name="T0" fmla="*/ 0 w 11"/>
                <a:gd name="T1" fmla="*/ 0 h 451"/>
                <a:gd name="T2" fmla="*/ 11 w 11"/>
                <a:gd name="T3" fmla="*/ 0 h 451"/>
                <a:gd name="T4" fmla="*/ 11 w 11"/>
                <a:gd name="T5" fmla="*/ 451 h 451"/>
                <a:gd name="T6" fmla="*/ 0 w 11"/>
                <a:gd name="T7" fmla="*/ 451 h 451"/>
                <a:gd name="T8" fmla="*/ 0 w 11"/>
                <a:gd name="T9" fmla="*/ 0 h 451"/>
                <a:gd name="T10" fmla="*/ 0 w 11"/>
                <a:gd name="T11" fmla="*/ 11 h 451"/>
                <a:gd name="T12" fmla="*/ 11 w 11"/>
                <a:gd name="T13" fmla="*/ 11 h 451"/>
                <a:gd name="T14" fmla="*/ 11 w 11"/>
                <a:gd name="T15" fmla="*/ 451 h 451"/>
                <a:gd name="T16" fmla="*/ 0 w 11"/>
                <a:gd name="T17" fmla="*/ 451 h 451"/>
                <a:gd name="T18" fmla="*/ 0 w 11"/>
                <a:gd name="T19" fmla="*/ 1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51">
                  <a:moveTo>
                    <a:pt x="0" y="0"/>
                  </a:moveTo>
                  <a:lnTo>
                    <a:pt x="11" y="0"/>
                  </a:lnTo>
                  <a:lnTo>
                    <a:pt x="11" y="451"/>
                  </a:lnTo>
                  <a:lnTo>
                    <a:pt x="0" y="451"/>
                  </a:lnTo>
                  <a:lnTo>
                    <a:pt x="0" y="0"/>
                  </a:lnTo>
                  <a:close/>
                  <a:moveTo>
                    <a:pt x="0" y="11"/>
                  </a:moveTo>
                  <a:lnTo>
                    <a:pt x="11" y="11"/>
                  </a:lnTo>
                  <a:lnTo>
                    <a:pt x="11" y="451"/>
                  </a:lnTo>
                  <a:lnTo>
                    <a:pt x="0" y="451"/>
                  </a:lnTo>
                  <a:lnTo>
                    <a:pt x="0" y="1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07" name="Freeform 431"/>
            <p:cNvSpPr>
              <a:spLocks noEditPoints="1"/>
            </p:cNvSpPr>
            <p:nvPr/>
          </p:nvSpPr>
          <p:spPr bwMode="auto">
            <a:xfrm>
              <a:off x="5988895" y="2853123"/>
              <a:ext cx="28524" cy="1436523"/>
            </a:xfrm>
            <a:custGeom>
              <a:avLst/>
              <a:gdLst>
                <a:gd name="T0" fmla="*/ 0 w 11"/>
                <a:gd name="T1" fmla="*/ 0 h 440"/>
                <a:gd name="T2" fmla="*/ 11 w 11"/>
                <a:gd name="T3" fmla="*/ 0 h 440"/>
                <a:gd name="T4" fmla="*/ 11 w 11"/>
                <a:gd name="T5" fmla="*/ 440 h 440"/>
                <a:gd name="T6" fmla="*/ 0 w 11"/>
                <a:gd name="T7" fmla="*/ 440 h 440"/>
                <a:gd name="T8" fmla="*/ 0 w 11"/>
                <a:gd name="T9" fmla="*/ 0 h 440"/>
                <a:gd name="T10" fmla="*/ 0 w 11"/>
                <a:gd name="T11" fmla="*/ 10 h 440"/>
                <a:gd name="T12" fmla="*/ 11 w 11"/>
                <a:gd name="T13" fmla="*/ 10 h 440"/>
                <a:gd name="T14" fmla="*/ 11 w 11"/>
                <a:gd name="T15" fmla="*/ 440 h 440"/>
                <a:gd name="T16" fmla="*/ 0 w 11"/>
                <a:gd name="T17" fmla="*/ 440 h 440"/>
                <a:gd name="T18" fmla="*/ 0 w 11"/>
                <a:gd name="T19" fmla="*/ 1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40">
                  <a:moveTo>
                    <a:pt x="0" y="0"/>
                  </a:moveTo>
                  <a:lnTo>
                    <a:pt x="11" y="0"/>
                  </a:lnTo>
                  <a:lnTo>
                    <a:pt x="11" y="440"/>
                  </a:lnTo>
                  <a:lnTo>
                    <a:pt x="0" y="440"/>
                  </a:lnTo>
                  <a:lnTo>
                    <a:pt x="0" y="0"/>
                  </a:lnTo>
                  <a:close/>
                  <a:moveTo>
                    <a:pt x="0" y="10"/>
                  </a:moveTo>
                  <a:lnTo>
                    <a:pt x="11" y="10"/>
                  </a:lnTo>
                  <a:lnTo>
                    <a:pt x="11" y="440"/>
                  </a:lnTo>
                  <a:lnTo>
                    <a:pt x="0" y="440"/>
                  </a:lnTo>
                  <a:lnTo>
                    <a:pt x="0" y="10"/>
                  </a:lnTo>
                  <a:close/>
                </a:path>
              </a:pathLst>
            </a:custGeom>
            <a:solidFill>
              <a:srgbClr val="F90005"/>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08" name="Freeform 432"/>
            <p:cNvSpPr>
              <a:spLocks noEditPoints="1"/>
            </p:cNvSpPr>
            <p:nvPr/>
          </p:nvSpPr>
          <p:spPr bwMode="auto">
            <a:xfrm>
              <a:off x="5988895" y="2885772"/>
              <a:ext cx="28524" cy="1403874"/>
            </a:xfrm>
            <a:custGeom>
              <a:avLst/>
              <a:gdLst>
                <a:gd name="T0" fmla="*/ 0 w 11"/>
                <a:gd name="T1" fmla="*/ 0 h 430"/>
                <a:gd name="T2" fmla="*/ 11 w 11"/>
                <a:gd name="T3" fmla="*/ 0 h 430"/>
                <a:gd name="T4" fmla="*/ 11 w 11"/>
                <a:gd name="T5" fmla="*/ 430 h 430"/>
                <a:gd name="T6" fmla="*/ 0 w 11"/>
                <a:gd name="T7" fmla="*/ 430 h 430"/>
                <a:gd name="T8" fmla="*/ 0 w 11"/>
                <a:gd name="T9" fmla="*/ 0 h 430"/>
                <a:gd name="T10" fmla="*/ 0 w 11"/>
                <a:gd name="T11" fmla="*/ 11 h 430"/>
                <a:gd name="T12" fmla="*/ 11 w 11"/>
                <a:gd name="T13" fmla="*/ 11 h 430"/>
                <a:gd name="T14" fmla="*/ 11 w 11"/>
                <a:gd name="T15" fmla="*/ 430 h 430"/>
                <a:gd name="T16" fmla="*/ 0 w 11"/>
                <a:gd name="T17" fmla="*/ 430 h 430"/>
                <a:gd name="T18" fmla="*/ 0 w 11"/>
                <a:gd name="T19" fmla="*/ 1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30">
                  <a:moveTo>
                    <a:pt x="0" y="0"/>
                  </a:moveTo>
                  <a:lnTo>
                    <a:pt x="11" y="0"/>
                  </a:lnTo>
                  <a:lnTo>
                    <a:pt x="11" y="430"/>
                  </a:lnTo>
                  <a:lnTo>
                    <a:pt x="0" y="430"/>
                  </a:lnTo>
                  <a:lnTo>
                    <a:pt x="0" y="0"/>
                  </a:lnTo>
                  <a:close/>
                  <a:moveTo>
                    <a:pt x="0" y="11"/>
                  </a:moveTo>
                  <a:lnTo>
                    <a:pt x="11" y="11"/>
                  </a:lnTo>
                  <a:lnTo>
                    <a:pt x="11" y="430"/>
                  </a:lnTo>
                  <a:lnTo>
                    <a:pt x="0" y="430"/>
                  </a:lnTo>
                  <a:lnTo>
                    <a:pt x="0" y="11"/>
                  </a:lnTo>
                  <a:close/>
                </a:path>
              </a:pathLst>
            </a:custGeom>
            <a:solidFill>
              <a:srgbClr val="F3000B"/>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09" name="Freeform 433"/>
            <p:cNvSpPr>
              <a:spLocks noEditPoints="1"/>
            </p:cNvSpPr>
            <p:nvPr/>
          </p:nvSpPr>
          <p:spPr bwMode="auto">
            <a:xfrm>
              <a:off x="5988895" y="2921684"/>
              <a:ext cx="28524" cy="1367962"/>
            </a:xfrm>
            <a:custGeom>
              <a:avLst/>
              <a:gdLst>
                <a:gd name="T0" fmla="*/ 0 w 11"/>
                <a:gd name="T1" fmla="*/ 0 h 419"/>
                <a:gd name="T2" fmla="*/ 11 w 11"/>
                <a:gd name="T3" fmla="*/ 0 h 419"/>
                <a:gd name="T4" fmla="*/ 11 w 11"/>
                <a:gd name="T5" fmla="*/ 419 h 419"/>
                <a:gd name="T6" fmla="*/ 0 w 11"/>
                <a:gd name="T7" fmla="*/ 419 h 419"/>
                <a:gd name="T8" fmla="*/ 0 w 11"/>
                <a:gd name="T9" fmla="*/ 0 h 419"/>
                <a:gd name="T10" fmla="*/ 0 w 11"/>
                <a:gd name="T11" fmla="*/ 11 h 419"/>
                <a:gd name="T12" fmla="*/ 11 w 11"/>
                <a:gd name="T13" fmla="*/ 11 h 419"/>
                <a:gd name="T14" fmla="*/ 11 w 11"/>
                <a:gd name="T15" fmla="*/ 419 h 419"/>
                <a:gd name="T16" fmla="*/ 0 w 11"/>
                <a:gd name="T17" fmla="*/ 419 h 419"/>
                <a:gd name="T18" fmla="*/ 0 w 11"/>
                <a:gd name="T19" fmla="*/ 11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19">
                  <a:moveTo>
                    <a:pt x="0" y="0"/>
                  </a:moveTo>
                  <a:lnTo>
                    <a:pt x="11" y="0"/>
                  </a:lnTo>
                  <a:lnTo>
                    <a:pt x="11" y="419"/>
                  </a:lnTo>
                  <a:lnTo>
                    <a:pt x="0" y="419"/>
                  </a:lnTo>
                  <a:lnTo>
                    <a:pt x="0" y="0"/>
                  </a:lnTo>
                  <a:close/>
                  <a:moveTo>
                    <a:pt x="0" y="11"/>
                  </a:moveTo>
                  <a:lnTo>
                    <a:pt x="11" y="11"/>
                  </a:lnTo>
                  <a:lnTo>
                    <a:pt x="11" y="419"/>
                  </a:lnTo>
                  <a:lnTo>
                    <a:pt x="0" y="419"/>
                  </a:lnTo>
                  <a:lnTo>
                    <a:pt x="0" y="11"/>
                  </a:lnTo>
                  <a:close/>
                </a:path>
              </a:pathLst>
            </a:custGeom>
            <a:solidFill>
              <a:srgbClr val="ED0011"/>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10" name="Freeform 434"/>
            <p:cNvSpPr>
              <a:spLocks noEditPoints="1"/>
            </p:cNvSpPr>
            <p:nvPr/>
          </p:nvSpPr>
          <p:spPr bwMode="auto">
            <a:xfrm>
              <a:off x="5988895" y="2957598"/>
              <a:ext cx="28524" cy="1332048"/>
            </a:xfrm>
            <a:custGeom>
              <a:avLst/>
              <a:gdLst>
                <a:gd name="T0" fmla="*/ 0 w 11"/>
                <a:gd name="T1" fmla="*/ 0 h 408"/>
                <a:gd name="T2" fmla="*/ 11 w 11"/>
                <a:gd name="T3" fmla="*/ 0 h 408"/>
                <a:gd name="T4" fmla="*/ 11 w 11"/>
                <a:gd name="T5" fmla="*/ 408 h 408"/>
                <a:gd name="T6" fmla="*/ 0 w 11"/>
                <a:gd name="T7" fmla="*/ 408 h 408"/>
                <a:gd name="T8" fmla="*/ 0 w 11"/>
                <a:gd name="T9" fmla="*/ 0 h 408"/>
                <a:gd name="T10" fmla="*/ 0 w 11"/>
                <a:gd name="T11" fmla="*/ 10 h 408"/>
                <a:gd name="T12" fmla="*/ 11 w 11"/>
                <a:gd name="T13" fmla="*/ 10 h 408"/>
                <a:gd name="T14" fmla="*/ 11 w 11"/>
                <a:gd name="T15" fmla="*/ 408 h 408"/>
                <a:gd name="T16" fmla="*/ 0 w 11"/>
                <a:gd name="T17" fmla="*/ 408 h 408"/>
                <a:gd name="T18" fmla="*/ 0 w 11"/>
                <a:gd name="T19" fmla="*/ 1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08">
                  <a:moveTo>
                    <a:pt x="0" y="0"/>
                  </a:moveTo>
                  <a:lnTo>
                    <a:pt x="11" y="0"/>
                  </a:lnTo>
                  <a:lnTo>
                    <a:pt x="11" y="408"/>
                  </a:lnTo>
                  <a:lnTo>
                    <a:pt x="0" y="408"/>
                  </a:lnTo>
                  <a:lnTo>
                    <a:pt x="0" y="0"/>
                  </a:lnTo>
                  <a:close/>
                  <a:moveTo>
                    <a:pt x="0" y="10"/>
                  </a:moveTo>
                  <a:lnTo>
                    <a:pt x="11" y="10"/>
                  </a:lnTo>
                  <a:lnTo>
                    <a:pt x="11" y="408"/>
                  </a:lnTo>
                  <a:lnTo>
                    <a:pt x="0" y="408"/>
                  </a:lnTo>
                  <a:lnTo>
                    <a:pt x="0" y="10"/>
                  </a:lnTo>
                  <a:close/>
                </a:path>
              </a:pathLst>
            </a:custGeom>
            <a:solidFill>
              <a:srgbClr val="E70017"/>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11" name="Freeform 435"/>
            <p:cNvSpPr>
              <a:spLocks noEditPoints="1"/>
            </p:cNvSpPr>
            <p:nvPr/>
          </p:nvSpPr>
          <p:spPr bwMode="auto">
            <a:xfrm>
              <a:off x="5988895" y="2990246"/>
              <a:ext cx="28524" cy="1299401"/>
            </a:xfrm>
            <a:custGeom>
              <a:avLst/>
              <a:gdLst>
                <a:gd name="T0" fmla="*/ 0 w 11"/>
                <a:gd name="T1" fmla="*/ 0 h 398"/>
                <a:gd name="T2" fmla="*/ 11 w 11"/>
                <a:gd name="T3" fmla="*/ 0 h 398"/>
                <a:gd name="T4" fmla="*/ 11 w 11"/>
                <a:gd name="T5" fmla="*/ 398 h 398"/>
                <a:gd name="T6" fmla="*/ 0 w 11"/>
                <a:gd name="T7" fmla="*/ 398 h 398"/>
                <a:gd name="T8" fmla="*/ 0 w 11"/>
                <a:gd name="T9" fmla="*/ 0 h 398"/>
                <a:gd name="T10" fmla="*/ 0 w 11"/>
                <a:gd name="T11" fmla="*/ 11 h 398"/>
                <a:gd name="T12" fmla="*/ 11 w 11"/>
                <a:gd name="T13" fmla="*/ 11 h 398"/>
                <a:gd name="T14" fmla="*/ 11 w 11"/>
                <a:gd name="T15" fmla="*/ 398 h 398"/>
                <a:gd name="T16" fmla="*/ 0 w 11"/>
                <a:gd name="T17" fmla="*/ 398 h 398"/>
                <a:gd name="T18" fmla="*/ 0 w 11"/>
                <a:gd name="T19" fmla="*/ 1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98">
                  <a:moveTo>
                    <a:pt x="0" y="0"/>
                  </a:moveTo>
                  <a:lnTo>
                    <a:pt x="11" y="0"/>
                  </a:lnTo>
                  <a:lnTo>
                    <a:pt x="11" y="398"/>
                  </a:lnTo>
                  <a:lnTo>
                    <a:pt x="0" y="398"/>
                  </a:lnTo>
                  <a:lnTo>
                    <a:pt x="0" y="0"/>
                  </a:lnTo>
                  <a:close/>
                  <a:moveTo>
                    <a:pt x="0" y="11"/>
                  </a:moveTo>
                  <a:lnTo>
                    <a:pt x="11" y="11"/>
                  </a:lnTo>
                  <a:lnTo>
                    <a:pt x="11" y="398"/>
                  </a:lnTo>
                  <a:lnTo>
                    <a:pt x="0" y="398"/>
                  </a:lnTo>
                  <a:lnTo>
                    <a:pt x="0" y="11"/>
                  </a:lnTo>
                  <a:close/>
                </a:path>
              </a:pathLst>
            </a:custGeom>
            <a:solidFill>
              <a:srgbClr val="E1001D"/>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12" name="Freeform 436"/>
            <p:cNvSpPr>
              <a:spLocks noEditPoints="1"/>
            </p:cNvSpPr>
            <p:nvPr/>
          </p:nvSpPr>
          <p:spPr bwMode="auto">
            <a:xfrm>
              <a:off x="5988895" y="3026159"/>
              <a:ext cx="28524" cy="1263488"/>
            </a:xfrm>
            <a:custGeom>
              <a:avLst/>
              <a:gdLst>
                <a:gd name="T0" fmla="*/ 0 w 11"/>
                <a:gd name="T1" fmla="*/ 0 h 387"/>
                <a:gd name="T2" fmla="*/ 11 w 11"/>
                <a:gd name="T3" fmla="*/ 0 h 387"/>
                <a:gd name="T4" fmla="*/ 11 w 11"/>
                <a:gd name="T5" fmla="*/ 387 h 387"/>
                <a:gd name="T6" fmla="*/ 0 w 11"/>
                <a:gd name="T7" fmla="*/ 387 h 387"/>
                <a:gd name="T8" fmla="*/ 0 w 11"/>
                <a:gd name="T9" fmla="*/ 0 h 387"/>
                <a:gd name="T10" fmla="*/ 0 w 11"/>
                <a:gd name="T11" fmla="*/ 11 h 387"/>
                <a:gd name="T12" fmla="*/ 11 w 11"/>
                <a:gd name="T13" fmla="*/ 11 h 387"/>
                <a:gd name="T14" fmla="*/ 11 w 11"/>
                <a:gd name="T15" fmla="*/ 387 h 387"/>
                <a:gd name="T16" fmla="*/ 0 w 11"/>
                <a:gd name="T17" fmla="*/ 387 h 387"/>
                <a:gd name="T18" fmla="*/ 0 w 11"/>
                <a:gd name="T19" fmla="*/ 1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87">
                  <a:moveTo>
                    <a:pt x="0" y="0"/>
                  </a:moveTo>
                  <a:lnTo>
                    <a:pt x="11" y="0"/>
                  </a:lnTo>
                  <a:lnTo>
                    <a:pt x="11" y="387"/>
                  </a:lnTo>
                  <a:lnTo>
                    <a:pt x="0" y="387"/>
                  </a:lnTo>
                  <a:lnTo>
                    <a:pt x="0" y="0"/>
                  </a:lnTo>
                  <a:close/>
                  <a:moveTo>
                    <a:pt x="0" y="11"/>
                  </a:moveTo>
                  <a:lnTo>
                    <a:pt x="11" y="11"/>
                  </a:lnTo>
                  <a:lnTo>
                    <a:pt x="11" y="387"/>
                  </a:lnTo>
                  <a:lnTo>
                    <a:pt x="0" y="387"/>
                  </a:lnTo>
                  <a:lnTo>
                    <a:pt x="0" y="11"/>
                  </a:lnTo>
                  <a:close/>
                </a:path>
              </a:pathLst>
            </a:custGeom>
            <a:solidFill>
              <a:srgbClr val="DC0022"/>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13" name="Freeform 437"/>
            <p:cNvSpPr>
              <a:spLocks noEditPoints="1"/>
            </p:cNvSpPr>
            <p:nvPr/>
          </p:nvSpPr>
          <p:spPr bwMode="auto">
            <a:xfrm>
              <a:off x="5988895" y="3062073"/>
              <a:ext cx="28524" cy="1227574"/>
            </a:xfrm>
            <a:custGeom>
              <a:avLst/>
              <a:gdLst>
                <a:gd name="T0" fmla="*/ 0 w 11"/>
                <a:gd name="T1" fmla="*/ 0 h 376"/>
                <a:gd name="T2" fmla="*/ 11 w 11"/>
                <a:gd name="T3" fmla="*/ 0 h 376"/>
                <a:gd name="T4" fmla="*/ 11 w 11"/>
                <a:gd name="T5" fmla="*/ 376 h 376"/>
                <a:gd name="T6" fmla="*/ 0 w 11"/>
                <a:gd name="T7" fmla="*/ 376 h 376"/>
                <a:gd name="T8" fmla="*/ 0 w 11"/>
                <a:gd name="T9" fmla="*/ 0 h 376"/>
                <a:gd name="T10" fmla="*/ 0 w 11"/>
                <a:gd name="T11" fmla="*/ 10 h 376"/>
                <a:gd name="T12" fmla="*/ 11 w 11"/>
                <a:gd name="T13" fmla="*/ 10 h 376"/>
                <a:gd name="T14" fmla="*/ 11 w 11"/>
                <a:gd name="T15" fmla="*/ 376 h 376"/>
                <a:gd name="T16" fmla="*/ 0 w 11"/>
                <a:gd name="T17" fmla="*/ 376 h 376"/>
                <a:gd name="T18" fmla="*/ 0 w 11"/>
                <a:gd name="T19" fmla="*/ 1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76">
                  <a:moveTo>
                    <a:pt x="0" y="0"/>
                  </a:moveTo>
                  <a:lnTo>
                    <a:pt x="11" y="0"/>
                  </a:lnTo>
                  <a:lnTo>
                    <a:pt x="11" y="376"/>
                  </a:lnTo>
                  <a:lnTo>
                    <a:pt x="0" y="376"/>
                  </a:lnTo>
                  <a:lnTo>
                    <a:pt x="0" y="0"/>
                  </a:lnTo>
                  <a:close/>
                  <a:moveTo>
                    <a:pt x="0" y="10"/>
                  </a:moveTo>
                  <a:lnTo>
                    <a:pt x="11" y="10"/>
                  </a:lnTo>
                  <a:lnTo>
                    <a:pt x="11" y="376"/>
                  </a:lnTo>
                  <a:lnTo>
                    <a:pt x="0" y="376"/>
                  </a:lnTo>
                  <a:lnTo>
                    <a:pt x="0" y="10"/>
                  </a:lnTo>
                  <a:close/>
                </a:path>
              </a:pathLst>
            </a:custGeom>
            <a:solidFill>
              <a:srgbClr val="D60028"/>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14" name="Freeform 438"/>
            <p:cNvSpPr>
              <a:spLocks noEditPoints="1"/>
            </p:cNvSpPr>
            <p:nvPr/>
          </p:nvSpPr>
          <p:spPr bwMode="auto">
            <a:xfrm>
              <a:off x="5988895" y="3094722"/>
              <a:ext cx="28524" cy="1194925"/>
            </a:xfrm>
            <a:custGeom>
              <a:avLst/>
              <a:gdLst>
                <a:gd name="T0" fmla="*/ 0 w 11"/>
                <a:gd name="T1" fmla="*/ 0 h 366"/>
                <a:gd name="T2" fmla="*/ 11 w 11"/>
                <a:gd name="T3" fmla="*/ 0 h 366"/>
                <a:gd name="T4" fmla="*/ 11 w 11"/>
                <a:gd name="T5" fmla="*/ 366 h 366"/>
                <a:gd name="T6" fmla="*/ 0 w 11"/>
                <a:gd name="T7" fmla="*/ 366 h 366"/>
                <a:gd name="T8" fmla="*/ 0 w 11"/>
                <a:gd name="T9" fmla="*/ 0 h 366"/>
                <a:gd name="T10" fmla="*/ 0 w 11"/>
                <a:gd name="T11" fmla="*/ 11 h 366"/>
                <a:gd name="T12" fmla="*/ 11 w 11"/>
                <a:gd name="T13" fmla="*/ 11 h 366"/>
                <a:gd name="T14" fmla="*/ 11 w 11"/>
                <a:gd name="T15" fmla="*/ 366 h 366"/>
                <a:gd name="T16" fmla="*/ 0 w 11"/>
                <a:gd name="T17" fmla="*/ 366 h 366"/>
                <a:gd name="T18" fmla="*/ 0 w 11"/>
                <a:gd name="T19" fmla="*/ 1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66">
                  <a:moveTo>
                    <a:pt x="0" y="0"/>
                  </a:moveTo>
                  <a:lnTo>
                    <a:pt x="11" y="0"/>
                  </a:lnTo>
                  <a:lnTo>
                    <a:pt x="11" y="366"/>
                  </a:lnTo>
                  <a:lnTo>
                    <a:pt x="0" y="366"/>
                  </a:lnTo>
                  <a:lnTo>
                    <a:pt x="0" y="0"/>
                  </a:lnTo>
                  <a:close/>
                  <a:moveTo>
                    <a:pt x="0" y="11"/>
                  </a:moveTo>
                  <a:lnTo>
                    <a:pt x="11" y="11"/>
                  </a:lnTo>
                  <a:lnTo>
                    <a:pt x="11" y="366"/>
                  </a:lnTo>
                  <a:lnTo>
                    <a:pt x="0" y="366"/>
                  </a:lnTo>
                  <a:lnTo>
                    <a:pt x="0" y="11"/>
                  </a:lnTo>
                  <a:close/>
                </a:path>
              </a:pathLst>
            </a:custGeom>
            <a:solidFill>
              <a:srgbClr val="D0002E"/>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15" name="Freeform 439"/>
            <p:cNvSpPr>
              <a:spLocks noEditPoints="1"/>
            </p:cNvSpPr>
            <p:nvPr/>
          </p:nvSpPr>
          <p:spPr bwMode="auto">
            <a:xfrm>
              <a:off x="5988895" y="3130634"/>
              <a:ext cx="28524" cy="1159013"/>
            </a:xfrm>
            <a:custGeom>
              <a:avLst/>
              <a:gdLst>
                <a:gd name="T0" fmla="*/ 0 w 11"/>
                <a:gd name="T1" fmla="*/ 0 h 355"/>
                <a:gd name="T2" fmla="*/ 11 w 11"/>
                <a:gd name="T3" fmla="*/ 0 h 355"/>
                <a:gd name="T4" fmla="*/ 11 w 11"/>
                <a:gd name="T5" fmla="*/ 355 h 355"/>
                <a:gd name="T6" fmla="*/ 0 w 11"/>
                <a:gd name="T7" fmla="*/ 355 h 355"/>
                <a:gd name="T8" fmla="*/ 0 w 11"/>
                <a:gd name="T9" fmla="*/ 0 h 355"/>
                <a:gd name="T10" fmla="*/ 0 w 11"/>
                <a:gd name="T11" fmla="*/ 10 h 355"/>
                <a:gd name="T12" fmla="*/ 11 w 11"/>
                <a:gd name="T13" fmla="*/ 10 h 355"/>
                <a:gd name="T14" fmla="*/ 11 w 11"/>
                <a:gd name="T15" fmla="*/ 355 h 355"/>
                <a:gd name="T16" fmla="*/ 0 w 11"/>
                <a:gd name="T17" fmla="*/ 355 h 355"/>
                <a:gd name="T18" fmla="*/ 0 w 11"/>
                <a:gd name="T19" fmla="*/ 1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55">
                  <a:moveTo>
                    <a:pt x="0" y="0"/>
                  </a:moveTo>
                  <a:lnTo>
                    <a:pt x="11" y="0"/>
                  </a:lnTo>
                  <a:lnTo>
                    <a:pt x="11" y="355"/>
                  </a:lnTo>
                  <a:lnTo>
                    <a:pt x="0" y="355"/>
                  </a:lnTo>
                  <a:lnTo>
                    <a:pt x="0" y="0"/>
                  </a:lnTo>
                  <a:close/>
                  <a:moveTo>
                    <a:pt x="0" y="10"/>
                  </a:moveTo>
                  <a:lnTo>
                    <a:pt x="11" y="10"/>
                  </a:lnTo>
                  <a:lnTo>
                    <a:pt x="11" y="355"/>
                  </a:lnTo>
                  <a:lnTo>
                    <a:pt x="0" y="355"/>
                  </a:lnTo>
                  <a:lnTo>
                    <a:pt x="0" y="10"/>
                  </a:lnTo>
                  <a:close/>
                </a:path>
              </a:pathLst>
            </a:custGeom>
            <a:solidFill>
              <a:srgbClr val="CA0034"/>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16" name="Freeform 440"/>
            <p:cNvSpPr>
              <a:spLocks noEditPoints="1"/>
            </p:cNvSpPr>
            <p:nvPr/>
          </p:nvSpPr>
          <p:spPr bwMode="auto">
            <a:xfrm>
              <a:off x="5988895" y="3163281"/>
              <a:ext cx="28524" cy="1126366"/>
            </a:xfrm>
            <a:custGeom>
              <a:avLst/>
              <a:gdLst>
                <a:gd name="T0" fmla="*/ 0 w 11"/>
                <a:gd name="T1" fmla="*/ 0 h 345"/>
                <a:gd name="T2" fmla="*/ 11 w 11"/>
                <a:gd name="T3" fmla="*/ 0 h 345"/>
                <a:gd name="T4" fmla="*/ 11 w 11"/>
                <a:gd name="T5" fmla="*/ 345 h 345"/>
                <a:gd name="T6" fmla="*/ 0 w 11"/>
                <a:gd name="T7" fmla="*/ 345 h 345"/>
                <a:gd name="T8" fmla="*/ 0 w 11"/>
                <a:gd name="T9" fmla="*/ 0 h 345"/>
                <a:gd name="T10" fmla="*/ 0 w 11"/>
                <a:gd name="T11" fmla="*/ 11 h 345"/>
                <a:gd name="T12" fmla="*/ 11 w 11"/>
                <a:gd name="T13" fmla="*/ 11 h 345"/>
                <a:gd name="T14" fmla="*/ 11 w 11"/>
                <a:gd name="T15" fmla="*/ 345 h 345"/>
                <a:gd name="T16" fmla="*/ 0 w 11"/>
                <a:gd name="T17" fmla="*/ 345 h 345"/>
                <a:gd name="T18" fmla="*/ 0 w 11"/>
                <a:gd name="T19" fmla="*/ 11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45">
                  <a:moveTo>
                    <a:pt x="0" y="0"/>
                  </a:moveTo>
                  <a:lnTo>
                    <a:pt x="11" y="0"/>
                  </a:lnTo>
                  <a:lnTo>
                    <a:pt x="11" y="345"/>
                  </a:lnTo>
                  <a:lnTo>
                    <a:pt x="0" y="345"/>
                  </a:lnTo>
                  <a:lnTo>
                    <a:pt x="0" y="0"/>
                  </a:lnTo>
                  <a:close/>
                  <a:moveTo>
                    <a:pt x="0" y="11"/>
                  </a:moveTo>
                  <a:lnTo>
                    <a:pt x="11" y="11"/>
                  </a:lnTo>
                  <a:lnTo>
                    <a:pt x="11" y="345"/>
                  </a:lnTo>
                  <a:lnTo>
                    <a:pt x="0" y="345"/>
                  </a:lnTo>
                  <a:lnTo>
                    <a:pt x="0" y="11"/>
                  </a:lnTo>
                  <a:close/>
                </a:path>
              </a:pathLst>
            </a:custGeom>
            <a:solidFill>
              <a:srgbClr val="C50039"/>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17" name="Freeform 441"/>
            <p:cNvSpPr>
              <a:spLocks noEditPoints="1"/>
            </p:cNvSpPr>
            <p:nvPr/>
          </p:nvSpPr>
          <p:spPr bwMode="auto">
            <a:xfrm>
              <a:off x="5988895" y="3199195"/>
              <a:ext cx="28524" cy="1090451"/>
            </a:xfrm>
            <a:custGeom>
              <a:avLst/>
              <a:gdLst>
                <a:gd name="T0" fmla="*/ 0 w 11"/>
                <a:gd name="T1" fmla="*/ 0 h 334"/>
                <a:gd name="T2" fmla="*/ 11 w 11"/>
                <a:gd name="T3" fmla="*/ 0 h 334"/>
                <a:gd name="T4" fmla="*/ 11 w 11"/>
                <a:gd name="T5" fmla="*/ 334 h 334"/>
                <a:gd name="T6" fmla="*/ 0 w 11"/>
                <a:gd name="T7" fmla="*/ 334 h 334"/>
                <a:gd name="T8" fmla="*/ 0 w 11"/>
                <a:gd name="T9" fmla="*/ 0 h 334"/>
                <a:gd name="T10" fmla="*/ 0 w 11"/>
                <a:gd name="T11" fmla="*/ 11 h 334"/>
                <a:gd name="T12" fmla="*/ 11 w 11"/>
                <a:gd name="T13" fmla="*/ 11 h 334"/>
                <a:gd name="T14" fmla="*/ 11 w 11"/>
                <a:gd name="T15" fmla="*/ 334 h 334"/>
                <a:gd name="T16" fmla="*/ 0 w 11"/>
                <a:gd name="T17" fmla="*/ 334 h 334"/>
                <a:gd name="T18" fmla="*/ 0 w 11"/>
                <a:gd name="T19"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34">
                  <a:moveTo>
                    <a:pt x="0" y="0"/>
                  </a:moveTo>
                  <a:lnTo>
                    <a:pt x="11" y="0"/>
                  </a:lnTo>
                  <a:lnTo>
                    <a:pt x="11" y="334"/>
                  </a:lnTo>
                  <a:lnTo>
                    <a:pt x="0" y="334"/>
                  </a:lnTo>
                  <a:lnTo>
                    <a:pt x="0" y="0"/>
                  </a:lnTo>
                  <a:close/>
                  <a:moveTo>
                    <a:pt x="0" y="11"/>
                  </a:moveTo>
                  <a:lnTo>
                    <a:pt x="11" y="11"/>
                  </a:lnTo>
                  <a:lnTo>
                    <a:pt x="11" y="334"/>
                  </a:lnTo>
                  <a:lnTo>
                    <a:pt x="0" y="334"/>
                  </a:lnTo>
                  <a:lnTo>
                    <a:pt x="0" y="11"/>
                  </a:lnTo>
                  <a:close/>
                </a:path>
              </a:pathLst>
            </a:custGeom>
            <a:solidFill>
              <a:srgbClr val="BF003F"/>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18" name="Freeform 442"/>
            <p:cNvSpPr>
              <a:spLocks noEditPoints="1"/>
            </p:cNvSpPr>
            <p:nvPr/>
          </p:nvSpPr>
          <p:spPr bwMode="auto">
            <a:xfrm>
              <a:off x="5988895" y="3235107"/>
              <a:ext cx="28524" cy="1054539"/>
            </a:xfrm>
            <a:custGeom>
              <a:avLst/>
              <a:gdLst>
                <a:gd name="T0" fmla="*/ 0 w 11"/>
                <a:gd name="T1" fmla="*/ 0 h 323"/>
                <a:gd name="T2" fmla="*/ 11 w 11"/>
                <a:gd name="T3" fmla="*/ 0 h 323"/>
                <a:gd name="T4" fmla="*/ 11 w 11"/>
                <a:gd name="T5" fmla="*/ 323 h 323"/>
                <a:gd name="T6" fmla="*/ 0 w 11"/>
                <a:gd name="T7" fmla="*/ 323 h 323"/>
                <a:gd name="T8" fmla="*/ 0 w 11"/>
                <a:gd name="T9" fmla="*/ 0 h 323"/>
                <a:gd name="T10" fmla="*/ 0 w 11"/>
                <a:gd name="T11" fmla="*/ 10 h 323"/>
                <a:gd name="T12" fmla="*/ 11 w 11"/>
                <a:gd name="T13" fmla="*/ 10 h 323"/>
                <a:gd name="T14" fmla="*/ 11 w 11"/>
                <a:gd name="T15" fmla="*/ 323 h 323"/>
                <a:gd name="T16" fmla="*/ 0 w 11"/>
                <a:gd name="T17" fmla="*/ 323 h 323"/>
                <a:gd name="T18" fmla="*/ 0 w 11"/>
                <a:gd name="T19" fmla="*/ 1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23">
                  <a:moveTo>
                    <a:pt x="0" y="0"/>
                  </a:moveTo>
                  <a:lnTo>
                    <a:pt x="11" y="0"/>
                  </a:lnTo>
                  <a:lnTo>
                    <a:pt x="11" y="323"/>
                  </a:lnTo>
                  <a:lnTo>
                    <a:pt x="0" y="323"/>
                  </a:lnTo>
                  <a:lnTo>
                    <a:pt x="0" y="0"/>
                  </a:lnTo>
                  <a:close/>
                  <a:moveTo>
                    <a:pt x="0" y="10"/>
                  </a:moveTo>
                  <a:lnTo>
                    <a:pt x="11" y="10"/>
                  </a:lnTo>
                  <a:lnTo>
                    <a:pt x="11" y="323"/>
                  </a:lnTo>
                  <a:lnTo>
                    <a:pt x="0" y="323"/>
                  </a:lnTo>
                  <a:lnTo>
                    <a:pt x="0" y="10"/>
                  </a:lnTo>
                  <a:close/>
                </a:path>
              </a:pathLst>
            </a:custGeom>
            <a:solidFill>
              <a:srgbClr val="B90045"/>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19" name="Freeform 443"/>
            <p:cNvSpPr>
              <a:spLocks noEditPoints="1"/>
            </p:cNvSpPr>
            <p:nvPr/>
          </p:nvSpPr>
          <p:spPr bwMode="auto">
            <a:xfrm>
              <a:off x="5988895" y="3267756"/>
              <a:ext cx="28524" cy="1021891"/>
            </a:xfrm>
            <a:custGeom>
              <a:avLst/>
              <a:gdLst>
                <a:gd name="T0" fmla="*/ 0 w 11"/>
                <a:gd name="T1" fmla="*/ 0 h 313"/>
                <a:gd name="T2" fmla="*/ 11 w 11"/>
                <a:gd name="T3" fmla="*/ 0 h 313"/>
                <a:gd name="T4" fmla="*/ 11 w 11"/>
                <a:gd name="T5" fmla="*/ 313 h 313"/>
                <a:gd name="T6" fmla="*/ 0 w 11"/>
                <a:gd name="T7" fmla="*/ 313 h 313"/>
                <a:gd name="T8" fmla="*/ 0 w 11"/>
                <a:gd name="T9" fmla="*/ 0 h 313"/>
                <a:gd name="T10" fmla="*/ 0 w 11"/>
                <a:gd name="T11" fmla="*/ 11 h 313"/>
                <a:gd name="T12" fmla="*/ 11 w 11"/>
                <a:gd name="T13" fmla="*/ 11 h 313"/>
                <a:gd name="T14" fmla="*/ 11 w 11"/>
                <a:gd name="T15" fmla="*/ 313 h 313"/>
                <a:gd name="T16" fmla="*/ 0 w 11"/>
                <a:gd name="T17" fmla="*/ 313 h 313"/>
                <a:gd name="T18" fmla="*/ 0 w 11"/>
                <a:gd name="T19" fmla="*/ 1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13">
                  <a:moveTo>
                    <a:pt x="0" y="0"/>
                  </a:moveTo>
                  <a:lnTo>
                    <a:pt x="11" y="0"/>
                  </a:lnTo>
                  <a:lnTo>
                    <a:pt x="11" y="313"/>
                  </a:lnTo>
                  <a:lnTo>
                    <a:pt x="0" y="313"/>
                  </a:lnTo>
                  <a:lnTo>
                    <a:pt x="0" y="0"/>
                  </a:lnTo>
                  <a:close/>
                  <a:moveTo>
                    <a:pt x="0" y="11"/>
                  </a:moveTo>
                  <a:lnTo>
                    <a:pt x="11" y="11"/>
                  </a:lnTo>
                  <a:lnTo>
                    <a:pt x="11" y="313"/>
                  </a:lnTo>
                  <a:lnTo>
                    <a:pt x="0" y="313"/>
                  </a:lnTo>
                  <a:lnTo>
                    <a:pt x="0" y="11"/>
                  </a:lnTo>
                  <a:close/>
                </a:path>
              </a:pathLst>
            </a:custGeom>
            <a:solidFill>
              <a:srgbClr val="B3004B"/>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20" name="Freeform 444"/>
            <p:cNvSpPr>
              <a:spLocks noEditPoints="1"/>
            </p:cNvSpPr>
            <p:nvPr/>
          </p:nvSpPr>
          <p:spPr bwMode="auto">
            <a:xfrm>
              <a:off x="5988895" y="3303670"/>
              <a:ext cx="28524" cy="985977"/>
            </a:xfrm>
            <a:custGeom>
              <a:avLst/>
              <a:gdLst>
                <a:gd name="T0" fmla="*/ 0 w 11"/>
                <a:gd name="T1" fmla="*/ 0 h 302"/>
                <a:gd name="T2" fmla="*/ 11 w 11"/>
                <a:gd name="T3" fmla="*/ 0 h 302"/>
                <a:gd name="T4" fmla="*/ 11 w 11"/>
                <a:gd name="T5" fmla="*/ 302 h 302"/>
                <a:gd name="T6" fmla="*/ 0 w 11"/>
                <a:gd name="T7" fmla="*/ 302 h 302"/>
                <a:gd name="T8" fmla="*/ 0 w 11"/>
                <a:gd name="T9" fmla="*/ 0 h 302"/>
                <a:gd name="T10" fmla="*/ 0 w 11"/>
                <a:gd name="T11" fmla="*/ 10 h 302"/>
                <a:gd name="T12" fmla="*/ 11 w 11"/>
                <a:gd name="T13" fmla="*/ 10 h 302"/>
                <a:gd name="T14" fmla="*/ 11 w 11"/>
                <a:gd name="T15" fmla="*/ 302 h 302"/>
                <a:gd name="T16" fmla="*/ 0 w 11"/>
                <a:gd name="T17" fmla="*/ 302 h 302"/>
                <a:gd name="T18" fmla="*/ 0 w 11"/>
                <a:gd name="T19" fmla="*/ 1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02">
                  <a:moveTo>
                    <a:pt x="0" y="0"/>
                  </a:moveTo>
                  <a:lnTo>
                    <a:pt x="11" y="0"/>
                  </a:lnTo>
                  <a:lnTo>
                    <a:pt x="11" y="302"/>
                  </a:lnTo>
                  <a:lnTo>
                    <a:pt x="0" y="302"/>
                  </a:lnTo>
                  <a:lnTo>
                    <a:pt x="0" y="0"/>
                  </a:lnTo>
                  <a:close/>
                  <a:moveTo>
                    <a:pt x="0" y="10"/>
                  </a:moveTo>
                  <a:lnTo>
                    <a:pt x="11" y="10"/>
                  </a:lnTo>
                  <a:lnTo>
                    <a:pt x="11" y="302"/>
                  </a:lnTo>
                  <a:lnTo>
                    <a:pt x="0" y="302"/>
                  </a:lnTo>
                  <a:lnTo>
                    <a:pt x="0" y="10"/>
                  </a:lnTo>
                  <a:close/>
                </a:path>
              </a:pathLst>
            </a:custGeom>
            <a:solidFill>
              <a:srgbClr val="AD0051"/>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21" name="Freeform 445"/>
            <p:cNvSpPr>
              <a:spLocks noEditPoints="1"/>
            </p:cNvSpPr>
            <p:nvPr/>
          </p:nvSpPr>
          <p:spPr bwMode="auto">
            <a:xfrm>
              <a:off x="5988895" y="3336318"/>
              <a:ext cx="28524" cy="953329"/>
            </a:xfrm>
            <a:custGeom>
              <a:avLst/>
              <a:gdLst>
                <a:gd name="T0" fmla="*/ 0 w 11"/>
                <a:gd name="T1" fmla="*/ 0 h 292"/>
                <a:gd name="T2" fmla="*/ 11 w 11"/>
                <a:gd name="T3" fmla="*/ 0 h 292"/>
                <a:gd name="T4" fmla="*/ 11 w 11"/>
                <a:gd name="T5" fmla="*/ 292 h 292"/>
                <a:gd name="T6" fmla="*/ 0 w 11"/>
                <a:gd name="T7" fmla="*/ 292 h 292"/>
                <a:gd name="T8" fmla="*/ 0 w 11"/>
                <a:gd name="T9" fmla="*/ 0 h 292"/>
                <a:gd name="T10" fmla="*/ 0 w 11"/>
                <a:gd name="T11" fmla="*/ 11 h 292"/>
                <a:gd name="T12" fmla="*/ 11 w 11"/>
                <a:gd name="T13" fmla="*/ 11 h 292"/>
                <a:gd name="T14" fmla="*/ 11 w 11"/>
                <a:gd name="T15" fmla="*/ 292 h 292"/>
                <a:gd name="T16" fmla="*/ 0 w 11"/>
                <a:gd name="T17" fmla="*/ 292 h 292"/>
                <a:gd name="T18" fmla="*/ 0 w 11"/>
                <a:gd name="T19" fmla="*/ 1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92">
                  <a:moveTo>
                    <a:pt x="0" y="0"/>
                  </a:moveTo>
                  <a:lnTo>
                    <a:pt x="11" y="0"/>
                  </a:lnTo>
                  <a:lnTo>
                    <a:pt x="11" y="292"/>
                  </a:lnTo>
                  <a:lnTo>
                    <a:pt x="0" y="292"/>
                  </a:lnTo>
                  <a:lnTo>
                    <a:pt x="0" y="0"/>
                  </a:lnTo>
                  <a:close/>
                  <a:moveTo>
                    <a:pt x="0" y="11"/>
                  </a:moveTo>
                  <a:lnTo>
                    <a:pt x="11" y="11"/>
                  </a:lnTo>
                  <a:lnTo>
                    <a:pt x="11" y="292"/>
                  </a:lnTo>
                  <a:lnTo>
                    <a:pt x="0" y="292"/>
                  </a:lnTo>
                  <a:lnTo>
                    <a:pt x="0" y="11"/>
                  </a:lnTo>
                  <a:close/>
                </a:path>
              </a:pathLst>
            </a:custGeom>
            <a:solidFill>
              <a:srgbClr val="A80056"/>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22" name="Freeform 446"/>
            <p:cNvSpPr>
              <a:spLocks noEditPoints="1"/>
            </p:cNvSpPr>
            <p:nvPr/>
          </p:nvSpPr>
          <p:spPr bwMode="auto">
            <a:xfrm>
              <a:off x="5988895" y="3372230"/>
              <a:ext cx="28524" cy="917417"/>
            </a:xfrm>
            <a:custGeom>
              <a:avLst/>
              <a:gdLst>
                <a:gd name="T0" fmla="*/ 0 w 11"/>
                <a:gd name="T1" fmla="*/ 0 h 281"/>
                <a:gd name="T2" fmla="*/ 11 w 11"/>
                <a:gd name="T3" fmla="*/ 0 h 281"/>
                <a:gd name="T4" fmla="*/ 11 w 11"/>
                <a:gd name="T5" fmla="*/ 281 h 281"/>
                <a:gd name="T6" fmla="*/ 0 w 11"/>
                <a:gd name="T7" fmla="*/ 281 h 281"/>
                <a:gd name="T8" fmla="*/ 0 w 11"/>
                <a:gd name="T9" fmla="*/ 0 h 281"/>
                <a:gd name="T10" fmla="*/ 0 w 11"/>
                <a:gd name="T11" fmla="*/ 11 h 281"/>
                <a:gd name="T12" fmla="*/ 11 w 11"/>
                <a:gd name="T13" fmla="*/ 11 h 281"/>
                <a:gd name="T14" fmla="*/ 11 w 11"/>
                <a:gd name="T15" fmla="*/ 281 h 281"/>
                <a:gd name="T16" fmla="*/ 0 w 11"/>
                <a:gd name="T17" fmla="*/ 281 h 281"/>
                <a:gd name="T18" fmla="*/ 0 w 11"/>
                <a:gd name="T19" fmla="*/ 1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81">
                  <a:moveTo>
                    <a:pt x="0" y="0"/>
                  </a:moveTo>
                  <a:lnTo>
                    <a:pt x="11" y="0"/>
                  </a:lnTo>
                  <a:lnTo>
                    <a:pt x="11" y="281"/>
                  </a:lnTo>
                  <a:lnTo>
                    <a:pt x="0" y="281"/>
                  </a:lnTo>
                  <a:lnTo>
                    <a:pt x="0" y="0"/>
                  </a:lnTo>
                  <a:close/>
                  <a:moveTo>
                    <a:pt x="0" y="11"/>
                  </a:moveTo>
                  <a:lnTo>
                    <a:pt x="11" y="11"/>
                  </a:lnTo>
                  <a:lnTo>
                    <a:pt x="11" y="281"/>
                  </a:lnTo>
                  <a:lnTo>
                    <a:pt x="0" y="281"/>
                  </a:lnTo>
                  <a:lnTo>
                    <a:pt x="0" y="11"/>
                  </a:lnTo>
                  <a:close/>
                </a:path>
              </a:pathLst>
            </a:custGeom>
            <a:solidFill>
              <a:srgbClr val="A2005C"/>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23" name="Freeform 447"/>
            <p:cNvSpPr>
              <a:spLocks noEditPoints="1"/>
            </p:cNvSpPr>
            <p:nvPr/>
          </p:nvSpPr>
          <p:spPr bwMode="auto">
            <a:xfrm>
              <a:off x="5988895" y="3408145"/>
              <a:ext cx="28524" cy="881502"/>
            </a:xfrm>
            <a:custGeom>
              <a:avLst/>
              <a:gdLst>
                <a:gd name="T0" fmla="*/ 0 w 11"/>
                <a:gd name="T1" fmla="*/ 0 h 270"/>
                <a:gd name="T2" fmla="*/ 11 w 11"/>
                <a:gd name="T3" fmla="*/ 0 h 270"/>
                <a:gd name="T4" fmla="*/ 11 w 11"/>
                <a:gd name="T5" fmla="*/ 270 h 270"/>
                <a:gd name="T6" fmla="*/ 0 w 11"/>
                <a:gd name="T7" fmla="*/ 270 h 270"/>
                <a:gd name="T8" fmla="*/ 0 w 11"/>
                <a:gd name="T9" fmla="*/ 0 h 270"/>
                <a:gd name="T10" fmla="*/ 0 w 11"/>
                <a:gd name="T11" fmla="*/ 10 h 270"/>
                <a:gd name="T12" fmla="*/ 11 w 11"/>
                <a:gd name="T13" fmla="*/ 10 h 270"/>
                <a:gd name="T14" fmla="*/ 11 w 11"/>
                <a:gd name="T15" fmla="*/ 270 h 270"/>
                <a:gd name="T16" fmla="*/ 0 w 11"/>
                <a:gd name="T17" fmla="*/ 270 h 270"/>
                <a:gd name="T18" fmla="*/ 0 w 11"/>
                <a:gd name="T19" fmla="*/ 1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70">
                  <a:moveTo>
                    <a:pt x="0" y="0"/>
                  </a:moveTo>
                  <a:lnTo>
                    <a:pt x="11" y="0"/>
                  </a:lnTo>
                  <a:lnTo>
                    <a:pt x="11" y="270"/>
                  </a:lnTo>
                  <a:lnTo>
                    <a:pt x="0" y="270"/>
                  </a:lnTo>
                  <a:lnTo>
                    <a:pt x="0" y="0"/>
                  </a:lnTo>
                  <a:close/>
                  <a:moveTo>
                    <a:pt x="0" y="10"/>
                  </a:moveTo>
                  <a:lnTo>
                    <a:pt x="11" y="10"/>
                  </a:lnTo>
                  <a:lnTo>
                    <a:pt x="11" y="270"/>
                  </a:lnTo>
                  <a:lnTo>
                    <a:pt x="0" y="270"/>
                  </a:lnTo>
                  <a:lnTo>
                    <a:pt x="0" y="10"/>
                  </a:lnTo>
                  <a:close/>
                </a:path>
              </a:pathLst>
            </a:custGeom>
            <a:solidFill>
              <a:srgbClr val="9C0062"/>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24" name="Freeform 448"/>
            <p:cNvSpPr>
              <a:spLocks noEditPoints="1"/>
            </p:cNvSpPr>
            <p:nvPr/>
          </p:nvSpPr>
          <p:spPr bwMode="auto">
            <a:xfrm>
              <a:off x="5988895" y="3440792"/>
              <a:ext cx="28524" cy="848855"/>
            </a:xfrm>
            <a:custGeom>
              <a:avLst/>
              <a:gdLst>
                <a:gd name="T0" fmla="*/ 0 w 11"/>
                <a:gd name="T1" fmla="*/ 0 h 260"/>
                <a:gd name="T2" fmla="*/ 11 w 11"/>
                <a:gd name="T3" fmla="*/ 0 h 260"/>
                <a:gd name="T4" fmla="*/ 11 w 11"/>
                <a:gd name="T5" fmla="*/ 260 h 260"/>
                <a:gd name="T6" fmla="*/ 0 w 11"/>
                <a:gd name="T7" fmla="*/ 260 h 260"/>
                <a:gd name="T8" fmla="*/ 0 w 11"/>
                <a:gd name="T9" fmla="*/ 0 h 260"/>
                <a:gd name="T10" fmla="*/ 0 w 11"/>
                <a:gd name="T11" fmla="*/ 11 h 260"/>
                <a:gd name="T12" fmla="*/ 11 w 11"/>
                <a:gd name="T13" fmla="*/ 11 h 260"/>
                <a:gd name="T14" fmla="*/ 11 w 11"/>
                <a:gd name="T15" fmla="*/ 260 h 260"/>
                <a:gd name="T16" fmla="*/ 0 w 11"/>
                <a:gd name="T17" fmla="*/ 260 h 260"/>
                <a:gd name="T18" fmla="*/ 0 w 11"/>
                <a:gd name="T19" fmla="*/ 1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60">
                  <a:moveTo>
                    <a:pt x="0" y="0"/>
                  </a:moveTo>
                  <a:lnTo>
                    <a:pt x="11" y="0"/>
                  </a:lnTo>
                  <a:lnTo>
                    <a:pt x="11" y="260"/>
                  </a:lnTo>
                  <a:lnTo>
                    <a:pt x="0" y="260"/>
                  </a:lnTo>
                  <a:lnTo>
                    <a:pt x="0" y="0"/>
                  </a:lnTo>
                  <a:close/>
                  <a:moveTo>
                    <a:pt x="0" y="11"/>
                  </a:moveTo>
                  <a:lnTo>
                    <a:pt x="11" y="11"/>
                  </a:lnTo>
                  <a:lnTo>
                    <a:pt x="11" y="260"/>
                  </a:lnTo>
                  <a:lnTo>
                    <a:pt x="0" y="260"/>
                  </a:lnTo>
                  <a:lnTo>
                    <a:pt x="0" y="11"/>
                  </a:lnTo>
                  <a:close/>
                </a:path>
              </a:pathLst>
            </a:custGeom>
            <a:solidFill>
              <a:srgbClr val="960068"/>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25" name="Freeform 449"/>
            <p:cNvSpPr>
              <a:spLocks noEditPoints="1"/>
            </p:cNvSpPr>
            <p:nvPr/>
          </p:nvSpPr>
          <p:spPr bwMode="auto">
            <a:xfrm>
              <a:off x="5988895" y="3476704"/>
              <a:ext cx="28524" cy="812943"/>
            </a:xfrm>
            <a:custGeom>
              <a:avLst/>
              <a:gdLst>
                <a:gd name="T0" fmla="*/ 0 w 11"/>
                <a:gd name="T1" fmla="*/ 0 h 249"/>
                <a:gd name="T2" fmla="*/ 11 w 11"/>
                <a:gd name="T3" fmla="*/ 0 h 249"/>
                <a:gd name="T4" fmla="*/ 11 w 11"/>
                <a:gd name="T5" fmla="*/ 249 h 249"/>
                <a:gd name="T6" fmla="*/ 0 w 11"/>
                <a:gd name="T7" fmla="*/ 249 h 249"/>
                <a:gd name="T8" fmla="*/ 0 w 11"/>
                <a:gd name="T9" fmla="*/ 0 h 249"/>
                <a:gd name="T10" fmla="*/ 0 w 11"/>
                <a:gd name="T11" fmla="*/ 11 h 249"/>
                <a:gd name="T12" fmla="*/ 11 w 11"/>
                <a:gd name="T13" fmla="*/ 11 h 249"/>
                <a:gd name="T14" fmla="*/ 11 w 11"/>
                <a:gd name="T15" fmla="*/ 249 h 249"/>
                <a:gd name="T16" fmla="*/ 0 w 11"/>
                <a:gd name="T17" fmla="*/ 249 h 249"/>
                <a:gd name="T18" fmla="*/ 0 w 11"/>
                <a:gd name="T19" fmla="*/ 1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49">
                  <a:moveTo>
                    <a:pt x="0" y="0"/>
                  </a:moveTo>
                  <a:lnTo>
                    <a:pt x="11" y="0"/>
                  </a:lnTo>
                  <a:lnTo>
                    <a:pt x="11" y="249"/>
                  </a:lnTo>
                  <a:lnTo>
                    <a:pt x="0" y="249"/>
                  </a:lnTo>
                  <a:lnTo>
                    <a:pt x="0" y="0"/>
                  </a:lnTo>
                  <a:close/>
                  <a:moveTo>
                    <a:pt x="0" y="11"/>
                  </a:moveTo>
                  <a:lnTo>
                    <a:pt x="11" y="11"/>
                  </a:lnTo>
                  <a:lnTo>
                    <a:pt x="11" y="249"/>
                  </a:lnTo>
                  <a:lnTo>
                    <a:pt x="0" y="249"/>
                  </a:lnTo>
                  <a:lnTo>
                    <a:pt x="0" y="11"/>
                  </a:lnTo>
                  <a:close/>
                </a:path>
              </a:pathLst>
            </a:custGeom>
            <a:solidFill>
              <a:srgbClr val="90006E"/>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26" name="Freeform 450"/>
            <p:cNvSpPr>
              <a:spLocks noEditPoints="1"/>
            </p:cNvSpPr>
            <p:nvPr/>
          </p:nvSpPr>
          <p:spPr bwMode="auto">
            <a:xfrm>
              <a:off x="5988895" y="3512618"/>
              <a:ext cx="28524" cy="777028"/>
            </a:xfrm>
            <a:custGeom>
              <a:avLst/>
              <a:gdLst>
                <a:gd name="T0" fmla="*/ 0 w 11"/>
                <a:gd name="T1" fmla="*/ 0 h 238"/>
                <a:gd name="T2" fmla="*/ 11 w 11"/>
                <a:gd name="T3" fmla="*/ 0 h 238"/>
                <a:gd name="T4" fmla="*/ 11 w 11"/>
                <a:gd name="T5" fmla="*/ 238 h 238"/>
                <a:gd name="T6" fmla="*/ 0 w 11"/>
                <a:gd name="T7" fmla="*/ 238 h 238"/>
                <a:gd name="T8" fmla="*/ 0 w 11"/>
                <a:gd name="T9" fmla="*/ 0 h 238"/>
                <a:gd name="T10" fmla="*/ 0 w 11"/>
                <a:gd name="T11" fmla="*/ 10 h 238"/>
                <a:gd name="T12" fmla="*/ 11 w 11"/>
                <a:gd name="T13" fmla="*/ 10 h 238"/>
                <a:gd name="T14" fmla="*/ 11 w 11"/>
                <a:gd name="T15" fmla="*/ 238 h 238"/>
                <a:gd name="T16" fmla="*/ 0 w 11"/>
                <a:gd name="T17" fmla="*/ 238 h 238"/>
                <a:gd name="T18" fmla="*/ 0 w 11"/>
                <a:gd name="T19" fmla="*/ 1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38">
                  <a:moveTo>
                    <a:pt x="0" y="0"/>
                  </a:moveTo>
                  <a:lnTo>
                    <a:pt x="11" y="0"/>
                  </a:lnTo>
                  <a:lnTo>
                    <a:pt x="11" y="238"/>
                  </a:lnTo>
                  <a:lnTo>
                    <a:pt x="0" y="238"/>
                  </a:lnTo>
                  <a:lnTo>
                    <a:pt x="0" y="0"/>
                  </a:lnTo>
                  <a:close/>
                  <a:moveTo>
                    <a:pt x="0" y="10"/>
                  </a:moveTo>
                  <a:lnTo>
                    <a:pt x="11" y="10"/>
                  </a:lnTo>
                  <a:lnTo>
                    <a:pt x="11" y="238"/>
                  </a:lnTo>
                  <a:lnTo>
                    <a:pt x="0" y="238"/>
                  </a:lnTo>
                  <a:lnTo>
                    <a:pt x="0" y="10"/>
                  </a:lnTo>
                  <a:close/>
                </a:path>
              </a:pathLst>
            </a:custGeom>
            <a:solidFill>
              <a:srgbClr val="8B0073"/>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27" name="Freeform 451"/>
            <p:cNvSpPr>
              <a:spLocks noEditPoints="1"/>
            </p:cNvSpPr>
            <p:nvPr/>
          </p:nvSpPr>
          <p:spPr bwMode="auto">
            <a:xfrm>
              <a:off x="5988895" y="3545267"/>
              <a:ext cx="28524" cy="744380"/>
            </a:xfrm>
            <a:custGeom>
              <a:avLst/>
              <a:gdLst>
                <a:gd name="T0" fmla="*/ 0 w 11"/>
                <a:gd name="T1" fmla="*/ 0 h 228"/>
                <a:gd name="T2" fmla="*/ 11 w 11"/>
                <a:gd name="T3" fmla="*/ 0 h 228"/>
                <a:gd name="T4" fmla="*/ 11 w 11"/>
                <a:gd name="T5" fmla="*/ 228 h 228"/>
                <a:gd name="T6" fmla="*/ 0 w 11"/>
                <a:gd name="T7" fmla="*/ 228 h 228"/>
                <a:gd name="T8" fmla="*/ 0 w 11"/>
                <a:gd name="T9" fmla="*/ 0 h 228"/>
                <a:gd name="T10" fmla="*/ 0 w 11"/>
                <a:gd name="T11" fmla="*/ 11 h 228"/>
                <a:gd name="T12" fmla="*/ 11 w 11"/>
                <a:gd name="T13" fmla="*/ 11 h 228"/>
                <a:gd name="T14" fmla="*/ 11 w 11"/>
                <a:gd name="T15" fmla="*/ 228 h 228"/>
                <a:gd name="T16" fmla="*/ 0 w 11"/>
                <a:gd name="T17" fmla="*/ 228 h 228"/>
                <a:gd name="T18" fmla="*/ 0 w 11"/>
                <a:gd name="T19" fmla="*/ 1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28">
                  <a:moveTo>
                    <a:pt x="0" y="0"/>
                  </a:moveTo>
                  <a:lnTo>
                    <a:pt x="11" y="0"/>
                  </a:lnTo>
                  <a:lnTo>
                    <a:pt x="11" y="228"/>
                  </a:lnTo>
                  <a:lnTo>
                    <a:pt x="0" y="228"/>
                  </a:lnTo>
                  <a:lnTo>
                    <a:pt x="0" y="0"/>
                  </a:lnTo>
                  <a:close/>
                  <a:moveTo>
                    <a:pt x="0" y="11"/>
                  </a:moveTo>
                  <a:lnTo>
                    <a:pt x="11" y="11"/>
                  </a:lnTo>
                  <a:lnTo>
                    <a:pt x="11" y="228"/>
                  </a:lnTo>
                  <a:lnTo>
                    <a:pt x="0" y="228"/>
                  </a:lnTo>
                  <a:lnTo>
                    <a:pt x="0" y="11"/>
                  </a:lnTo>
                  <a:close/>
                </a:path>
              </a:pathLst>
            </a:custGeom>
            <a:solidFill>
              <a:srgbClr val="850079"/>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28" name="Freeform 452"/>
            <p:cNvSpPr>
              <a:spLocks noEditPoints="1"/>
            </p:cNvSpPr>
            <p:nvPr/>
          </p:nvSpPr>
          <p:spPr bwMode="auto">
            <a:xfrm>
              <a:off x="5988895" y="3581179"/>
              <a:ext cx="28524" cy="708468"/>
            </a:xfrm>
            <a:custGeom>
              <a:avLst/>
              <a:gdLst>
                <a:gd name="T0" fmla="*/ 0 w 11"/>
                <a:gd name="T1" fmla="*/ 0 h 217"/>
                <a:gd name="T2" fmla="*/ 11 w 11"/>
                <a:gd name="T3" fmla="*/ 0 h 217"/>
                <a:gd name="T4" fmla="*/ 11 w 11"/>
                <a:gd name="T5" fmla="*/ 217 h 217"/>
                <a:gd name="T6" fmla="*/ 0 w 11"/>
                <a:gd name="T7" fmla="*/ 217 h 217"/>
                <a:gd name="T8" fmla="*/ 0 w 11"/>
                <a:gd name="T9" fmla="*/ 0 h 217"/>
                <a:gd name="T10" fmla="*/ 0 w 11"/>
                <a:gd name="T11" fmla="*/ 10 h 217"/>
                <a:gd name="T12" fmla="*/ 11 w 11"/>
                <a:gd name="T13" fmla="*/ 10 h 217"/>
                <a:gd name="T14" fmla="*/ 11 w 11"/>
                <a:gd name="T15" fmla="*/ 217 h 217"/>
                <a:gd name="T16" fmla="*/ 0 w 11"/>
                <a:gd name="T17" fmla="*/ 217 h 217"/>
                <a:gd name="T18" fmla="*/ 0 w 11"/>
                <a:gd name="T19" fmla="*/ 1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17">
                  <a:moveTo>
                    <a:pt x="0" y="0"/>
                  </a:moveTo>
                  <a:lnTo>
                    <a:pt x="11" y="0"/>
                  </a:lnTo>
                  <a:lnTo>
                    <a:pt x="11" y="217"/>
                  </a:lnTo>
                  <a:lnTo>
                    <a:pt x="0" y="217"/>
                  </a:lnTo>
                  <a:lnTo>
                    <a:pt x="0" y="0"/>
                  </a:lnTo>
                  <a:close/>
                  <a:moveTo>
                    <a:pt x="0" y="10"/>
                  </a:moveTo>
                  <a:lnTo>
                    <a:pt x="11" y="10"/>
                  </a:lnTo>
                  <a:lnTo>
                    <a:pt x="11" y="217"/>
                  </a:lnTo>
                  <a:lnTo>
                    <a:pt x="0" y="217"/>
                  </a:lnTo>
                  <a:lnTo>
                    <a:pt x="0" y="10"/>
                  </a:lnTo>
                  <a:close/>
                </a:path>
              </a:pathLst>
            </a:custGeom>
            <a:solidFill>
              <a:srgbClr val="7F007F"/>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29" name="Freeform 453"/>
            <p:cNvSpPr>
              <a:spLocks noEditPoints="1"/>
            </p:cNvSpPr>
            <p:nvPr/>
          </p:nvSpPr>
          <p:spPr bwMode="auto">
            <a:xfrm>
              <a:off x="5988895" y="3613827"/>
              <a:ext cx="28524" cy="675820"/>
            </a:xfrm>
            <a:custGeom>
              <a:avLst/>
              <a:gdLst>
                <a:gd name="T0" fmla="*/ 0 w 11"/>
                <a:gd name="T1" fmla="*/ 0 h 207"/>
                <a:gd name="T2" fmla="*/ 11 w 11"/>
                <a:gd name="T3" fmla="*/ 0 h 207"/>
                <a:gd name="T4" fmla="*/ 11 w 11"/>
                <a:gd name="T5" fmla="*/ 207 h 207"/>
                <a:gd name="T6" fmla="*/ 0 w 11"/>
                <a:gd name="T7" fmla="*/ 207 h 207"/>
                <a:gd name="T8" fmla="*/ 0 w 11"/>
                <a:gd name="T9" fmla="*/ 0 h 207"/>
                <a:gd name="T10" fmla="*/ 0 w 11"/>
                <a:gd name="T11" fmla="*/ 11 h 207"/>
                <a:gd name="T12" fmla="*/ 11 w 11"/>
                <a:gd name="T13" fmla="*/ 11 h 207"/>
                <a:gd name="T14" fmla="*/ 11 w 11"/>
                <a:gd name="T15" fmla="*/ 207 h 207"/>
                <a:gd name="T16" fmla="*/ 0 w 11"/>
                <a:gd name="T17" fmla="*/ 207 h 207"/>
                <a:gd name="T18" fmla="*/ 0 w 11"/>
                <a:gd name="T19" fmla="*/ 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07">
                  <a:moveTo>
                    <a:pt x="0" y="0"/>
                  </a:moveTo>
                  <a:lnTo>
                    <a:pt x="11" y="0"/>
                  </a:lnTo>
                  <a:lnTo>
                    <a:pt x="11" y="207"/>
                  </a:lnTo>
                  <a:lnTo>
                    <a:pt x="0" y="207"/>
                  </a:lnTo>
                  <a:lnTo>
                    <a:pt x="0" y="0"/>
                  </a:lnTo>
                  <a:close/>
                  <a:moveTo>
                    <a:pt x="0" y="11"/>
                  </a:moveTo>
                  <a:lnTo>
                    <a:pt x="11" y="11"/>
                  </a:lnTo>
                  <a:lnTo>
                    <a:pt x="11" y="207"/>
                  </a:lnTo>
                  <a:lnTo>
                    <a:pt x="0" y="207"/>
                  </a:lnTo>
                  <a:lnTo>
                    <a:pt x="0" y="11"/>
                  </a:lnTo>
                  <a:close/>
                </a:path>
              </a:pathLst>
            </a:custGeom>
            <a:solidFill>
              <a:srgbClr val="790085"/>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30" name="Freeform 454"/>
            <p:cNvSpPr>
              <a:spLocks noEditPoints="1"/>
            </p:cNvSpPr>
            <p:nvPr/>
          </p:nvSpPr>
          <p:spPr bwMode="auto">
            <a:xfrm>
              <a:off x="5988895" y="3649741"/>
              <a:ext cx="28524" cy="639906"/>
            </a:xfrm>
            <a:custGeom>
              <a:avLst/>
              <a:gdLst>
                <a:gd name="T0" fmla="*/ 0 w 11"/>
                <a:gd name="T1" fmla="*/ 0 h 196"/>
                <a:gd name="T2" fmla="*/ 11 w 11"/>
                <a:gd name="T3" fmla="*/ 0 h 196"/>
                <a:gd name="T4" fmla="*/ 11 w 11"/>
                <a:gd name="T5" fmla="*/ 196 h 196"/>
                <a:gd name="T6" fmla="*/ 0 w 11"/>
                <a:gd name="T7" fmla="*/ 196 h 196"/>
                <a:gd name="T8" fmla="*/ 0 w 11"/>
                <a:gd name="T9" fmla="*/ 0 h 196"/>
                <a:gd name="T10" fmla="*/ 0 w 11"/>
                <a:gd name="T11" fmla="*/ 11 h 196"/>
                <a:gd name="T12" fmla="*/ 11 w 11"/>
                <a:gd name="T13" fmla="*/ 11 h 196"/>
                <a:gd name="T14" fmla="*/ 11 w 11"/>
                <a:gd name="T15" fmla="*/ 196 h 196"/>
                <a:gd name="T16" fmla="*/ 0 w 11"/>
                <a:gd name="T17" fmla="*/ 196 h 196"/>
                <a:gd name="T18" fmla="*/ 0 w 11"/>
                <a:gd name="T19" fmla="*/ 1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96">
                  <a:moveTo>
                    <a:pt x="0" y="0"/>
                  </a:moveTo>
                  <a:lnTo>
                    <a:pt x="11" y="0"/>
                  </a:lnTo>
                  <a:lnTo>
                    <a:pt x="11" y="196"/>
                  </a:lnTo>
                  <a:lnTo>
                    <a:pt x="0" y="196"/>
                  </a:lnTo>
                  <a:lnTo>
                    <a:pt x="0" y="0"/>
                  </a:lnTo>
                  <a:close/>
                  <a:moveTo>
                    <a:pt x="0" y="11"/>
                  </a:moveTo>
                  <a:lnTo>
                    <a:pt x="11" y="11"/>
                  </a:lnTo>
                  <a:lnTo>
                    <a:pt x="11" y="196"/>
                  </a:lnTo>
                  <a:lnTo>
                    <a:pt x="0" y="196"/>
                  </a:lnTo>
                  <a:lnTo>
                    <a:pt x="0" y="11"/>
                  </a:lnTo>
                  <a:close/>
                </a:path>
              </a:pathLst>
            </a:custGeom>
            <a:solidFill>
              <a:srgbClr val="73008B"/>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31" name="Freeform 455"/>
            <p:cNvSpPr>
              <a:spLocks noEditPoints="1"/>
            </p:cNvSpPr>
            <p:nvPr/>
          </p:nvSpPr>
          <p:spPr bwMode="auto">
            <a:xfrm>
              <a:off x="5988895" y="3685653"/>
              <a:ext cx="28524" cy="603994"/>
            </a:xfrm>
            <a:custGeom>
              <a:avLst/>
              <a:gdLst>
                <a:gd name="T0" fmla="*/ 0 w 11"/>
                <a:gd name="T1" fmla="*/ 0 h 185"/>
                <a:gd name="T2" fmla="*/ 11 w 11"/>
                <a:gd name="T3" fmla="*/ 0 h 185"/>
                <a:gd name="T4" fmla="*/ 11 w 11"/>
                <a:gd name="T5" fmla="*/ 185 h 185"/>
                <a:gd name="T6" fmla="*/ 0 w 11"/>
                <a:gd name="T7" fmla="*/ 185 h 185"/>
                <a:gd name="T8" fmla="*/ 0 w 11"/>
                <a:gd name="T9" fmla="*/ 0 h 185"/>
                <a:gd name="T10" fmla="*/ 0 w 11"/>
                <a:gd name="T11" fmla="*/ 10 h 185"/>
                <a:gd name="T12" fmla="*/ 11 w 11"/>
                <a:gd name="T13" fmla="*/ 10 h 185"/>
                <a:gd name="T14" fmla="*/ 11 w 11"/>
                <a:gd name="T15" fmla="*/ 185 h 185"/>
                <a:gd name="T16" fmla="*/ 0 w 11"/>
                <a:gd name="T17" fmla="*/ 185 h 185"/>
                <a:gd name="T18" fmla="*/ 0 w 11"/>
                <a:gd name="T19" fmla="*/ 1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85">
                  <a:moveTo>
                    <a:pt x="0" y="0"/>
                  </a:moveTo>
                  <a:lnTo>
                    <a:pt x="11" y="0"/>
                  </a:lnTo>
                  <a:lnTo>
                    <a:pt x="11" y="185"/>
                  </a:lnTo>
                  <a:lnTo>
                    <a:pt x="0" y="185"/>
                  </a:lnTo>
                  <a:lnTo>
                    <a:pt x="0" y="0"/>
                  </a:lnTo>
                  <a:close/>
                  <a:moveTo>
                    <a:pt x="0" y="10"/>
                  </a:moveTo>
                  <a:lnTo>
                    <a:pt x="11" y="10"/>
                  </a:lnTo>
                  <a:lnTo>
                    <a:pt x="11" y="185"/>
                  </a:lnTo>
                  <a:lnTo>
                    <a:pt x="0" y="185"/>
                  </a:lnTo>
                  <a:lnTo>
                    <a:pt x="0" y="10"/>
                  </a:lnTo>
                  <a:close/>
                </a:path>
              </a:pathLst>
            </a:custGeom>
            <a:solidFill>
              <a:srgbClr val="6E0090"/>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32" name="Freeform 456"/>
            <p:cNvSpPr>
              <a:spLocks noEditPoints="1"/>
            </p:cNvSpPr>
            <p:nvPr/>
          </p:nvSpPr>
          <p:spPr bwMode="auto">
            <a:xfrm>
              <a:off x="5988895" y="3718302"/>
              <a:ext cx="28524" cy="571345"/>
            </a:xfrm>
            <a:custGeom>
              <a:avLst/>
              <a:gdLst>
                <a:gd name="T0" fmla="*/ 0 w 11"/>
                <a:gd name="T1" fmla="*/ 0 h 175"/>
                <a:gd name="T2" fmla="*/ 11 w 11"/>
                <a:gd name="T3" fmla="*/ 0 h 175"/>
                <a:gd name="T4" fmla="*/ 11 w 11"/>
                <a:gd name="T5" fmla="*/ 175 h 175"/>
                <a:gd name="T6" fmla="*/ 0 w 11"/>
                <a:gd name="T7" fmla="*/ 175 h 175"/>
                <a:gd name="T8" fmla="*/ 0 w 11"/>
                <a:gd name="T9" fmla="*/ 0 h 175"/>
                <a:gd name="T10" fmla="*/ 0 w 11"/>
                <a:gd name="T11" fmla="*/ 11 h 175"/>
                <a:gd name="T12" fmla="*/ 11 w 11"/>
                <a:gd name="T13" fmla="*/ 11 h 175"/>
                <a:gd name="T14" fmla="*/ 11 w 11"/>
                <a:gd name="T15" fmla="*/ 175 h 175"/>
                <a:gd name="T16" fmla="*/ 0 w 11"/>
                <a:gd name="T17" fmla="*/ 175 h 175"/>
                <a:gd name="T18" fmla="*/ 0 w 11"/>
                <a:gd name="T19" fmla="*/ 1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75">
                  <a:moveTo>
                    <a:pt x="0" y="0"/>
                  </a:moveTo>
                  <a:lnTo>
                    <a:pt x="11" y="0"/>
                  </a:lnTo>
                  <a:lnTo>
                    <a:pt x="11" y="175"/>
                  </a:lnTo>
                  <a:lnTo>
                    <a:pt x="0" y="175"/>
                  </a:lnTo>
                  <a:lnTo>
                    <a:pt x="0" y="0"/>
                  </a:lnTo>
                  <a:close/>
                  <a:moveTo>
                    <a:pt x="0" y="11"/>
                  </a:moveTo>
                  <a:lnTo>
                    <a:pt x="11" y="11"/>
                  </a:lnTo>
                  <a:lnTo>
                    <a:pt x="11" y="175"/>
                  </a:lnTo>
                  <a:lnTo>
                    <a:pt x="0" y="175"/>
                  </a:lnTo>
                  <a:lnTo>
                    <a:pt x="0" y="11"/>
                  </a:lnTo>
                  <a:close/>
                </a:path>
              </a:pathLst>
            </a:custGeom>
            <a:solidFill>
              <a:srgbClr val="680096"/>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33" name="Freeform 457"/>
            <p:cNvSpPr>
              <a:spLocks noEditPoints="1"/>
            </p:cNvSpPr>
            <p:nvPr/>
          </p:nvSpPr>
          <p:spPr bwMode="auto">
            <a:xfrm>
              <a:off x="5988895" y="3754216"/>
              <a:ext cx="28524" cy="535432"/>
            </a:xfrm>
            <a:custGeom>
              <a:avLst/>
              <a:gdLst>
                <a:gd name="T0" fmla="*/ 0 w 11"/>
                <a:gd name="T1" fmla="*/ 0 h 164"/>
                <a:gd name="T2" fmla="*/ 11 w 11"/>
                <a:gd name="T3" fmla="*/ 0 h 164"/>
                <a:gd name="T4" fmla="*/ 11 w 11"/>
                <a:gd name="T5" fmla="*/ 164 h 164"/>
                <a:gd name="T6" fmla="*/ 0 w 11"/>
                <a:gd name="T7" fmla="*/ 164 h 164"/>
                <a:gd name="T8" fmla="*/ 0 w 11"/>
                <a:gd name="T9" fmla="*/ 0 h 164"/>
                <a:gd name="T10" fmla="*/ 0 w 11"/>
                <a:gd name="T11" fmla="*/ 10 h 164"/>
                <a:gd name="T12" fmla="*/ 11 w 11"/>
                <a:gd name="T13" fmla="*/ 10 h 164"/>
                <a:gd name="T14" fmla="*/ 11 w 11"/>
                <a:gd name="T15" fmla="*/ 164 h 164"/>
                <a:gd name="T16" fmla="*/ 0 w 11"/>
                <a:gd name="T17" fmla="*/ 164 h 164"/>
                <a:gd name="T18" fmla="*/ 0 w 11"/>
                <a:gd name="T19" fmla="*/ 1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64">
                  <a:moveTo>
                    <a:pt x="0" y="0"/>
                  </a:moveTo>
                  <a:lnTo>
                    <a:pt x="11" y="0"/>
                  </a:lnTo>
                  <a:lnTo>
                    <a:pt x="11" y="164"/>
                  </a:lnTo>
                  <a:lnTo>
                    <a:pt x="0" y="164"/>
                  </a:lnTo>
                  <a:lnTo>
                    <a:pt x="0" y="0"/>
                  </a:lnTo>
                  <a:close/>
                  <a:moveTo>
                    <a:pt x="0" y="10"/>
                  </a:moveTo>
                  <a:lnTo>
                    <a:pt x="11" y="10"/>
                  </a:lnTo>
                  <a:lnTo>
                    <a:pt x="11" y="164"/>
                  </a:lnTo>
                  <a:lnTo>
                    <a:pt x="0" y="164"/>
                  </a:lnTo>
                  <a:lnTo>
                    <a:pt x="0" y="10"/>
                  </a:lnTo>
                  <a:close/>
                </a:path>
              </a:pathLst>
            </a:custGeom>
            <a:solidFill>
              <a:srgbClr val="62009C"/>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34" name="Freeform 458"/>
            <p:cNvSpPr>
              <a:spLocks noEditPoints="1"/>
            </p:cNvSpPr>
            <p:nvPr/>
          </p:nvSpPr>
          <p:spPr bwMode="auto">
            <a:xfrm>
              <a:off x="5988895" y="3786863"/>
              <a:ext cx="28524" cy="502783"/>
            </a:xfrm>
            <a:custGeom>
              <a:avLst/>
              <a:gdLst>
                <a:gd name="T0" fmla="*/ 0 w 11"/>
                <a:gd name="T1" fmla="*/ 0 h 154"/>
                <a:gd name="T2" fmla="*/ 11 w 11"/>
                <a:gd name="T3" fmla="*/ 0 h 154"/>
                <a:gd name="T4" fmla="*/ 11 w 11"/>
                <a:gd name="T5" fmla="*/ 154 h 154"/>
                <a:gd name="T6" fmla="*/ 0 w 11"/>
                <a:gd name="T7" fmla="*/ 154 h 154"/>
                <a:gd name="T8" fmla="*/ 0 w 11"/>
                <a:gd name="T9" fmla="*/ 0 h 154"/>
                <a:gd name="T10" fmla="*/ 0 w 11"/>
                <a:gd name="T11" fmla="*/ 11 h 154"/>
                <a:gd name="T12" fmla="*/ 11 w 11"/>
                <a:gd name="T13" fmla="*/ 11 h 154"/>
                <a:gd name="T14" fmla="*/ 11 w 11"/>
                <a:gd name="T15" fmla="*/ 154 h 154"/>
                <a:gd name="T16" fmla="*/ 0 w 11"/>
                <a:gd name="T17" fmla="*/ 154 h 154"/>
                <a:gd name="T18" fmla="*/ 0 w 11"/>
                <a:gd name="T19" fmla="*/ 1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54">
                  <a:moveTo>
                    <a:pt x="0" y="0"/>
                  </a:moveTo>
                  <a:lnTo>
                    <a:pt x="11" y="0"/>
                  </a:lnTo>
                  <a:lnTo>
                    <a:pt x="11" y="154"/>
                  </a:lnTo>
                  <a:lnTo>
                    <a:pt x="0" y="154"/>
                  </a:lnTo>
                  <a:lnTo>
                    <a:pt x="0" y="0"/>
                  </a:lnTo>
                  <a:close/>
                  <a:moveTo>
                    <a:pt x="0" y="11"/>
                  </a:moveTo>
                  <a:lnTo>
                    <a:pt x="11" y="11"/>
                  </a:lnTo>
                  <a:lnTo>
                    <a:pt x="11" y="154"/>
                  </a:lnTo>
                  <a:lnTo>
                    <a:pt x="0" y="154"/>
                  </a:lnTo>
                  <a:lnTo>
                    <a:pt x="0" y="11"/>
                  </a:lnTo>
                  <a:close/>
                </a:path>
              </a:pathLst>
            </a:custGeom>
            <a:solidFill>
              <a:srgbClr val="5C00A2"/>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35" name="Freeform 459"/>
            <p:cNvSpPr>
              <a:spLocks noEditPoints="1"/>
            </p:cNvSpPr>
            <p:nvPr/>
          </p:nvSpPr>
          <p:spPr bwMode="auto">
            <a:xfrm>
              <a:off x="5988895" y="3822775"/>
              <a:ext cx="28524" cy="466871"/>
            </a:xfrm>
            <a:custGeom>
              <a:avLst/>
              <a:gdLst>
                <a:gd name="T0" fmla="*/ 0 w 11"/>
                <a:gd name="T1" fmla="*/ 0 h 143"/>
                <a:gd name="T2" fmla="*/ 11 w 11"/>
                <a:gd name="T3" fmla="*/ 0 h 143"/>
                <a:gd name="T4" fmla="*/ 11 w 11"/>
                <a:gd name="T5" fmla="*/ 143 h 143"/>
                <a:gd name="T6" fmla="*/ 0 w 11"/>
                <a:gd name="T7" fmla="*/ 143 h 143"/>
                <a:gd name="T8" fmla="*/ 0 w 11"/>
                <a:gd name="T9" fmla="*/ 0 h 143"/>
                <a:gd name="T10" fmla="*/ 0 w 11"/>
                <a:gd name="T11" fmla="*/ 11 h 143"/>
                <a:gd name="T12" fmla="*/ 11 w 11"/>
                <a:gd name="T13" fmla="*/ 11 h 143"/>
                <a:gd name="T14" fmla="*/ 11 w 11"/>
                <a:gd name="T15" fmla="*/ 143 h 143"/>
                <a:gd name="T16" fmla="*/ 0 w 11"/>
                <a:gd name="T17" fmla="*/ 143 h 143"/>
                <a:gd name="T18" fmla="*/ 0 w 11"/>
                <a:gd name="T19" fmla="*/ 1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3">
                  <a:moveTo>
                    <a:pt x="0" y="0"/>
                  </a:moveTo>
                  <a:lnTo>
                    <a:pt x="11" y="0"/>
                  </a:lnTo>
                  <a:lnTo>
                    <a:pt x="11" y="143"/>
                  </a:lnTo>
                  <a:lnTo>
                    <a:pt x="0" y="143"/>
                  </a:lnTo>
                  <a:lnTo>
                    <a:pt x="0" y="0"/>
                  </a:lnTo>
                  <a:close/>
                  <a:moveTo>
                    <a:pt x="0" y="11"/>
                  </a:moveTo>
                  <a:lnTo>
                    <a:pt x="11" y="11"/>
                  </a:lnTo>
                  <a:lnTo>
                    <a:pt x="11" y="143"/>
                  </a:lnTo>
                  <a:lnTo>
                    <a:pt x="0" y="143"/>
                  </a:lnTo>
                  <a:lnTo>
                    <a:pt x="0" y="11"/>
                  </a:lnTo>
                  <a:close/>
                </a:path>
              </a:pathLst>
            </a:custGeom>
            <a:solidFill>
              <a:srgbClr val="5600A8"/>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36" name="Freeform 460"/>
            <p:cNvSpPr>
              <a:spLocks noEditPoints="1"/>
            </p:cNvSpPr>
            <p:nvPr/>
          </p:nvSpPr>
          <p:spPr bwMode="auto">
            <a:xfrm>
              <a:off x="5988895" y="3858690"/>
              <a:ext cx="28524" cy="430957"/>
            </a:xfrm>
            <a:custGeom>
              <a:avLst/>
              <a:gdLst>
                <a:gd name="T0" fmla="*/ 0 w 11"/>
                <a:gd name="T1" fmla="*/ 0 h 132"/>
                <a:gd name="T2" fmla="*/ 11 w 11"/>
                <a:gd name="T3" fmla="*/ 0 h 132"/>
                <a:gd name="T4" fmla="*/ 11 w 11"/>
                <a:gd name="T5" fmla="*/ 132 h 132"/>
                <a:gd name="T6" fmla="*/ 0 w 11"/>
                <a:gd name="T7" fmla="*/ 132 h 132"/>
                <a:gd name="T8" fmla="*/ 0 w 11"/>
                <a:gd name="T9" fmla="*/ 0 h 132"/>
                <a:gd name="T10" fmla="*/ 0 w 11"/>
                <a:gd name="T11" fmla="*/ 10 h 132"/>
                <a:gd name="T12" fmla="*/ 11 w 11"/>
                <a:gd name="T13" fmla="*/ 10 h 132"/>
                <a:gd name="T14" fmla="*/ 11 w 11"/>
                <a:gd name="T15" fmla="*/ 132 h 132"/>
                <a:gd name="T16" fmla="*/ 0 w 11"/>
                <a:gd name="T17" fmla="*/ 132 h 132"/>
                <a:gd name="T18" fmla="*/ 0 w 11"/>
                <a:gd name="T19" fmla="*/ 1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32">
                  <a:moveTo>
                    <a:pt x="0" y="0"/>
                  </a:moveTo>
                  <a:lnTo>
                    <a:pt x="11" y="0"/>
                  </a:lnTo>
                  <a:lnTo>
                    <a:pt x="11" y="132"/>
                  </a:lnTo>
                  <a:lnTo>
                    <a:pt x="0" y="132"/>
                  </a:lnTo>
                  <a:lnTo>
                    <a:pt x="0" y="0"/>
                  </a:lnTo>
                  <a:close/>
                  <a:moveTo>
                    <a:pt x="0" y="10"/>
                  </a:moveTo>
                  <a:lnTo>
                    <a:pt x="11" y="10"/>
                  </a:lnTo>
                  <a:lnTo>
                    <a:pt x="11" y="132"/>
                  </a:lnTo>
                  <a:lnTo>
                    <a:pt x="0" y="132"/>
                  </a:lnTo>
                  <a:lnTo>
                    <a:pt x="0" y="10"/>
                  </a:lnTo>
                  <a:close/>
                </a:path>
              </a:pathLst>
            </a:custGeom>
            <a:solidFill>
              <a:srgbClr val="5100AD"/>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37" name="Freeform 461"/>
            <p:cNvSpPr>
              <a:spLocks noEditPoints="1"/>
            </p:cNvSpPr>
            <p:nvPr/>
          </p:nvSpPr>
          <p:spPr bwMode="auto">
            <a:xfrm>
              <a:off x="5988895" y="3891338"/>
              <a:ext cx="28524" cy="398308"/>
            </a:xfrm>
            <a:custGeom>
              <a:avLst/>
              <a:gdLst>
                <a:gd name="T0" fmla="*/ 0 w 11"/>
                <a:gd name="T1" fmla="*/ 0 h 122"/>
                <a:gd name="T2" fmla="*/ 11 w 11"/>
                <a:gd name="T3" fmla="*/ 0 h 122"/>
                <a:gd name="T4" fmla="*/ 11 w 11"/>
                <a:gd name="T5" fmla="*/ 122 h 122"/>
                <a:gd name="T6" fmla="*/ 0 w 11"/>
                <a:gd name="T7" fmla="*/ 122 h 122"/>
                <a:gd name="T8" fmla="*/ 0 w 11"/>
                <a:gd name="T9" fmla="*/ 0 h 122"/>
                <a:gd name="T10" fmla="*/ 0 w 11"/>
                <a:gd name="T11" fmla="*/ 11 h 122"/>
                <a:gd name="T12" fmla="*/ 11 w 11"/>
                <a:gd name="T13" fmla="*/ 11 h 122"/>
                <a:gd name="T14" fmla="*/ 11 w 11"/>
                <a:gd name="T15" fmla="*/ 122 h 122"/>
                <a:gd name="T16" fmla="*/ 0 w 11"/>
                <a:gd name="T17" fmla="*/ 122 h 122"/>
                <a:gd name="T18" fmla="*/ 0 w 11"/>
                <a:gd name="T19" fmla="*/ 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2">
                  <a:moveTo>
                    <a:pt x="0" y="0"/>
                  </a:moveTo>
                  <a:lnTo>
                    <a:pt x="11" y="0"/>
                  </a:lnTo>
                  <a:lnTo>
                    <a:pt x="11" y="122"/>
                  </a:lnTo>
                  <a:lnTo>
                    <a:pt x="0" y="122"/>
                  </a:lnTo>
                  <a:lnTo>
                    <a:pt x="0" y="0"/>
                  </a:lnTo>
                  <a:close/>
                  <a:moveTo>
                    <a:pt x="0" y="11"/>
                  </a:moveTo>
                  <a:lnTo>
                    <a:pt x="11" y="11"/>
                  </a:lnTo>
                  <a:lnTo>
                    <a:pt x="11" y="122"/>
                  </a:lnTo>
                  <a:lnTo>
                    <a:pt x="0" y="122"/>
                  </a:lnTo>
                  <a:lnTo>
                    <a:pt x="0" y="11"/>
                  </a:lnTo>
                  <a:close/>
                </a:path>
              </a:pathLst>
            </a:custGeom>
            <a:solidFill>
              <a:srgbClr val="4B00B3"/>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38" name="Freeform 462"/>
            <p:cNvSpPr>
              <a:spLocks noEditPoints="1"/>
            </p:cNvSpPr>
            <p:nvPr/>
          </p:nvSpPr>
          <p:spPr bwMode="auto">
            <a:xfrm>
              <a:off x="5988895" y="3927250"/>
              <a:ext cx="28524" cy="362397"/>
            </a:xfrm>
            <a:custGeom>
              <a:avLst/>
              <a:gdLst>
                <a:gd name="T0" fmla="*/ 0 w 11"/>
                <a:gd name="T1" fmla="*/ 0 h 111"/>
                <a:gd name="T2" fmla="*/ 11 w 11"/>
                <a:gd name="T3" fmla="*/ 0 h 111"/>
                <a:gd name="T4" fmla="*/ 11 w 11"/>
                <a:gd name="T5" fmla="*/ 111 h 111"/>
                <a:gd name="T6" fmla="*/ 0 w 11"/>
                <a:gd name="T7" fmla="*/ 111 h 111"/>
                <a:gd name="T8" fmla="*/ 0 w 11"/>
                <a:gd name="T9" fmla="*/ 0 h 111"/>
                <a:gd name="T10" fmla="*/ 0 w 11"/>
                <a:gd name="T11" fmla="*/ 11 h 111"/>
                <a:gd name="T12" fmla="*/ 11 w 11"/>
                <a:gd name="T13" fmla="*/ 11 h 111"/>
                <a:gd name="T14" fmla="*/ 11 w 11"/>
                <a:gd name="T15" fmla="*/ 111 h 111"/>
                <a:gd name="T16" fmla="*/ 0 w 11"/>
                <a:gd name="T17" fmla="*/ 111 h 111"/>
                <a:gd name="T18" fmla="*/ 0 w 11"/>
                <a:gd name="T19" fmla="*/ 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1">
                  <a:moveTo>
                    <a:pt x="0" y="0"/>
                  </a:moveTo>
                  <a:lnTo>
                    <a:pt x="11" y="0"/>
                  </a:lnTo>
                  <a:lnTo>
                    <a:pt x="11" y="111"/>
                  </a:lnTo>
                  <a:lnTo>
                    <a:pt x="0" y="111"/>
                  </a:lnTo>
                  <a:lnTo>
                    <a:pt x="0" y="0"/>
                  </a:lnTo>
                  <a:close/>
                  <a:moveTo>
                    <a:pt x="0" y="11"/>
                  </a:moveTo>
                  <a:lnTo>
                    <a:pt x="11" y="11"/>
                  </a:lnTo>
                  <a:lnTo>
                    <a:pt x="11" y="111"/>
                  </a:lnTo>
                  <a:lnTo>
                    <a:pt x="0" y="111"/>
                  </a:lnTo>
                  <a:lnTo>
                    <a:pt x="0" y="11"/>
                  </a:lnTo>
                  <a:close/>
                </a:path>
              </a:pathLst>
            </a:custGeom>
            <a:solidFill>
              <a:srgbClr val="4500B9"/>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39" name="Freeform 463"/>
            <p:cNvSpPr>
              <a:spLocks noEditPoints="1"/>
            </p:cNvSpPr>
            <p:nvPr/>
          </p:nvSpPr>
          <p:spPr bwMode="auto">
            <a:xfrm>
              <a:off x="5988895" y="3963164"/>
              <a:ext cx="28524" cy="326483"/>
            </a:xfrm>
            <a:custGeom>
              <a:avLst/>
              <a:gdLst>
                <a:gd name="T0" fmla="*/ 0 w 11"/>
                <a:gd name="T1" fmla="*/ 0 h 100"/>
                <a:gd name="T2" fmla="*/ 11 w 11"/>
                <a:gd name="T3" fmla="*/ 0 h 100"/>
                <a:gd name="T4" fmla="*/ 11 w 11"/>
                <a:gd name="T5" fmla="*/ 100 h 100"/>
                <a:gd name="T6" fmla="*/ 0 w 11"/>
                <a:gd name="T7" fmla="*/ 100 h 100"/>
                <a:gd name="T8" fmla="*/ 0 w 11"/>
                <a:gd name="T9" fmla="*/ 0 h 100"/>
                <a:gd name="T10" fmla="*/ 0 w 11"/>
                <a:gd name="T11" fmla="*/ 10 h 100"/>
                <a:gd name="T12" fmla="*/ 11 w 11"/>
                <a:gd name="T13" fmla="*/ 10 h 100"/>
                <a:gd name="T14" fmla="*/ 11 w 11"/>
                <a:gd name="T15" fmla="*/ 100 h 100"/>
                <a:gd name="T16" fmla="*/ 0 w 11"/>
                <a:gd name="T17" fmla="*/ 100 h 100"/>
                <a:gd name="T18" fmla="*/ 0 w 11"/>
                <a:gd name="T19" fmla="*/ 1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0">
                  <a:moveTo>
                    <a:pt x="0" y="0"/>
                  </a:moveTo>
                  <a:lnTo>
                    <a:pt x="11" y="0"/>
                  </a:lnTo>
                  <a:lnTo>
                    <a:pt x="11" y="100"/>
                  </a:lnTo>
                  <a:lnTo>
                    <a:pt x="0" y="100"/>
                  </a:lnTo>
                  <a:lnTo>
                    <a:pt x="0" y="0"/>
                  </a:lnTo>
                  <a:close/>
                  <a:moveTo>
                    <a:pt x="0" y="10"/>
                  </a:moveTo>
                  <a:lnTo>
                    <a:pt x="11" y="10"/>
                  </a:lnTo>
                  <a:lnTo>
                    <a:pt x="11" y="100"/>
                  </a:lnTo>
                  <a:lnTo>
                    <a:pt x="0" y="100"/>
                  </a:lnTo>
                  <a:lnTo>
                    <a:pt x="0" y="10"/>
                  </a:lnTo>
                  <a:close/>
                </a:path>
              </a:pathLst>
            </a:custGeom>
            <a:solidFill>
              <a:srgbClr val="3F00BF"/>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40" name="Freeform 464"/>
            <p:cNvSpPr>
              <a:spLocks noEditPoints="1"/>
            </p:cNvSpPr>
            <p:nvPr/>
          </p:nvSpPr>
          <p:spPr bwMode="auto">
            <a:xfrm>
              <a:off x="5988895" y="3995813"/>
              <a:ext cx="28524" cy="293834"/>
            </a:xfrm>
            <a:custGeom>
              <a:avLst/>
              <a:gdLst>
                <a:gd name="T0" fmla="*/ 0 w 11"/>
                <a:gd name="T1" fmla="*/ 0 h 90"/>
                <a:gd name="T2" fmla="*/ 11 w 11"/>
                <a:gd name="T3" fmla="*/ 0 h 90"/>
                <a:gd name="T4" fmla="*/ 11 w 11"/>
                <a:gd name="T5" fmla="*/ 90 h 90"/>
                <a:gd name="T6" fmla="*/ 0 w 11"/>
                <a:gd name="T7" fmla="*/ 90 h 90"/>
                <a:gd name="T8" fmla="*/ 0 w 11"/>
                <a:gd name="T9" fmla="*/ 0 h 90"/>
                <a:gd name="T10" fmla="*/ 0 w 11"/>
                <a:gd name="T11" fmla="*/ 11 h 90"/>
                <a:gd name="T12" fmla="*/ 11 w 11"/>
                <a:gd name="T13" fmla="*/ 11 h 90"/>
                <a:gd name="T14" fmla="*/ 11 w 11"/>
                <a:gd name="T15" fmla="*/ 90 h 90"/>
                <a:gd name="T16" fmla="*/ 0 w 11"/>
                <a:gd name="T17" fmla="*/ 90 h 90"/>
                <a:gd name="T18" fmla="*/ 0 w 11"/>
                <a:gd name="T19"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0">
                  <a:moveTo>
                    <a:pt x="0" y="0"/>
                  </a:moveTo>
                  <a:lnTo>
                    <a:pt x="11" y="0"/>
                  </a:lnTo>
                  <a:lnTo>
                    <a:pt x="11" y="90"/>
                  </a:lnTo>
                  <a:lnTo>
                    <a:pt x="0" y="90"/>
                  </a:lnTo>
                  <a:lnTo>
                    <a:pt x="0" y="0"/>
                  </a:lnTo>
                  <a:close/>
                  <a:moveTo>
                    <a:pt x="0" y="11"/>
                  </a:moveTo>
                  <a:lnTo>
                    <a:pt x="11" y="11"/>
                  </a:lnTo>
                  <a:lnTo>
                    <a:pt x="11" y="90"/>
                  </a:lnTo>
                  <a:lnTo>
                    <a:pt x="0" y="90"/>
                  </a:lnTo>
                  <a:lnTo>
                    <a:pt x="0" y="11"/>
                  </a:lnTo>
                  <a:close/>
                </a:path>
              </a:pathLst>
            </a:custGeom>
            <a:solidFill>
              <a:srgbClr val="3900C5"/>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41" name="Freeform 465"/>
            <p:cNvSpPr>
              <a:spLocks noEditPoints="1"/>
            </p:cNvSpPr>
            <p:nvPr/>
          </p:nvSpPr>
          <p:spPr bwMode="auto">
            <a:xfrm>
              <a:off x="5988895" y="4031725"/>
              <a:ext cx="28524" cy="257922"/>
            </a:xfrm>
            <a:custGeom>
              <a:avLst/>
              <a:gdLst>
                <a:gd name="T0" fmla="*/ 0 w 11"/>
                <a:gd name="T1" fmla="*/ 0 h 79"/>
                <a:gd name="T2" fmla="*/ 11 w 11"/>
                <a:gd name="T3" fmla="*/ 0 h 79"/>
                <a:gd name="T4" fmla="*/ 11 w 11"/>
                <a:gd name="T5" fmla="*/ 79 h 79"/>
                <a:gd name="T6" fmla="*/ 0 w 11"/>
                <a:gd name="T7" fmla="*/ 79 h 79"/>
                <a:gd name="T8" fmla="*/ 0 w 11"/>
                <a:gd name="T9" fmla="*/ 0 h 79"/>
                <a:gd name="T10" fmla="*/ 0 w 11"/>
                <a:gd name="T11" fmla="*/ 10 h 79"/>
                <a:gd name="T12" fmla="*/ 11 w 11"/>
                <a:gd name="T13" fmla="*/ 10 h 79"/>
                <a:gd name="T14" fmla="*/ 11 w 11"/>
                <a:gd name="T15" fmla="*/ 79 h 79"/>
                <a:gd name="T16" fmla="*/ 0 w 11"/>
                <a:gd name="T17" fmla="*/ 79 h 79"/>
                <a:gd name="T18" fmla="*/ 0 w 11"/>
                <a:gd name="T1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9">
                  <a:moveTo>
                    <a:pt x="0" y="0"/>
                  </a:moveTo>
                  <a:lnTo>
                    <a:pt x="11" y="0"/>
                  </a:lnTo>
                  <a:lnTo>
                    <a:pt x="11" y="79"/>
                  </a:lnTo>
                  <a:lnTo>
                    <a:pt x="0" y="79"/>
                  </a:lnTo>
                  <a:lnTo>
                    <a:pt x="0" y="0"/>
                  </a:lnTo>
                  <a:close/>
                  <a:moveTo>
                    <a:pt x="0" y="10"/>
                  </a:moveTo>
                  <a:lnTo>
                    <a:pt x="11" y="10"/>
                  </a:lnTo>
                  <a:lnTo>
                    <a:pt x="11" y="79"/>
                  </a:lnTo>
                  <a:lnTo>
                    <a:pt x="0" y="79"/>
                  </a:lnTo>
                  <a:lnTo>
                    <a:pt x="0" y="10"/>
                  </a:lnTo>
                  <a:close/>
                </a:path>
              </a:pathLst>
            </a:custGeom>
            <a:solidFill>
              <a:srgbClr val="3400CA"/>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42" name="Freeform 466"/>
            <p:cNvSpPr>
              <a:spLocks noEditPoints="1"/>
            </p:cNvSpPr>
            <p:nvPr/>
          </p:nvSpPr>
          <p:spPr bwMode="auto">
            <a:xfrm>
              <a:off x="5988895" y="4064373"/>
              <a:ext cx="28524" cy="225274"/>
            </a:xfrm>
            <a:custGeom>
              <a:avLst/>
              <a:gdLst>
                <a:gd name="T0" fmla="*/ 0 w 11"/>
                <a:gd name="T1" fmla="*/ 0 h 69"/>
                <a:gd name="T2" fmla="*/ 11 w 11"/>
                <a:gd name="T3" fmla="*/ 0 h 69"/>
                <a:gd name="T4" fmla="*/ 11 w 11"/>
                <a:gd name="T5" fmla="*/ 69 h 69"/>
                <a:gd name="T6" fmla="*/ 0 w 11"/>
                <a:gd name="T7" fmla="*/ 69 h 69"/>
                <a:gd name="T8" fmla="*/ 0 w 11"/>
                <a:gd name="T9" fmla="*/ 0 h 69"/>
                <a:gd name="T10" fmla="*/ 0 w 11"/>
                <a:gd name="T11" fmla="*/ 6 h 69"/>
                <a:gd name="T12" fmla="*/ 11 w 11"/>
                <a:gd name="T13" fmla="*/ 6 h 69"/>
                <a:gd name="T14" fmla="*/ 11 w 11"/>
                <a:gd name="T15" fmla="*/ 69 h 69"/>
                <a:gd name="T16" fmla="*/ 0 w 11"/>
                <a:gd name="T17" fmla="*/ 69 h 69"/>
                <a:gd name="T18" fmla="*/ 0 w 11"/>
                <a:gd name="T19"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69">
                  <a:moveTo>
                    <a:pt x="0" y="0"/>
                  </a:moveTo>
                  <a:lnTo>
                    <a:pt x="11" y="0"/>
                  </a:lnTo>
                  <a:lnTo>
                    <a:pt x="11" y="69"/>
                  </a:lnTo>
                  <a:lnTo>
                    <a:pt x="0" y="69"/>
                  </a:lnTo>
                  <a:lnTo>
                    <a:pt x="0" y="0"/>
                  </a:lnTo>
                  <a:close/>
                  <a:moveTo>
                    <a:pt x="0" y="6"/>
                  </a:moveTo>
                  <a:lnTo>
                    <a:pt x="11" y="6"/>
                  </a:lnTo>
                  <a:lnTo>
                    <a:pt x="11" y="69"/>
                  </a:lnTo>
                  <a:lnTo>
                    <a:pt x="0" y="69"/>
                  </a:lnTo>
                  <a:lnTo>
                    <a:pt x="0" y="6"/>
                  </a:lnTo>
                  <a:close/>
                </a:path>
              </a:pathLst>
            </a:custGeom>
            <a:solidFill>
              <a:srgbClr val="2E00D0"/>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43" name="Freeform 467"/>
            <p:cNvSpPr>
              <a:spLocks noEditPoints="1"/>
            </p:cNvSpPr>
            <p:nvPr/>
          </p:nvSpPr>
          <p:spPr bwMode="auto">
            <a:xfrm>
              <a:off x="5988895" y="4083962"/>
              <a:ext cx="28524" cy="205684"/>
            </a:xfrm>
            <a:custGeom>
              <a:avLst/>
              <a:gdLst>
                <a:gd name="T0" fmla="*/ 0 w 11"/>
                <a:gd name="T1" fmla="*/ 0 h 63"/>
                <a:gd name="T2" fmla="*/ 11 w 11"/>
                <a:gd name="T3" fmla="*/ 0 h 63"/>
                <a:gd name="T4" fmla="*/ 11 w 11"/>
                <a:gd name="T5" fmla="*/ 63 h 63"/>
                <a:gd name="T6" fmla="*/ 0 w 11"/>
                <a:gd name="T7" fmla="*/ 63 h 63"/>
                <a:gd name="T8" fmla="*/ 0 w 11"/>
                <a:gd name="T9" fmla="*/ 0 h 63"/>
                <a:gd name="T10" fmla="*/ 0 w 11"/>
                <a:gd name="T11" fmla="*/ 10 h 63"/>
                <a:gd name="T12" fmla="*/ 11 w 11"/>
                <a:gd name="T13" fmla="*/ 10 h 63"/>
                <a:gd name="T14" fmla="*/ 11 w 11"/>
                <a:gd name="T15" fmla="*/ 63 h 63"/>
                <a:gd name="T16" fmla="*/ 0 w 11"/>
                <a:gd name="T17" fmla="*/ 63 h 63"/>
                <a:gd name="T18" fmla="*/ 0 w 11"/>
                <a:gd name="T19" fmla="*/ 1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63">
                  <a:moveTo>
                    <a:pt x="0" y="0"/>
                  </a:moveTo>
                  <a:lnTo>
                    <a:pt x="11" y="0"/>
                  </a:lnTo>
                  <a:lnTo>
                    <a:pt x="11" y="63"/>
                  </a:lnTo>
                  <a:lnTo>
                    <a:pt x="0" y="63"/>
                  </a:lnTo>
                  <a:lnTo>
                    <a:pt x="0" y="0"/>
                  </a:lnTo>
                  <a:close/>
                  <a:moveTo>
                    <a:pt x="0" y="10"/>
                  </a:moveTo>
                  <a:lnTo>
                    <a:pt x="11" y="10"/>
                  </a:lnTo>
                  <a:lnTo>
                    <a:pt x="11" y="63"/>
                  </a:lnTo>
                  <a:lnTo>
                    <a:pt x="0" y="63"/>
                  </a:lnTo>
                  <a:lnTo>
                    <a:pt x="0" y="10"/>
                  </a:lnTo>
                  <a:close/>
                </a:path>
              </a:pathLst>
            </a:custGeom>
            <a:solidFill>
              <a:srgbClr val="2800D6"/>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44" name="Freeform 468"/>
            <p:cNvSpPr>
              <a:spLocks noEditPoints="1"/>
            </p:cNvSpPr>
            <p:nvPr/>
          </p:nvSpPr>
          <p:spPr bwMode="auto">
            <a:xfrm>
              <a:off x="5988895" y="4116610"/>
              <a:ext cx="28524" cy="173037"/>
            </a:xfrm>
            <a:custGeom>
              <a:avLst/>
              <a:gdLst>
                <a:gd name="T0" fmla="*/ 0 w 11"/>
                <a:gd name="T1" fmla="*/ 0 h 53"/>
                <a:gd name="T2" fmla="*/ 11 w 11"/>
                <a:gd name="T3" fmla="*/ 0 h 53"/>
                <a:gd name="T4" fmla="*/ 11 w 11"/>
                <a:gd name="T5" fmla="*/ 53 h 53"/>
                <a:gd name="T6" fmla="*/ 0 w 11"/>
                <a:gd name="T7" fmla="*/ 53 h 53"/>
                <a:gd name="T8" fmla="*/ 0 w 11"/>
                <a:gd name="T9" fmla="*/ 0 h 53"/>
                <a:gd name="T10" fmla="*/ 0 w 11"/>
                <a:gd name="T11" fmla="*/ 11 h 53"/>
                <a:gd name="T12" fmla="*/ 11 w 11"/>
                <a:gd name="T13" fmla="*/ 11 h 53"/>
                <a:gd name="T14" fmla="*/ 11 w 11"/>
                <a:gd name="T15" fmla="*/ 53 h 53"/>
                <a:gd name="T16" fmla="*/ 0 w 11"/>
                <a:gd name="T17" fmla="*/ 53 h 53"/>
                <a:gd name="T18" fmla="*/ 0 w 11"/>
                <a:gd name="T19"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3">
                  <a:moveTo>
                    <a:pt x="0" y="0"/>
                  </a:moveTo>
                  <a:lnTo>
                    <a:pt x="11" y="0"/>
                  </a:lnTo>
                  <a:lnTo>
                    <a:pt x="11" y="53"/>
                  </a:lnTo>
                  <a:lnTo>
                    <a:pt x="0" y="53"/>
                  </a:lnTo>
                  <a:lnTo>
                    <a:pt x="0" y="0"/>
                  </a:lnTo>
                  <a:close/>
                  <a:moveTo>
                    <a:pt x="0" y="11"/>
                  </a:moveTo>
                  <a:lnTo>
                    <a:pt x="11" y="11"/>
                  </a:lnTo>
                  <a:lnTo>
                    <a:pt x="11" y="53"/>
                  </a:lnTo>
                  <a:lnTo>
                    <a:pt x="0" y="53"/>
                  </a:lnTo>
                  <a:lnTo>
                    <a:pt x="0" y="11"/>
                  </a:lnTo>
                  <a:close/>
                </a:path>
              </a:pathLst>
            </a:custGeom>
            <a:solidFill>
              <a:srgbClr val="2200DC"/>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45" name="Freeform 469"/>
            <p:cNvSpPr>
              <a:spLocks noEditPoints="1"/>
            </p:cNvSpPr>
            <p:nvPr/>
          </p:nvSpPr>
          <p:spPr bwMode="auto">
            <a:xfrm>
              <a:off x="5988895" y="4152524"/>
              <a:ext cx="28524" cy="137123"/>
            </a:xfrm>
            <a:custGeom>
              <a:avLst/>
              <a:gdLst>
                <a:gd name="T0" fmla="*/ 0 w 11"/>
                <a:gd name="T1" fmla="*/ 0 h 42"/>
                <a:gd name="T2" fmla="*/ 11 w 11"/>
                <a:gd name="T3" fmla="*/ 0 h 42"/>
                <a:gd name="T4" fmla="*/ 11 w 11"/>
                <a:gd name="T5" fmla="*/ 42 h 42"/>
                <a:gd name="T6" fmla="*/ 0 w 11"/>
                <a:gd name="T7" fmla="*/ 42 h 42"/>
                <a:gd name="T8" fmla="*/ 0 w 11"/>
                <a:gd name="T9" fmla="*/ 0 h 42"/>
                <a:gd name="T10" fmla="*/ 0 w 11"/>
                <a:gd name="T11" fmla="*/ 11 h 42"/>
                <a:gd name="T12" fmla="*/ 11 w 11"/>
                <a:gd name="T13" fmla="*/ 11 h 42"/>
                <a:gd name="T14" fmla="*/ 11 w 11"/>
                <a:gd name="T15" fmla="*/ 42 h 42"/>
                <a:gd name="T16" fmla="*/ 0 w 11"/>
                <a:gd name="T17" fmla="*/ 42 h 42"/>
                <a:gd name="T18" fmla="*/ 0 w 11"/>
                <a:gd name="T19"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2">
                  <a:moveTo>
                    <a:pt x="0" y="0"/>
                  </a:moveTo>
                  <a:lnTo>
                    <a:pt x="11" y="0"/>
                  </a:lnTo>
                  <a:lnTo>
                    <a:pt x="11" y="42"/>
                  </a:lnTo>
                  <a:lnTo>
                    <a:pt x="0" y="42"/>
                  </a:lnTo>
                  <a:lnTo>
                    <a:pt x="0" y="0"/>
                  </a:lnTo>
                  <a:close/>
                  <a:moveTo>
                    <a:pt x="0" y="11"/>
                  </a:moveTo>
                  <a:lnTo>
                    <a:pt x="11" y="11"/>
                  </a:lnTo>
                  <a:lnTo>
                    <a:pt x="11" y="42"/>
                  </a:lnTo>
                  <a:lnTo>
                    <a:pt x="0" y="42"/>
                  </a:lnTo>
                  <a:lnTo>
                    <a:pt x="0" y="11"/>
                  </a:lnTo>
                  <a:close/>
                </a:path>
              </a:pathLst>
            </a:custGeom>
            <a:solidFill>
              <a:srgbClr val="1D00E1"/>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46" name="Freeform 470"/>
            <p:cNvSpPr>
              <a:spLocks noEditPoints="1"/>
            </p:cNvSpPr>
            <p:nvPr/>
          </p:nvSpPr>
          <p:spPr bwMode="auto">
            <a:xfrm>
              <a:off x="5988895" y="4188437"/>
              <a:ext cx="28524" cy="101210"/>
            </a:xfrm>
            <a:custGeom>
              <a:avLst/>
              <a:gdLst>
                <a:gd name="T0" fmla="*/ 0 w 11"/>
                <a:gd name="T1" fmla="*/ 0 h 31"/>
                <a:gd name="T2" fmla="*/ 11 w 11"/>
                <a:gd name="T3" fmla="*/ 0 h 31"/>
                <a:gd name="T4" fmla="*/ 11 w 11"/>
                <a:gd name="T5" fmla="*/ 31 h 31"/>
                <a:gd name="T6" fmla="*/ 0 w 11"/>
                <a:gd name="T7" fmla="*/ 31 h 31"/>
                <a:gd name="T8" fmla="*/ 0 w 11"/>
                <a:gd name="T9" fmla="*/ 0 h 31"/>
                <a:gd name="T10" fmla="*/ 0 w 11"/>
                <a:gd name="T11" fmla="*/ 10 h 31"/>
                <a:gd name="T12" fmla="*/ 11 w 11"/>
                <a:gd name="T13" fmla="*/ 10 h 31"/>
                <a:gd name="T14" fmla="*/ 11 w 11"/>
                <a:gd name="T15" fmla="*/ 31 h 31"/>
                <a:gd name="T16" fmla="*/ 0 w 11"/>
                <a:gd name="T17" fmla="*/ 31 h 31"/>
                <a:gd name="T18" fmla="*/ 0 w 11"/>
                <a:gd name="T19"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1">
                  <a:moveTo>
                    <a:pt x="0" y="0"/>
                  </a:moveTo>
                  <a:lnTo>
                    <a:pt x="11" y="0"/>
                  </a:lnTo>
                  <a:lnTo>
                    <a:pt x="11" y="31"/>
                  </a:lnTo>
                  <a:lnTo>
                    <a:pt x="0" y="31"/>
                  </a:lnTo>
                  <a:lnTo>
                    <a:pt x="0" y="0"/>
                  </a:lnTo>
                  <a:close/>
                  <a:moveTo>
                    <a:pt x="0" y="10"/>
                  </a:moveTo>
                  <a:lnTo>
                    <a:pt x="11" y="10"/>
                  </a:lnTo>
                  <a:lnTo>
                    <a:pt x="11" y="31"/>
                  </a:lnTo>
                  <a:lnTo>
                    <a:pt x="0" y="31"/>
                  </a:lnTo>
                  <a:lnTo>
                    <a:pt x="0" y="10"/>
                  </a:lnTo>
                  <a:close/>
                </a:path>
              </a:pathLst>
            </a:custGeom>
            <a:solidFill>
              <a:srgbClr val="1700E7"/>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47" name="Freeform 471"/>
            <p:cNvSpPr>
              <a:spLocks noEditPoints="1"/>
            </p:cNvSpPr>
            <p:nvPr/>
          </p:nvSpPr>
          <p:spPr bwMode="auto">
            <a:xfrm>
              <a:off x="5988895" y="4221085"/>
              <a:ext cx="28524" cy="68562"/>
            </a:xfrm>
            <a:custGeom>
              <a:avLst/>
              <a:gdLst>
                <a:gd name="T0" fmla="*/ 0 w 11"/>
                <a:gd name="T1" fmla="*/ 0 h 21"/>
                <a:gd name="T2" fmla="*/ 11 w 11"/>
                <a:gd name="T3" fmla="*/ 0 h 21"/>
                <a:gd name="T4" fmla="*/ 11 w 11"/>
                <a:gd name="T5" fmla="*/ 21 h 21"/>
                <a:gd name="T6" fmla="*/ 0 w 11"/>
                <a:gd name="T7" fmla="*/ 21 h 21"/>
                <a:gd name="T8" fmla="*/ 0 w 11"/>
                <a:gd name="T9" fmla="*/ 0 h 21"/>
                <a:gd name="T10" fmla="*/ 0 w 11"/>
                <a:gd name="T11" fmla="*/ 11 h 21"/>
                <a:gd name="T12" fmla="*/ 11 w 11"/>
                <a:gd name="T13" fmla="*/ 11 h 21"/>
                <a:gd name="T14" fmla="*/ 11 w 11"/>
                <a:gd name="T15" fmla="*/ 21 h 21"/>
                <a:gd name="T16" fmla="*/ 0 w 11"/>
                <a:gd name="T17" fmla="*/ 21 h 21"/>
                <a:gd name="T18" fmla="*/ 0 w 11"/>
                <a:gd name="T1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1">
                  <a:moveTo>
                    <a:pt x="0" y="0"/>
                  </a:moveTo>
                  <a:lnTo>
                    <a:pt x="11" y="0"/>
                  </a:lnTo>
                  <a:lnTo>
                    <a:pt x="11" y="21"/>
                  </a:lnTo>
                  <a:lnTo>
                    <a:pt x="0" y="21"/>
                  </a:lnTo>
                  <a:lnTo>
                    <a:pt x="0" y="0"/>
                  </a:lnTo>
                  <a:close/>
                  <a:moveTo>
                    <a:pt x="0" y="11"/>
                  </a:moveTo>
                  <a:lnTo>
                    <a:pt x="11" y="11"/>
                  </a:lnTo>
                  <a:lnTo>
                    <a:pt x="11" y="21"/>
                  </a:lnTo>
                  <a:lnTo>
                    <a:pt x="0" y="21"/>
                  </a:lnTo>
                  <a:lnTo>
                    <a:pt x="0" y="11"/>
                  </a:lnTo>
                  <a:close/>
                </a:path>
              </a:pathLst>
            </a:custGeom>
            <a:solidFill>
              <a:srgbClr val="1100ED"/>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48" name="Freeform 472"/>
            <p:cNvSpPr>
              <a:spLocks noEditPoints="1"/>
            </p:cNvSpPr>
            <p:nvPr/>
          </p:nvSpPr>
          <p:spPr bwMode="auto">
            <a:xfrm>
              <a:off x="5988895" y="4256998"/>
              <a:ext cx="28524" cy="32649"/>
            </a:xfrm>
            <a:custGeom>
              <a:avLst/>
              <a:gdLst>
                <a:gd name="T0" fmla="*/ 0 w 11"/>
                <a:gd name="T1" fmla="*/ 0 h 10"/>
                <a:gd name="T2" fmla="*/ 11 w 11"/>
                <a:gd name="T3" fmla="*/ 0 h 10"/>
                <a:gd name="T4" fmla="*/ 11 w 11"/>
                <a:gd name="T5" fmla="*/ 10 h 10"/>
                <a:gd name="T6" fmla="*/ 0 w 11"/>
                <a:gd name="T7" fmla="*/ 10 h 10"/>
                <a:gd name="T8" fmla="*/ 0 w 11"/>
                <a:gd name="T9" fmla="*/ 0 h 10"/>
                <a:gd name="T10" fmla="*/ 0 w 11"/>
                <a:gd name="T11" fmla="*/ 10 h 10"/>
                <a:gd name="T12" fmla="*/ 11 w 11"/>
                <a:gd name="T13" fmla="*/ 10 h 10"/>
                <a:gd name="T14" fmla="*/ 11 w 11"/>
                <a:gd name="T15" fmla="*/ 10 h 10"/>
                <a:gd name="T16" fmla="*/ 0 w 11"/>
                <a:gd name="T17" fmla="*/ 10 h 10"/>
                <a:gd name="T18" fmla="*/ 0 w 11"/>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0" y="0"/>
                  </a:moveTo>
                  <a:lnTo>
                    <a:pt x="11" y="0"/>
                  </a:lnTo>
                  <a:lnTo>
                    <a:pt x="11" y="10"/>
                  </a:lnTo>
                  <a:lnTo>
                    <a:pt x="0" y="10"/>
                  </a:lnTo>
                  <a:lnTo>
                    <a:pt x="0" y="0"/>
                  </a:lnTo>
                  <a:close/>
                  <a:moveTo>
                    <a:pt x="0" y="10"/>
                  </a:moveTo>
                  <a:lnTo>
                    <a:pt x="11" y="10"/>
                  </a:lnTo>
                  <a:lnTo>
                    <a:pt x="11" y="10"/>
                  </a:lnTo>
                  <a:lnTo>
                    <a:pt x="0" y="10"/>
                  </a:lnTo>
                  <a:lnTo>
                    <a:pt x="0" y="1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49" name="Rectangle 473"/>
            <p:cNvSpPr>
              <a:spLocks noChangeArrowheads="1"/>
            </p:cNvSpPr>
            <p:nvPr/>
          </p:nvSpPr>
          <p:spPr bwMode="auto">
            <a:xfrm>
              <a:off x="5988895" y="2817209"/>
              <a:ext cx="28524" cy="14724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50" name="Freeform 474"/>
            <p:cNvSpPr>
              <a:spLocks noEditPoints="1"/>
            </p:cNvSpPr>
            <p:nvPr/>
          </p:nvSpPr>
          <p:spPr bwMode="auto">
            <a:xfrm>
              <a:off x="5988895" y="2817209"/>
              <a:ext cx="28524" cy="1472437"/>
            </a:xfrm>
            <a:custGeom>
              <a:avLst/>
              <a:gdLst>
                <a:gd name="T0" fmla="*/ 0 w 11"/>
                <a:gd name="T1" fmla="*/ 0 h 451"/>
                <a:gd name="T2" fmla="*/ 11 w 11"/>
                <a:gd name="T3" fmla="*/ 0 h 451"/>
                <a:gd name="T4" fmla="*/ 11 w 11"/>
                <a:gd name="T5" fmla="*/ 451 h 451"/>
                <a:gd name="T6" fmla="*/ 0 w 11"/>
                <a:gd name="T7" fmla="*/ 451 h 451"/>
                <a:gd name="T8" fmla="*/ 0 w 11"/>
                <a:gd name="T9" fmla="*/ 0 h 451"/>
                <a:gd name="T10" fmla="*/ 0 w 11"/>
                <a:gd name="T11" fmla="*/ 11 h 451"/>
                <a:gd name="T12" fmla="*/ 11 w 11"/>
                <a:gd name="T13" fmla="*/ 11 h 451"/>
                <a:gd name="T14" fmla="*/ 11 w 11"/>
                <a:gd name="T15" fmla="*/ 451 h 451"/>
                <a:gd name="T16" fmla="*/ 0 w 11"/>
                <a:gd name="T17" fmla="*/ 451 h 451"/>
                <a:gd name="T18" fmla="*/ 0 w 11"/>
                <a:gd name="T19" fmla="*/ 1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51">
                  <a:moveTo>
                    <a:pt x="0" y="0"/>
                  </a:moveTo>
                  <a:lnTo>
                    <a:pt x="11" y="0"/>
                  </a:lnTo>
                  <a:lnTo>
                    <a:pt x="11" y="451"/>
                  </a:lnTo>
                  <a:lnTo>
                    <a:pt x="0" y="451"/>
                  </a:lnTo>
                  <a:lnTo>
                    <a:pt x="0" y="0"/>
                  </a:lnTo>
                  <a:close/>
                  <a:moveTo>
                    <a:pt x="0" y="11"/>
                  </a:moveTo>
                  <a:lnTo>
                    <a:pt x="11" y="11"/>
                  </a:lnTo>
                  <a:lnTo>
                    <a:pt x="11" y="451"/>
                  </a:lnTo>
                  <a:lnTo>
                    <a:pt x="0" y="451"/>
                  </a:lnTo>
                  <a:lnTo>
                    <a:pt x="0" y="1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51" name="Freeform 475"/>
            <p:cNvSpPr>
              <a:spLocks noEditPoints="1"/>
            </p:cNvSpPr>
            <p:nvPr/>
          </p:nvSpPr>
          <p:spPr bwMode="auto">
            <a:xfrm>
              <a:off x="5988895" y="2853123"/>
              <a:ext cx="28524" cy="1436523"/>
            </a:xfrm>
            <a:custGeom>
              <a:avLst/>
              <a:gdLst>
                <a:gd name="T0" fmla="*/ 0 w 11"/>
                <a:gd name="T1" fmla="*/ 0 h 440"/>
                <a:gd name="T2" fmla="*/ 11 w 11"/>
                <a:gd name="T3" fmla="*/ 0 h 440"/>
                <a:gd name="T4" fmla="*/ 11 w 11"/>
                <a:gd name="T5" fmla="*/ 440 h 440"/>
                <a:gd name="T6" fmla="*/ 0 w 11"/>
                <a:gd name="T7" fmla="*/ 440 h 440"/>
                <a:gd name="T8" fmla="*/ 0 w 11"/>
                <a:gd name="T9" fmla="*/ 0 h 440"/>
                <a:gd name="T10" fmla="*/ 0 w 11"/>
                <a:gd name="T11" fmla="*/ 10 h 440"/>
                <a:gd name="T12" fmla="*/ 11 w 11"/>
                <a:gd name="T13" fmla="*/ 10 h 440"/>
                <a:gd name="T14" fmla="*/ 11 w 11"/>
                <a:gd name="T15" fmla="*/ 440 h 440"/>
                <a:gd name="T16" fmla="*/ 0 w 11"/>
                <a:gd name="T17" fmla="*/ 440 h 440"/>
                <a:gd name="T18" fmla="*/ 0 w 11"/>
                <a:gd name="T19" fmla="*/ 1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40">
                  <a:moveTo>
                    <a:pt x="0" y="0"/>
                  </a:moveTo>
                  <a:lnTo>
                    <a:pt x="11" y="0"/>
                  </a:lnTo>
                  <a:lnTo>
                    <a:pt x="11" y="440"/>
                  </a:lnTo>
                  <a:lnTo>
                    <a:pt x="0" y="440"/>
                  </a:lnTo>
                  <a:lnTo>
                    <a:pt x="0" y="0"/>
                  </a:lnTo>
                  <a:close/>
                  <a:moveTo>
                    <a:pt x="0" y="10"/>
                  </a:moveTo>
                  <a:lnTo>
                    <a:pt x="11" y="10"/>
                  </a:lnTo>
                  <a:lnTo>
                    <a:pt x="11" y="440"/>
                  </a:lnTo>
                  <a:lnTo>
                    <a:pt x="0" y="440"/>
                  </a:lnTo>
                  <a:lnTo>
                    <a:pt x="0" y="10"/>
                  </a:lnTo>
                  <a:close/>
                </a:path>
              </a:pathLst>
            </a:custGeom>
            <a:solidFill>
              <a:srgbClr val="F90005"/>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52" name="Freeform 476"/>
            <p:cNvSpPr>
              <a:spLocks noEditPoints="1"/>
            </p:cNvSpPr>
            <p:nvPr/>
          </p:nvSpPr>
          <p:spPr bwMode="auto">
            <a:xfrm>
              <a:off x="5988895" y="2885772"/>
              <a:ext cx="28524" cy="1403874"/>
            </a:xfrm>
            <a:custGeom>
              <a:avLst/>
              <a:gdLst>
                <a:gd name="T0" fmla="*/ 0 w 11"/>
                <a:gd name="T1" fmla="*/ 0 h 430"/>
                <a:gd name="T2" fmla="*/ 11 w 11"/>
                <a:gd name="T3" fmla="*/ 0 h 430"/>
                <a:gd name="T4" fmla="*/ 11 w 11"/>
                <a:gd name="T5" fmla="*/ 430 h 430"/>
                <a:gd name="T6" fmla="*/ 0 w 11"/>
                <a:gd name="T7" fmla="*/ 430 h 430"/>
                <a:gd name="T8" fmla="*/ 0 w 11"/>
                <a:gd name="T9" fmla="*/ 0 h 430"/>
                <a:gd name="T10" fmla="*/ 0 w 11"/>
                <a:gd name="T11" fmla="*/ 11 h 430"/>
                <a:gd name="T12" fmla="*/ 11 w 11"/>
                <a:gd name="T13" fmla="*/ 11 h 430"/>
                <a:gd name="T14" fmla="*/ 11 w 11"/>
                <a:gd name="T15" fmla="*/ 430 h 430"/>
                <a:gd name="T16" fmla="*/ 0 w 11"/>
                <a:gd name="T17" fmla="*/ 430 h 430"/>
                <a:gd name="T18" fmla="*/ 0 w 11"/>
                <a:gd name="T19" fmla="*/ 1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30">
                  <a:moveTo>
                    <a:pt x="0" y="0"/>
                  </a:moveTo>
                  <a:lnTo>
                    <a:pt x="11" y="0"/>
                  </a:lnTo>
                  <a:lnTo>
                    <a:pt x="11" y="430"/>
                  </a:lnTo>
                  <a:lnTo>
                    <a:pt x="0" y="430"/>
                  </a:lnTo>
                  <a:lnTo>
                    <a:pt x="0" y="0"/>
                  </a:lnTo>
                  <a:close/>
                  <a:moveTo>
                    <a:pt x="0" y="11"/>
                  </a:moveTo>
                  <a:lnTo>
                    <a:pt x="11" y="11"/>
                  </a:lnTo>
                  <a:lnTo>
                    <a:pt x="11" y="430"/>
                  </a:lnTo>
                  <a:lnTo>
                    <a:pt x="0" y="430"/>
                  </a:lnTo>
                  <a:lnTo>
                    <a:pt x="0" y="11"/>
                  </a:lnTo>
                  <a:close/>
                </a:path>
              </a:pathLst>
            </a:custGeom>
            <a:solidFill>
              <a:srgbClr val="F3000B"/>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53" name="Freeform 477"/>
            <p:cNvSpPr>
              <a:spLocks noEditPoints="1"/>
            </p:cNvSpPr>
            <p:nvPr/>
          </p:nvSpPr>
          <p:spPr bwMode="auto">
            <a:xfrm>
              <a:off x="5988895" y="2921684"/>
              <a:ext cx="28524" cy="1367962"/>
            </a:xfrm>
            <a:custGeom>
              <a:avLst/>
              <a:gdLst>
                <a:gd name="T0" fmla="*/ 0 w 11"/>
                <a:gd name="T1" fmla="*/ 0 h 419"/>
                <a:gd name="T2" fmla="*/ 11 w 11"/>
                <a:gd name="T3" fmla="*/ 0 h 419"/>
                <a:gd name="T4" fmla="*/ 11 w 11"/>
                <a:gd name="T5" fmla="*/ 419 h 419"/>
                <a:gd name="T6" fmla="*/ 0 w 11"/>
                <a:gd name="T7" fmla="*/ 419 h 419"/>
                <a:gd name="T8" fmla="*/ 0 w 11"/>
                <a:gd name="T9" fmla="*/ 0 h 419"/>
                <a:gd name="T10" fmla="*/ 0 w 11"/>
                <a:gd name="T11" fmla="*/ 11 h 419"/>
                <a:gd name="T12" fmla="*/ 11 w 11"/>
                <a:gd name="T13" fmla="*/ 11 h 419"/>
                <a:gd name="T14" fmla="*/ 11 w 11"/>
                <a:gd name="T15" fmla="*/ 419 h 419"/>
                <a:gd name="T16" fmla="*/ 0 w 11"/>
                <a:gd name="T17" fmla="*/ 419 h 419"/>
                <a:gd name="T18" fmla="*/ 0 w 11"/>
                <a:gd name="T19" fmla="*/ 11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19">
                  <a:moveTo>
                    <a:pt x="0" y="0"/>
                  </a:moveTo>
                  <a:lnTo>
                    <a:pt x="11" y="0"/>
                  </a:lnTo>
                  <a:lnTo>
                    <a:pt x="11" y="419"/>
                  </a:lnTo>
                  <a:lnTo>
                    <a:pt x="0" y="419"/>
                  </a:lnTo>
                  <a:lnTo>
                    <a:pt x="0" y="0"/>
                  </a:lnTo>
                  <a:close/>
                  <a:moveTo>
                    <a:pt x="0" y="11"/>
                  </a:moveTo>
                  <a:lnTo>
                    <a:pt x="11" y="11"/>
                  </a:lnTo>
                  <a:lnTo>
                    <a:pt x="11" y="419"/>
                  </a:lnTo>
                  <a:lnTo>
                    <a:pt x="0" y="419"/>
                  </a:lnTo>
                  <a:lnTo>
                    <a:pt x="0" y="11"/>
                  </a:lnTo>
                  <a:close/>
                </a:path>
              </a:pathLst>
            </a:custGeom>
            <a:solidFill>
              <a:srgbClr val="ED0011"/>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54" name="Freeform 478"/>
            <p:cNvSpPr>
              <a:spLocks noEditPoints="1"/>
            </p:cNvSpPr>
            <p:nvPr/>
          </p:nvSpPr>
          <p:spPr bwMode="auto">
            <a:xfrm>
              <a:off x="5988895" y="2957598"/>
              <a:ext cx="28524" cy="1332048"/>
            </a:xfrm>
            <a:custGeom>
              <a:avLst/>
              <a:gdLst>
                <a:gd name="T0" fmla="*/ 0 w 11"/>
                <a:gd name="T1" fmla="*/ 0 h 408"/>
                <a:gd name="T2" fmla="*/ 11 w 11"/>
                <a:gd name="T3" fmla="*/ 0 h 408"/>
                <a:gd name="T4" fmla="*/ 11 w 11"/>
                <a:gd name="T5" fmla="*/ 408 h 408"/>
                <a:gd name="T6" fmla="*/ 0 w 11"/>
                <a:gd name="T7" fmla="*/ 408 h 408"/>
                <a:gd name="T8" fmla="*/ 0 w 11"/>
                <a:gd name="T9" fmla="*/ 0 h 408"/>
                <a:gd name="T10" fmla="*/ 0 w 11"/>
                <a:gd name="T11" fmla="*/ 10 h 408"/>
                <a:gd name="T12" fmla="*/ 11 w 11"/>
                <a:gd name="T13" fmla="*/ 10 h 408"/>
                <a:gd name="T14" fmla="*/ 11 w 11"/>
                <a:gd name="T15" fmla="*/ 408 h 408"/>
                <a:gd name="T16" fmla="*/ 0 w 11"/>
                <a:gd name="T17" fmla="*/ 408 h 408"/>
                <a:gd name="T18" fmla="*/ 0 w 11"/>
                <a:gd name="T19" fmla="*/ 1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08">
                  <a:moveTo>
                    <a:pt x="0" y="0"/>
                  </a:moveTo>
                  <a:lnTo>
                    <a:pt x="11" y="0"/>
                  </a:lnTo>
                  <a:lnTo>
                    <a:pt x="11" y="408"/>
                  </a:lnTo>
                  <a:lnTo>
                    <a:pt x="0" y="408"/>
                  </a:lnTo>
                  <a:lnTo>
                    <a:pt x="0" y="0"/>
                  </a:lnTo>
                  <a:close/>
                  <a:moveTo>
                    <a:pt x="0" y="10"/>
                  </a:moveTo>
                  <a:lnTo>
                    <a:pt x="11" y="10"/>
                  </a:lnTo>
                  <a:lnTo>
                    <a:pt x="11" y="408"/>
                  </a:lnTo>
                  <a:lnTo>
                    <a:pt x="0" y="408"/>
                  </a:lnTo>
                  <a:lnTo>
                    <a:pt x="0" y="10"/>
                  </a:lnTo>
                  <a:close/>
                </a:path>
              </a:pathLst>
            </a:custGeom>
            <a:solidFill>
              <a:srgbClr val="E70017"/>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55" name="Freeform 479"/>
            <p:cNvSpPr>
              <a:spLocks noEditPoints="1"/>
            </p:cNvSpPr>
            <p:nvPr/>
          </p:nvSpPr>
          <p:spPr bwMode="auto">
            <a:xfrm>
              <a:off x="5988895" y="2990246"/>
              <a:ext cx="28524" cy="1299401"/>
            </a:xfrm>
            <a:custGeom>
              <a:avLst/>
              <a:gdLst>
                <a:gd name="T0" fmla="*/ 0 w 11"/>
                <a:gd name="T1" fmla="*/ 0 h 398"/>
                <a:gd name="T2" fmla="*/ 11 w 11"/>
                <a:gd name="T3" fmla="*/ 0 h 398"/>
                <a:gd name="T4" fmla="*/ 11 w 11"/>
                <a:gd name="T5" fmla="*/ 398 h 398"/>
                <a:gd name="T6" fmla="*/ 0 w 11"/>
                <a:gd name="T7" fmla="*/ 398 h 398"/>
                <a:gd name="T8" fmla="*/ 0 w 11"/>
                <a:gd name="T9" fmla="*/ 0 h 398"/>
                <a:gd name="T10" fmla="*/ 0 w 11"/>
                <a:gd name="T11" fmla="*/ 11 h 398"/>
                <a:gd name="T12" fmla="*/ 11 w 11"/>
                <a:gd name="T13" fmla="*/ 11 h 398"/>
                <a:gd name="T14" fmla="*/ 11 w 11"/>
                <a:gd name="T15" fmla="*/ 398 h 398"/>
                <a:gd name="T16" fmla="*/ 0 w 11"/>
                <a:gd name="T17" fmla="*/ 398 h 398"/>
                <a:gd name="T18" fmla="*/ 0 w 11"/>
                <a:gd name="T19" fmla="*/ 1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98">
                  <a:moveTo>
                    <a:pt x="0" y="0"/>
                  </a:moveTo>
                  <a:lnTo>
                    <a:pt x="11" y="0"/>
                  </a:lnTo>
                  <a:lnTo>
                    <a:pt x="11" y="398"/>
                  </a:lnTo>
                  <a:lnTo>
                    <a:pt x="0" y="398"/>
                  </a:lnTo>
                  <a:lnTo>
                    <a:pt x="0" y="0"/>
                  </a:lnTo>
                  <a:close/>
                  <a:moveTo>
                    <a:pt x="0" y="11"/>
                  </a:moveTo>
                  <a:lnTo>
                    <a:pt x="11" y="11"/>
                  </a:lnTo>
                  <a:lnTo>
                    <a:pt x="11" y="398"/>
                  </a:lnTo>
                  <a:lnTo>
                    <a:pt x="0" y="398"/>
                  </a:lnTo>
                  <a:lnTo>
                    <a:pt x="0" y="11"/>
                  </a:lnTo>
                  <a:close/>
                </a:path>
              </a:pathLst>
            </a:custGeom>
            <a:solidFill>
              <a:srgbClr val="E1001D"/>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56" name="Freeform 480"/>
            <p:cNvSpPr>
              <a:spLocks noEditPoints="1"/>
            </p:cNvSpPr>
            <p:nvPr/>
          </p:nvSpPr>
          <p:spPr bwMode="auto">
            <a:xfrm>
              <a:off x="5988895" y="3026159"/>
              <a:ext cx="28524" cy="1263488"/>
            </a:xfrm>
            <a:custGeom>
              <a:avLst/>
              <a:gdLst>
                <a:gd name="T0" fmla="*/ 0 w 11"/>
                <a:gd name="T1" fmla="*/ 0 h 387"/>
                <a:gd name="T2" fmla="*/ 11 w 11"/>
                <a:gd name="T3" fmla="*/ 0 h 387"/>
                <a:gd name="T4" fmla="*/ 11 w 11"/>
                <a:gd name="T5" fmla="*/ 387 h 387"/>
                <a:gd name="T6" fmla="*/ 0 w 11"/>
                <a:gd name="T7" fmla="*/ 387 h 387"/>
                <a:gd name="T8" fmla="*/ 0 w 11"/>
                <a:gd name="T9" fmla="*/ 0 h 387"/>
                <a:gd name="T10" fmla="*/ 0 w 11"/>
                <a:gd name="T11" fmla="*/ 11 h 387"/>
                <a:gd name="T12" fmla="*/ 11 w 11"/>
                <a:gd name="T13" fmla="*/ 11 h 387"/>
                <a:gd name="T14" fmla="*/ 11 w 11"/>
                <a:gd name="T15" fmla="*/ 387 h 387"/>
                <a:gd name="T16" fmla="*/ 0 w 11"/>
                <a:gd name="T17" fmla="*/ 387 h 387"/>
                <a:gd name="T18" fmla="*/ 0 w 11"/>
                <a:gd name="T19" fmla="*/ 1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87">
                  <a:moveTo>
                    <a:pt x="0" y="0"/>
                  </a:moveTo>
                  <a:lnTo>
                    <a:pt x="11" y="0"/>
                  </a:lnTo>
                  <a:lnTo>
                    <a:pt x="11" y="387"/>
                  </a:lnTo>
                  <a:lnTo>
                    <a:pt x="0" y="387"/>
                  </a:lnTo>
                  <a:lnTo>
                    <a:pt x="0" y="0"/>
                  </a:lnTo>
                  <a:close/>
                  <a:moveTo>
                    <a:pt x="0" y="11"/>
                  </a:moveTo>
                  <a:lnTo>
                    <a:pt x="11" y="11"/>
                  </a:lnTo>
                  <a:lnTo>
                    <a:pt x="11" y="387"/>
                  </a:lnTo>
                  <a:lnTo>
                    <a:pt x="0" y="387"/>
                  </a:lnTo>
                  <a:lnTo>
                    <a:pt x="0" y="11"/>
                  </a:lnTo>
                  <a:close/>
                </a:path>
              </a:pathLst>
            </a:custGeom>
            <a:solidFill>
              <a:srgbClr val="DC0022"/>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57" name="Freeform 481"/>
            <p:cNvSpPr>
              <a:spLocks noEditPoints="1"/>
            </p:cNvSpPr>
            <p:nvPr/>
          </p:nvSpPr>
          <p:spPr bwMode="auto">
            <a:xfrm>
              <a:off x="5988895" y="3062073"/>
              <a:ext cx="28524" cy="1227574"/>
            </a:xfrm>
            <a:custGeom>
              <a:avLst/>
              <a:gdLst>
                <a:gd name="T0" fmla="*/ 0 w 11"/>
                <a:gd name="T1" fmla="*/ 0 h 376"/>
                <a:gd name="T2" fmla="*/ 11 w 11"/>
                <a:gd name="T3" fmla="*/ 0 h 376"/>
                <a:gd name="T4" fmla="*/ 11 w 11"/>
                <a:gd name="T5" fmla="*/ 376 h 376"/>
                <a:gd name="T6" fmla="*/ 0 w 11"/>
                <a:gd name="T7" fmla="*/ 376 h 376"/>
                <a:gd name="T8" fmla="*/ 0 w 11"/>
                <a:gd name="T9" fmla="*/ 0 h 376"/>
                <a:gd name="T10" fmla="*/ 0 w 11"/>
                <a:gd name="T11" fmla="*/ 10 h 376"/>
                <a:gd name="T12" fmla="*/ 11 w 11"/>
                <a:gd name="T13" fmla="*/ 10 h 376"/>
                <a:gd name="T14" fmla="*/ 11 w 11"/>
                <a:gd name="T15" fmla="*/ 376 h 376"/>
                <a:gd name="T16" fmla="*/ 0 w 11"/>
                <a:gd name="T17" fmla="*/ 376 h 376"/>
                <a:gd name="T18" fmla="*/ 0 w 11"/>
                <a:gd name="T19" fmla="*/ 1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76">
                  <a:moveTo>
                    <a:pt x="0" y="0"/>
                  </a:moveTo>
                  <a:lnTo>
                    <a:pt x="11" y="0"/>
                  </a:lnTo>
                  <a:lnTo>
                    <a:pt x="11" y="376"/>
                  </a:lnTo>
                  <a:lnTo>
                    <a:pt x="0" y="376"/>
                  </a:lnTo>
                  <a:lnTo>
                    <a:pt x="0" y="0"/>
                  </a:lnTo>
                  <a:close/>
                  <a:moveTo>
                    <a:pt x="0" y="10"/>
                  </a:moveTo>
                  <a:lnTo>
                    <a:pt x="11" y="10"/>
                  </a:lnTo>
                  <a:lnTo>
                    <a:pt x="11" y="376"/>
                  </a:lnTo>
                  <a:lnTo>
                    <a:pt x="0" y="376"/>
                  </a:lnTo>
                  <a:lnTo>
                    <a:pt x="0" y="10"/>
                  </a:lnTo>
                  <a:close/>
                </a:path>
              </a:pathLst>
            </a:custGeom>
            <a:solidFill>
              <a:srgbClr val="D60028"/>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58" name="Freeform 482"/>
            <p:cNvSpPr>
              <a:spLocks noEditPoints="1"/>
            </p:cNvSpPr>
            <p:nvPr/>
          </p:nvSpPr>
          <p:spPr bwMode="auto">
            <a:xfrm>
              <a:off x="5988895" y="3094722"/>
              <a:ext cx="28524" cy="1194925"/>
            </a:xfrm>
            <a:custGeom>
              <a:avLst/>
              <a:gdLst>
                <a:gd name="T0" fmla="*/ 0 w 11"/>
                <a:gd name="T1" fmla="*/ 0 h 366"/>
                <a:gd name="T2" fmla="*/ 11 w 11"/>
                <a:gd name="T3" fmla="*/ 0 h 366"/>
                <a:gd name="T4" fmla="*/ 11 w 11"/>
                <a:gd name="T5" fmla="*/ 366 h 366"/>
                <a:gd name="T6" fmla="*/ 0 w 11"/>
                <a:gd name="T7" fmla="*/ 366 h 366"/>
                <a:gd name="T8" fmla="*/ 0 w 11"/>
                <a:gd name="T9" fmla="*/ 0 h 366"/>
                <a:gd name="T10" fmla="*/ 0 w 11"/>
                <a:gd name="T11" fmla="*/ 11 h 366"/>
                <a:gd name="T12" fmla="*/ 11 w 11"/>
                <a:gd name="T13" fmla="*/ 11 h 366"/>
                <a:gd name="T14" fmla="*/ 11 w 11"/>
                <a:gd name="T15" fmla="*/ 366 h 366"/>
                <a:gd name="T16" fmla="*/ 0 w 11"/>
                <a:gd name="T17" fmla="*/ 366 h 366"/>
                <a:gd name="T18" fmla="*/ 0 w 11"/>
                <a:gd name="T19" fmla="*/ 1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66">
                  <a:moveTo>
                    <a:pt x="0" y="0"/>
                  </a:moveTo>
                  <a:lnTo>
                    <a:pt x="11" y="0"/>
                  </a:lnTo>
                  <a:lnTo>
                    <a:pt x="11" y="366"/>
                  </a:lnTo>
                  <a:lnTo>
                    <a:pt x="0" y="366"/>
                  </a:lnTo>
                  <a:lnTo>
                    <a:pt x="0" y="0"/>
                  </a:lnTo>
                  <a:close/>
                  <a:moveTo>
                    <a:pt x="0" y="11"/>
                  </a:moveTo>
                  <a:lnTo>
                    <a:pt x="11" y="11"/>
                  </a:lnTo>
                  <a:lnTo>
                    <a:pt x="11" y="366"/>
                  </a:lnTo>
                  <a:lnTo>
                    <a:pt x="0" y="366"/>
                  </a:lnTo>
                  <a:lnTo>
                    <a:pt x="0" y="11"/>
                  </a:lnTo>
                  <a:close/>
                </a:path>
              </a:pathLst>
            </a:custGeom>
            <a:solidFill>
              <a:srgbClr val="D0002E"/>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59" name="Freeform 483"/>
            <p:cNvSpPr>
              <a:spLocks noEditPoints="1"/>
            </p:cNvSpPr>
            <p:nvPr/>
          </p:nvSpPr>
          <p:spPr bwMode="auto">
            <a:xfrm>
              <a:off x="5988895" y="3130634"/>
              <a:ext cx="28524" cy="1159013"/>
            </a:xfrm>
            <a:custGeom>
              <a:avLst/>
              <a:gdLst>
                <a:gd name="T0" fmla="*/ 0 w 11"/>
                <a:gd name="T1" fmla="*/ 0 h 355"/>
                <a:gd name="T2" fmla="*/ 11 w 11"/>
                <a:gd name="T3" fmla="*/ 0 h 355"/>
                <a:gd name="T4" fmla="*/ 11 w 11"/>
                <a:gd name="T5" fmla="*/ 355 h 355"/>
                <a:gd name="T6" fmla="*/ 0 w 11"/>
                <a:gd name="T7" fmla="*/ 355 h 355"/>
                <a:gd name="T8" fmla="*/ 0 w 11"/>
                <a:gd name="T9" fmla="*/ 0 h 355"/>
                <a:gd name="T10" fmla="*/ 0 w 11"/>
                <a:gd name="T11" fmla="*/ 10 h 355"/>
                <a:gd name="T12" fmla="*/ 11 w 11"/>
                <a:gd name="T13" fmla="*/ 10 h 355"/>
                <a:gd name="T14" fmla="*/ 11 w 11"/>
                <a:gd name="T15" fmla="*/ 355 h 355"/>
                <a:gd name="T16" fmla="*/ 0 w 11"/>
                <a:gd name="T17" fmla="*/ 355 h 355"/>
                <a:gd name="T18" fmla="*/ 0 w 11"/>
                <a:gd name="T19" fmla="*/ 1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55">
                  <a:moveTo>
                    <a:pt x="0" y="0"/>
                  </a:moveTo>
                  <a:lnTo>
                    <a:pt x="11" y="0"/>
                  </a:lnTo>
                  <a:lnTo>
                    <a:pt x="11" y="355"/>
                  </a:lnTo>
                  <a:lnTo>
                    <a:pt x="0" y="355"/>
                  </a:lnTo>
                  <a:lnTo>
                    <a:pt x="0" y="0"/>
                  </a:lnTo>
                  <a:close/>
                  <a:moveTo>
                    <a:pt x="0" y="10"/>
                  </a:moveTo>
                  <a:lnTo>
                    <a:pt x="11" y="10"/>
                  </a:lnTo>
                  <a:lnTo>
                    <a:pt x="11" y="355"/>
                  </a:lnTo>
                  <a:lnTo>
                    <a:pt x="0" y="355"/>
                  </a:lnTo>
                  <a:lnTo>
                    <a:pt x="0" y="10"/>
                  </a:lnTo>
                  <a:close/>
                </a:path>
              </a:pathLst>
            </a:custGeom>
            <a:solidFill>
              <a:srgbClr val="CA0034"/>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60" name="Freeform 484"/>
            <p:cNvSpPr>
              <a:spLocks noEditPoints="1"/>
            </p:cNvSpPr>
            <p:nvPr/>
          </p:nvSpPr>
          <p:spPr bwMode="auto">
            <a:xfrm>
              <a:off x="5988895" y="3163281"/>
              <a:ext cx="28524" cy="1126366"/>
            </a:xfrm>
            <a:custGeom>
              <a:avLst/>
              <a:gdLst>
                <a:gd name="T0" fmla="*/ 0 w 11"/>
                <a:gd name="T1" fmla="*/ 0 h 345"/>
                <a:gd name="T2" fmla="*/ 11 w 11"/>
                <a:gd name="T3" fmla="*/ 0 h 345"/>
                <a:gd name="T4" fmla="*/ 11 w 11"/>
                <a:gd name="T5" fmla="*/ 345 h 345"/>
                <a:gd name="T6" fmla="*/ 0 w 11"/>
                <a:gd name="T7" fmla="*/ 345 h 345"/>
                <a:gd name="T8" fmla="*/ 0 w 11"/>
                <a:gd name="T9" fmla="*/ 0 h 345"/>
                <a:gd name="T10" fmla="*/ 0 w 11"/>
                <a:gd name="T11" fmla="*/ 11 h 345"/>
                <a:gd name="T12" fmla="*/ 11 w 11"/>
                <a:gd name="T13" fmla="*/ 11 h 345"/>
                <a:gd name="T14" fmla="*/ 11 w 11"/>
                <a:gd name="T15" fmla="*/ 345 h 345"/>
                <a:gd name="T16" fmla="*/ 0 w 11"/>
                <a:gd name="T17" fmla="*/ 345 h 345"/>
                <a:gd name="T18" fmla="*/ 0 w 11"/>
                <a:gd name="T19" fmla="*/ 11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45">
                  <a:moveTo>
                    <a:pt x="0" y="0"/>
                  </a:moveTo>
                  <a:lnTo>
                    <a:pt x="11" y="0"/>
                  </a:lnTo>
                  <a:lnTo>
                    <a:pt x="11" y="345"/>
                  </a:lnTo>
                  <a:lnTo>
                    <a:pt x="0" y="345"/>
                  </a:lnTo>
                  <a:lnTo>
                    <a:pt x="0" y="0"/>
                  </a:lnTo>
                  <a:close/>
                  <a:moveTo>
                    <a:pt x="0" y="11"/>
                  </a:moveTo>
                  <a:lnTo>
                    <a:pt x="11" y="11"/>
                  </a:lnTo>
                  <a:lnTo>
                    <a:pt x="11" y="345"/>
                  </a:lnTo>
                  <a:lnTo>
                    <a:pt x="0" y="345"/>
                  </a:lnTo>
                  <a:lnTo>
                    <a:pt x="0" y="11"/>
                  </a:lnTo>
                  <a:close/>
                </a:path>
              </a:pathLst>
            </a:custGeom>
            <a:solidFill>
              <a:srgbClr val="C50039"/>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61" name="Freeform 485"/>
            <p:cNvSpPr>
              <a:spLocks noEditPoints="1"/>
            </p:cNvSpPr>
            <p:nvPr/>
          </p:nvSpPr>
          <p:spPr bwMode="auto">
            <a:xfrm>
              <a:off x="5988895" y="3199195"/>
              <a:ext cx="28524" cy="1090451"/>
            </a:xfrm>
            <a:custGeom>
              <a:avLst/>
              <a:gdLst>
                <a:gd name="T0" fmla="*/ 0 w 11"/>
                <a:gd name="T1" fmla="*/ 0 h 334"/>
                <a:gd name="T2" fmla="*/ 11 w 11"/>
                <a:gd name="T3" fmla="*/ 0 h 334"/>
                <a:gd name="T4" fmla="*/ 11 w 11"/>
                <a:gd name="T5" fmla="*/ 334 h 334"/>
                <a:gd name="T6" fmla="*/ 0 w 11"/>
                <a:gd name="T7" fmla="*/ 334 h 334"/>
                <a:gd name="T8" fmla="*/ 0 w 11"/>
                <a:gd name="T9" fmla="*/ 0 h 334"/>
                <a:gd name="T10" fmla="*/ 0 w 11"/>
                <a:gd name="T11" fmla="*/ 11 h 334"/>
                <a:gd name="T12" fmla="*/ 11 w 11"/>
                <a:gd name="T13" fmla="*/ 11 h 334"/>
                <a:gd name="T14" fmla="*/ 11 w 11"/>
                <a:gd name="T15" fmla="*/ 334 h 334"/>
                <a:gd name="T16" fmla="*/ 0 w 11"/>
                <a:gd name="T17" fmla="*/ 334 h 334"/>
                <a:gd name="T18" fmla="*/ 0 w 11"/>
                <a:gd name="T19"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34">
                  <a:moveTo>
                    <a:pt x="0" y="0"/>
                  </a:moveTo>
                  <a:lnTo>
                    <a:pt x="11" y="0"/>
                  </a:lnTo>
                  <a:lnTo>
                    <a:pt x="11" y="334"/>
                  </a:lnTo>
                  <a:lnTo>
                    <a:pt x="0" y="334"/>
                  </a:lnTo>
                  <a:lnTo>
                    <a:pt x="0" y="0"/>
                  </a:lnTo>
                  <a:close/>
                  <a:moveTo>
                    <a:pt x="0" y="11"/>
                  </a:moveTo>
                  <a:lnTo>
                    <a:pt x="11" y="11"/>
                  </a:lnTo>
                  <a:lnTo>
                    <a:pt x="11" y="334"/>
                  </a:lnTo>
                  <a:lnTo>
                    <a:pt x="0" y="334"/>
                  </a:lnTo>
                  <a:lnTo>
                    <a:pt x="0" y="11"/>
                  </a:lnTo>
                  <a:close/>
                </a:path>
              </a:pathLst>
            </a:custGeom>
            <a:solidFill>
              <a:srgbClr val="BF003F"/>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62" name="Freeform 486"/>
            <p:cNvSpPr>
              <a:spLocks noEditPoints="1"/>
            </p:cNvSpPr>
            <p:nvPr/>
          </p:nvSpPr>
          <p:spPr bwMode="auto">
            <a:xfrm>
              <a:off x="5988895" y="3235107"/>
              <a:ext cx="28524" cy="1054539"/>
            </a:xfrm>
            <a:custGeom>
              <a:avLst/>
              <a:gdLst>
                <a:gd name="T0" fmla="*/ 0 w 11"/>
                <a:gd name="T1" fmla="*/ 0 h 323"/>
                <a:gd name="T2" fmla="*/ 11 w 11"/>
                <a:gd name="T3" fmla="*/ 0 h 323"/>
                <a:gd name="T4" fmla="*/ 11 w 11"/>
                <a:gd name="T5" fmla="*/ 323 h 323"/>
                <a:gd name="T6" fmla="*/ 0 w 11"/>
                <a:gd name="T7" fmla="*/ 323 h 323"/>
                <a:gd name="T8" fmla="*/ 0 w 11"/>
                <a:gd name="T9" fmla="*/ 0 h 323"/>
                <a:gd name="T10" fmla="*/ 0 w 11"/>
                <a:gd name="T11" fmla="*/ 10 h 323"/>
                <a:gd name="T12" fmla="*/ 11 w 11"/>
                <a:gd name="T13" fmla="*/ 10 h 323"/>
                <a:gd name="T14" fmla="*/ 11 w 11"/>
                <a:gd name="T15" fmla="*/ 323 h 323"/>
                <a:gd name="T16" fmla="*/ 0 w 11"/>
                <a:gd name="T17" fmla="*/ 323 h 323"/>
                <a:gd name="T18" fmla="*/ 0 w 11"/>
                <a:gd name="T19" fmla="*/ 1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23">
                  <a:moveTo>
                    <a:pt x="0" y="0"/>
                  </a:moveTo>
                  <a:lnTo>
                    <a:pt x="11" y="0"/>
                  </a:lnTo>
                  <a:lnTo>
                    <a:pt x="11" y="323"/>
                  </a:lnTo>
                  <a:lnTo>
                    <a:pt x="0" y="323"/>
                  </a:lnTo>
                  <a:lnTo>
                    <a:pt x="0" y="0"/>
                  </a:lnTo>
                  <a:close/>
                  <a:moveTo>
                    <a:pt x="0" y="10"/>
                  </a:moveTo>
                  <a:lnTo>
                    <a:pt x="11" y="10"/>
                  </a:lnTo>
                  <a:lnTo>
                    <a:pt x="11" y="323"/>
                  </a:lnTo>
                  <a:lnTo>
                    <a:pt x="0" y="323"/>
                  </a:lnTo>
                  <a:lnTo>
                    <a:pt x="0" y="10"/>
                  </a:lnTo>
                  <a:close/>
                </a:path>
              </a:pathLst>
            </a:custGeom>
            <a:solidFill>
              <a:srgbClr val="B90045"/>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63" name="Freeform 487"/>
            <p:cNvSpPr>
              <a:spLocks noEditPoints="1"/>
            </p:cNvSpPr>
            <p:nvPr/>
          </p:nvSpPr>
          <p:spPr bwMode="auto">
            <a:xfrm>
              <a:off x="5988895" y="3267756"/>
              <a:ext cx="28524" cy="1021891"/>
            </a:xfrm>
            <a:custGeom>
              <a:avLst/>
              <a:gdLst>
                <a:gd name="T0" fmla="*/ 0 w 11"/>
                <a:gd name="T1" fmla="*/ 0 h 313"/>
                <a:gd name="T2" fmla="*/ 11 w 11"/>
                <a:gd name="T3" fmla="*/ 0 h 313"/>
                <a:gd name="T4" fmla="*/ 11 w 11"/>
                <a:gd name="T5" fmla="*/ 313 h 313"/>
                <a:gd name="T6" fmla="*/ 0 w 11"/>
                <a:gd name="T7" fmla="*/ 313 h 313"/>
                <a:gd name="T8" fmla="*/ 0 w 11"/>
                <a:gd name="T9" fmla="*/ 0 h 313"/>
                <a:gd name="T10" fmla="*/ 0 w 11"/>
                <a:gd name="T11" fmla="*/ 11 h 313"/>
                <a:gd name="T12" fmla="*/ 11 w 11"/>
                <a:gd name="T13" fmla="*/ 11 h 313"/>
                <a:gd name="T14" fmla="*/ 11 w 11"/>
                <a:gd name="T15" fmla="*/ 313 h 313"/>
                <a:gd name="T16" fmla="*/ 0 w 11"/>
                <a:gd name="T17" fmla="*/ 313 h 313"/>
                <a:gd name="T18" fmla="*/ 0 w 11"/>
                <a:gd name="T19" fmla="*/ 1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13">
                  <a:moveTo>
                    <a:pt x="0" y="0"/>
                  </a:moveTo>
                  <a:lnTo>
                    <a:pt x="11" y="0"/>
                  </a:lnTo>
                  <a:lnTo>
                    <a:pt x="11" y="313"/>
                  </a:lnTo>
                  <a:lnTo>
                    <a:pt x="0" y="313"/>
                  </a:lnTo>
                  <a:lnTo>
                    <a:pt x="0" y="0"/>
                  </a:lnTo>
                  <a:close/>
                  <a:moveTo>
                    <a:pt x="0" y="11"/>
                  </a:moveTo>
                  <a:lnTo>
                    <a:pt x="11" y="11"/>
                  </a:lnTo>
                  <a:lnTo>
                    <a:pt x="11" y="313"/>
                  </a:lnTo>
                  <a:lnTo>
                    <a:pt x="0" y="313"/>
                  </a:lnTo>
                  <a:lnTo>
                    <a:pt x="0" y="11"/>
                  </a:lnTo>
                  <a:close/>
                </a:path>
              </a:pathLst>
            </a:custGeom>
            <a:solidFill>
              <a:srgbClr val="B3004B"/>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64" name="Freeform 488"/>
            <p:cNvSpPr>
              <a:spLocks noEditPoints="1"/>
            </p:cNvSpPr>
            <p:nvPr/>
          </p:nvSpPr>
          <p:spPr bwMode="auto">
            <a:xfrm>
              <a:off x="5988895" y="3303670"/>
              <a:ext cx="28524" cy="985977"/>
            </a:xfrm>
            <a:custGeom>
              <a:avLst/>
              <a:gdLst>
                <a:gd name="T0" fmla="*/ 0 w 11"/>
                <a:gd name="T1" fmla="*/ 0 h 302"/>
                <a:gd name="T2" fmla="*/ 11 w 11"/>
                <a:gd name="T3" fmla="*/ 0 h 302"/>
                <a:gd name="T4" fmla="*/ 11 w 11"/>
                <a:gd name="T5" fmla="*/ 302 h 302"/>
                <a:gd name="T6" fmla="*/ 0 w 11"/>
                <a:gd name="T7" fmla="*/ 302 h 302"/>
                <a:gd name="T8" fmla="*/ 0 w 11"/>
                <a:gd name="T9" fmla="*/ 0 h 302"/>
                <a:gd name="T10" fmla="*/ 0 w 11"/>
                <a:gd name="T11" fmla="*/ 10 h 302"/>
                <a:gd name="T12" fmla="*/ 11 w 11"/>
                <a:gd name="T13" fmla="*/ 10 h 302"/>
                <a:gd name="T14" fmla="*/ 11 w 11"/>
                <a:gd name="T15" fmla="*/ 302 h 302"/>
                <a:gd name="T16" fmla="*/ 0 w 11"/>
                <a:gd name="T17" fmla="*/ 302 h 302"/>
                <a:gd name="T18" fmla="*/ 0 w 11"/>
                <a:gd name="T19" fmla="*/ 1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02">
                  <a:moveTo>
                    <a:pt x="0" y="0"/>
                  </a:moveTo>
                  <a:lnTo>
                    <a:pt x="11" y="0"/>
                  </a:lnTo>
                  <a:lnTo>
                    <a:pt x="11" y="302"/>
                  </a:lnTo>
                  <a:lnTo>
                    <a:pt x="0" y="302"/>
                  </a:lnTo>
                  <a:lnTo>
                    <a:pt x="0" y="0"/>
                  </a:lnTo>
                  <a:close/>
                  <a:moveTo>
                    <a:pt x="0" y="10"/>
                  </a:moveTo>
                  <a:lnTo>
                    <a:pt x="11" y="10"/>
                  </a:lnTo>
                  <a:lnTo>
                    <a:pt x="11" y="302"/>
                  </a:lnTo>
                  <a:lnTo>
                    <a:pt x="0" y="302"/>
                  </a:lnTo>
                  <a:lnTo>
                    <a:pt x="0" y="10"/>
                  </a:lnTo>
                  <a:close/>
                </a:path>
              </a:pathLst>
            </a:custGeom>
            <a:solidFill>
              <a:srgbClr val="AD0051"/>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65" name="Freeform 489"/>
            <p:cNvSpPr>
              <a:spLocks noEditPoints="1"/>
            </p:cNvSpPr>
            <p:nvPr/>
          </p:nvSpPr>
          <p:spPr bwMode="auto">
            <a:xfrm>
              <a:off x="5988895" y="3336318"/>
              <a:ext cx="28524" cy="953329"/>
            </a:xfrm>
            <a:custGeom>
              <a:avLst/>
              <a:gdLst>
                <a:gd name="T0" fmla="*/ 0 w 11"/>
                <a:gd name="T1" fmla="*/ 0 h 292"/>
                <a:gd name="T2" fmla="*/ 11 w 11"/>
                <a:gd name="T3" fmla="*/ 0 h 292"/>
                <a:gd name="T4" fmla="*/ 11 w 11"/>
                <a:gd name="T5" fmla="*/ 292 h 292"/>
                <a:gd name="T6" fmla="*/ 0 w 11"/>
                <a:gd name="T7" fmla="*/ 292 h 292"/>
                <a:gd name="T8" fmla="*/ 0 w 11"/>
                <a:gd name="T9" fmla="*/ 0 h 292"/>
                <a:gd name="T10" fmla="*/ 0 w 11"/>
                <a:gd name="T11" fmla="*/ 11 h 292"/>
                <a:gd name="T12" fmla="*/ 11 w 11"/>
                <a:gd name="T13" fmla="*/ 11 h 292"/>
                <a:gd name="T14" fmla="*/ 11 w 11"/>
                <a:gd name="T15" fmla="*/ 292 h 292"/>
                <a:gd name="T16" fmla="*/ 0 w 11"/>
                <a:gd name="T17" fmla="*/ 292 h 292"/>
                <a:gd name="T18" fmla="*/ 0 w 11"/>
                <a:gd name="T19" fmla="*/ 1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92">
                  <a:moveTo>
                    <a:pt x="0" y="0"/>
                  </a:moveTo>
                  <a:lnTo>
                    <a:pt x="11" y="0"/>
                  </a:lnTo>
                  <a:lnTo>
                    <a:pt x="11" y="292"/>
                  </a:lnTo>
                  <a:lnTo>
                    <a:pt x="0" y="292"/>
                  </a:lnTo>
                  <a:lnTo>
                    <a:pt x="0" y="0"/>
                  </a:lnTo>
                  <a:close/>
                  <a:moveTo>
                    <a:pt x="0" y="11"/>
                  </a:moveTo>
                  <a:lnTo>
                    <a:pt x="11" y="11"/>
                  </a:lnTo>
                  <a:lnTo>
                    <a:pt x="11" y="292"/>
                  </a:lnTo>
                  <a:lnTo>
                    <a:pt x="0" y="292"/>
                  </a:lnTo>
                  <a:lnTo>
                    <a:pt x="0" y="11"/>
                  </a:lnTo>
                  <a:close/>
                </a:path>
              </a:pathLst>
            </a:custGeom>
            <a:solidFill>
              <a:srgbClr val="A80056"/>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66" name="Freeform 490"/>
            <p:cNvSpPr>
              <a:spLocks noEditPoints="1"/>
            </p:cNvSpPr>
            <p:nvPr/>
          </p:nvSpPr>
          <p:spPr bwMode="auto">
            <a:xfrm>
              <a:off x="5988895" y="3372230"/>
              <a:ext cx="28524" cy="917417"/>
            </a:xfrm>
            <a:custGeom>
              <a:avLst/>
              <a:gdLst>
                <a:gd name="T0" fmla="*/ 0 w 11"/>
                <a:gd name="T1" fmla="*/ 0 h 281"/>
                <a:gd name="T2" fmla="*/ 11 w 11"/>
                <a:gd name="T3" fmla="*/ 0 h 281"/>
                <a:gd name="T4" fmla="*/ 11 w 11"/>
                <a:gd name="T5" fmla="*/ 281 h 281"/>
                <a:gd name="T6" fmla="*/ 0 w 11"/>
                <a:gd name="T7" fmla="*/ 281 h 281"/>
                <a:gd name="T8" fmla="*/ 0 w 11"/>
                <a:gd name="T9" fmla="*/ 0 h 281"/>
                <a:gd name="T10" fmla="*/ 0 w 11"/>
                <a:gd name="T11" fmla="*/ 11 h 281"/>
                <a:gd name="T12" fmla="*/ 11 w 11"/>
                <a:gd name="T13" fmla="*/ 11 h 281"/>
                <a:gd name="T14" fmla="*/ 11 w 11"/>
                <a:gd name="T15" fmla="*/ 281 h 281"/>
                <a:gd name="T16" fmla="*/ 0 w 11"/>
                <a:gd name="T17" fmla="*/ 281 h 281"/>
                <a:gd name="T18" fmla="*/ 0 w 11"/>
                <a:gd name="T19" fmla="*/ 1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81">
                  <a:moveTo>
                    <a:pt x="0" y="0"/>
                  </a:moveTo>
                  <a:lnTo>
                    <a:pt x="11" y="0"/>
                  </a:lnTo>
                  <a:lnTo>
                    <a:pt x="11" y="281"/>
                  </a:lnTo>
                  <a:lnTo>
                    <a:pt x="0" y="281"/>
                  </a:lnTo>
                  <a:lnTo>
                    <a:pt x="0" y="0"/>
                  </a:lnTo>
                  <a:close/>
                  <a:moveTo>
                    <a:pt x="0" y="11"/>
                  </a:moveTo>
                  <a:lnTo>
                    <a:pt x="11" y="11"/>
                  </a:lnTo>
                  <a:lnTo>
                    <a:pt x="11" y="281"/>
                  </a:lnTo>
                  <a:lnTo>
                    <a:pt x="0" y="281"/>
                  </a:lnTo>
                  <a:lnTo>
                    <a:pt x="0" y="11"/>
                  </a:lnTo>
                  <a:close/>
                </a:path>
              </a:pathLst>
            </a:custGeom>
            <a:solidFill>
              <a:srgbClr val="A2005C"/>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67" name="Freeform 491"/>
            <p:cNvSpPr>
              <a:spLocks noEditPoints="1"/>
            </p:cNvSpPr>
            <p:nvPr/>
          </p:nvSpPr>
          <p:spPr bwMode="auto">
            <a:xfrm>
              <a:off x="5988895" y="3408145"/>
              <a:ext cx="28524" cy="881502"/>
            </a:xfrm>
            <a:custGeom>
              <a:avLst/>
              <a:gdLst>
                <a:gd name="T0" fmla="*/ 0 w 11"/>
                <a:gd name="T1" fmla="*/ 0 h 270"/>
                <a:gd name="T2" fmla="*/ 11 w 11"/>
                <a:gd name="T3" fmla="*/ 0 h 270"/>
                <a:gd name="T4" fmla="*/ 11 w 11"/>
                <a:gd name="T5" fmla="*/ 270 h 270"/>
                <a:gd name="T6" fmla="*/ 0 w 11"/>
                <a:gd name="T7" fmla="*/ 270 h 270"/>
                <a:gd name="T8" fmla="*/ 0 w 11"/>
                <a:gd name="T9" fmla="*/ 0 h 270"/>
                <a:gd name="T10" fmla="*/ 0 w 11"/>
                <a:gd name="T11" fmla="*/ 10 h 270"/>
                <a:gd name="T12" fmla="*/ 11 w 11"/>
                <a:gd name="T13" fmla="*/ 10 h 270"/>
                <a:gd name="T14" fmla="*/ 11 w 11"/>
                <a:gd name="T15" fmla="*/ 270 h 270"/>
                <a:gd name="T16" fmla="*/ 0 w 11"/>
                <a:gd name="T17" fmla="*/ 270 h 270"/>
                <a:gd name="T18" fmla="*/ 0 w 11"/>
                <a:gd name="T19" fmla="*/ 1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70">
                  <a:moveTo>
                    <a:pt x="0" y="0"/>
                  </a:moveTo>
                  <a:lnTo>
                    <a:pt x="11" y="0"/>
                  </a:lnTo>
                  <a:lnTo>
                    <a:pt x="11" y="270"/>
                  </a:lnTo>
                  <a:lnTo>
                    <a:pt x="0" y="270"/>
                  </a:lnTo>
                  <a:lnTo>
                    <a:pt x="0" y="0"/>
                  </a:lnTo>
                  <a:close/>
                  <a:moveTo>
                    <a:pt x="0" y="10"/>
                  </a:moveTo>
                  <a:lnTo>
                    <a:pt x="11" y="10"/>
                  </a:lnTo>
                  <a:lnTo>
                    <a:pt x="11" y="270"/>
                  </a:lnTo>
                  <a:lnTo>
                    <a:pt x="0" y="270"/>
                  </a:lnTo>
                  <a:lnTo>
                    <a:pt x="0" y="10"/>
                  </a:lnTo>
                  <a:close/>
                </a:path>
              </a:pathLst>
            </a:custGeom>
            <a:solidFill>
              <a:srgbClr val="9C0062"/>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68" name="Freeform 492"/>
            <p:cNvSpPr>
              <a:spLocks noEditPoints="1"/>
            </p:cNvSpPr>
            <p:nvPr/>
          </p:nvSpPr>
          <p:spPr bwMode="auto">
            <a:xfrm>
              <a:off x="5988895" y="3440792"/>
              <a:ext cx="28524" cy="848855"/>
            </a:xfrm>
            <a:custGeom>
              <a:avLst/>
              <a:gdLst>
                <a:gd name="T0" fmla="*/ 0 w 11"/>
                <a:gd name="T1" fmla="*/ 0 h 260"/>
                <a:gd name="T2" fmla="*/ 11 w 11"/>
                <a:gd name="T3" fmla="*/ 0 h 260"/>
                <a:gd name="T4" fmla="*/ 11 w 11"/>
                <a:gd name="T5" fmla="*/ 260 h 260"/>
                <a:gd name="T6" fmla="*/ 0 w 11"/>
                <a:gd name="T7" fmla="*/ 260 h 260"/>
                <a:gd name="T8" fmla="*/ 0 w 11"/>
                <a:gd name="T9" fmla="*/ 0 h 260"/>
                <a:gd name="T10" fmla="*/ 0 w 11"/>
                <a:gd name="T11" fmla="*/ 11 h 260"/>
                <a:gd name="T12" fmla="*/ 11 w 11"/>
                <a:gd name="T13" fmla="*/ 11 h 260"/>
                <a:gd name="T14" fmla="*/ 11 w 11"/>
                <a:gd name="T15" fmla="*/ 260 h 260"/>
                <a:gd name="T16" fmla="*/ 0 w 11"/>
                <a:gd name="T17" fmla="*/ 260 h 260"/>
                <a:gd name="T18" fmla="*/ 0 w 11"/>
                <a:gd name="T19" fmla="*/ 1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60">
                  <a:moveTo>
                    <a:pt x="0" y="0"/>
                  </a:moveTo>
                  <a:lnTo>
                    <a:pt x="11" y="0"/>
                  </a:lnTo>
                  <a:lnTo>
                    <a:pt x="11" y="260"/>
                  </a:lnTo>
                  <a:lnTo>
                    <a:pt x="0" y="260"/>
                  </a:lnTo>
                  <a:lnTo>
                    <a:pt x="0" y="0"/>
                  </a:lnTo>
                  <a:close/>
                  <a:moveTo>
                    <a:pt x="0" y="11"/>
                  </a:moveTo>
                  <a:lnTo>
                    <a:pt x="11" y="11"/>
                  </a:lnTo>
                  <a:lnTo>
                    <a:pt x="11" y="260"/>
                  </a:lnTo>
                  <a:lnTo>
                    <a:pt x="0" y="260"/>
                  </a:lnTo>
                  <a:lnTo>
                    <a:pt x="0" y="11"/>
                  </a:lnTo>
                  <a:close/>
                </a:path>
              </a:pathLst>
            </a:custGeom>
            <a:solidFill>
              <a:srgbClr val="960068"/>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69" name="Freeform 493"/>
            <p:cNvSpPr>
              <a:spLocks noEditPoints="1"/>
            </p:cNvSpPr>
            <p:nvPr/>
          </p:nvSpPr>
          <p:spPr bwMode="auto">
            <a:xfrm>
              <a:off x="5988895" y="3476704"/>
              <a:ext cx="28524" cy="812943"/>
            </a:xfrm>
            <a:custGeom>
              <a:avLst/>
              <a:gdLst>
                <a:gd name="T0" fmla="*/ 0 w 11"/>
                <a:gd name="T1" fmla="*/ 0 h 249"/>
                <a:gd name="T2" fmla="*/ 11 w 11"/>
                <a:gd name="T3" fmla="*/ 0 h 249"/>
                <a:gd name="T4" fmla="*/ 11 w 11"/>
                <a:gd name="T5" fmla="*/ 249 h 249"/>
                <a:gd name="T6" fmla="*/ 0 w 11"/>
                <a:gd name="T7" fmla="*/ 249 h 249"/>
                <a:gd name="T8" fmla="*/ 0 w 11"/>
                <a:gd name="T9" fmla="*/ 0 h 249"/>
                <a:gd name="T10" fmla="*/ 0 w 11"/>
                <a:gd name="T11" fmla="*/ 11 h 249"/>
                <a:gd name="T12" fmla="*/ 11 w 11"/>
                <a:gd name="T13" fmla="*/ 11 h 249"/>
                <a:gd name="T14" fmla="*/ 11 w 11"/>
                <a:gd name="T15" fmla="*/ 249 h 249"/>
                <a:gd name="T16" fmla="*/ 0 w 11"/>
                <a:gd name="T17" fmla="*/ 249 h 249"/>
                <a:gd name="T18" fmla="*/ 0 w 11"/>
                <a:gd name="T19" fmla="*/ 1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49">
                  <a:moveTo>
                    <a:pt x="0" y="0"/>
                  </a:moveTo>
                  <a:lnTo>
                    <a:pt x="11" y="0"/>
                  </a:lnTo>
                  <a:lnTo>
                    <a:pt x="11" y="249"/>
                  </a:lnTo>
                  <a:lnTo>
                    <a:pt x="0" y="249"/>
                  </a:lnTo>
                  <a:lnTo>
                    <a:pt x="0" y="0"/>
                  </a:lnTo>
                  <a:close/>
                  <a:moveTo>
                    <a:pt x="0" y="11"/>
                  </a:moveTo>
                  <a:lnTo>
                    <a:pt x="11" y="11"/>
                  </a:lnTo>
                  <a:lnTo>
                    <a:pt x="11" y="249"/>
                  </a:lnTo>
                  <a:lnTo>
                    <a:pt x="0" y="249"/>
                  </a:lnTo>
                  <a:lnTo>
                    <a:pt x="0" y="11"/>
                  </a:lnTo>
                  <a:close/>
                </a:path>
              </a:pathLst>
            </a:custGeom>
            <a:solidFill>
              <a:srgbClr val="90006E"/>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70" name="Freeform 494"/>
            <p:cNvSpPr>
              <a:spLocks noEditPoints="1"/>
            </p:cNvSpPr>
            <p:nvPr/>
          </p:nvSpPr>
          <p:spPr bwMode="auto">
            <a:xfrm>
              <a:off x="5988895" y="3512618"/>
              <a:ext cx="28524" cy="777028"/>
            </a:xfrm>
            <a:custGeom>
              <a:avLst/>
              <a:gdLst>
                <a:gd name="T0" fmla="*/ 0 w 11"/>
                <a:gd name="T1" fmla="*/ 0 h 238"/>
                <a:gd name="T2" fmla="*/ 11 w 11"/>
                <a:gd name="T3" fmla="*/ 0 h 238"/>
                <a:gd name="T4" fmla="*/ 11 w 11"/>
                <a:gd name="T5" fmla="*/ 238 h 238"/>
                <a:gd name="T6" fmla="*/ 0 w 11"/>
                <a:gd name="T7" fmla="*/ 238 h 238"/>
                <a:gd name="T8" fmla="*/ 0 w 11"/>
                <a:gd name="T9" fmla="*/ 0 h 238"/>
                <a:gd name="T10" fmla="*/ 0 w 11"/>
                <a:gd name="T11" fmla="*/ 10 h 238"/>
                <a:gd name="T12" fmla="*/ 11 w 11"/>
                <a:gd name="T13" fmla="*/ 10 h 238"/>
                <a:gd name="T14" fmla="*/ 11 w 11"/>
                <a:gd name="T15" fmla="*/ 238 h 238"/>
                <a:gd name="T16" fmla="*/ 0 w 11"/>
                <a:gd name="T17" fmla="*/ 238 h 238"/>
                <a:gd name="T18" fmla="*/ 0 w 11"/>
                <a:gd name="T19" fmla="*/ 1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38">
                  <a:moveTo>
                    <a:pt x="0" y="0"/>
                  </a:moveTo>
                  <a:lnTo>
                    <a:pt x="11" y="0"/>
                  </a:lnTo>
                  <a:lnTo>
                    <a:pt x="11" y="238"/>
                  </a:lnTo>
                  <a:lnTo>
                    <a:pt x="0" y="238"/>
                  </a:lnTo>
                  <a:lnTo>
                    <a:pt x="0" y="0"/>
                  </a:lnTo>
                  <a:close/>
                  <a:moveTo>
                    <a:pt x="0" y="10"/>
                  </a:moveTo>
                  <a:lnTo>
                    <a:pt x="11" y="10"/>
                  </a:lnTo>
                  <a:lnTo>
                    <a:pt x="11" y="238"/>
                  </a:lnTo>
                  <a:lnTo>
                    <a:pt x="0" y="238"/>
                  </a:lnTo>
                  <a:lnTo>
                    <a:pt x="0" y="10"/>
                  </a:lnTo>
                  <a:close/>
                </a:path>
              </a:pathLst>
            </a:custGeom>
            <a:solidFill>
              <a:srgbClr val="8B0073"/>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71" name="Freeform 495"/>
            <p:cNvSpPr>
              <a:spLocks noEditPoints="1"/>
            </p:cNvSpPr>
            <p:nvPr/>
          </p:nvSpPr>
          <p:spPr bwMode="auto">
            <a:xfrm>
              <a:off x="5988895" y="3545267"/>
              <a:ext cx="28524" cy="744380"/>
            </a:xfrm>
            <a:custGeom>
              <a:avLst/>
              <a:gdLst>
                <a:gd name="T0" fmla="*/ 0 w 11"/>
                <a:gd name="T1" fmla="*/ 0 h 228"/>
                <a:gd name="T2" fmla="*/ 11 w 11"/>
                <a:gd name="T3" fmla="*/ 0 h 228"/>
                <a:gd name="T4" fmla="*/ 11 w 11"/>
                <a:gd name="T5" fmla="*/ 228 h 228"/>
                <a:gd name="T6" fmla="*/ 0 w 11"/>
                <a:gd name="T7" fmla="*/ 228 h 228"/>
                <a:gd name="T8" fmla="*/ 0 w 11"/>
                <a:gd name="T9" fmla="*/ 0 h 228"/>
                <a:gd name="T10" fmla="*/ 0 w 11"/>
                <a:gd name="T11" fmla="*/ 11 h 228"/>
                <a:gd name="T12" fmla="*/ 11 w 11"/>
                <a:gd name="T13" fmla="*/ 11 h 228"/>
                <a:gd name="T14" fmla="*/ 11 w 11"/>
                <a:gd name="T15" fmla="*/ 228 h 228"/>
                <a:gd name="T16" fmla="*/ 0 w 11"/>
                <a:gd name="T17" fmla="*/ 228 h 228"/>
                <a:gd name="T18" fmla="*/ 0 w 11"/>
                <a:gd name="T19" fmla="*/ 1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28">
                  <a:moveTo>
                    <a:pt x="0" y="0"/>
                  </a:moveTo>
                  <a:lnTo>
                    <a:pt x="11" y="0"/>
                  </a:lnTo>
                  <a:lnTo>
                    <a:pt x="11" y="228"/>
                  </a:lnTo>
                  <a:lnTo>
                    <a:pt x="0" y="228"/>
                  </a:lnTo>
                  <a:lnTo>
                    <a:pt x="0" y="0"/>
                  </a:lnTo>
                  <a:close/>
                  <a:moveTo>
                    <a:pt x="0" y="11"/>
                  </a:moveTo>
                  <a:lnTo>
                    <a:pt x="11" y="11"/>
                  </a:lnTo>
                  <a:lnTo>
                    <a:pt x="11" y="228"/>
                  </a:lnTo>
                  <a:lnTo>
                    <a:pt x="0" y="228"/>
                  </a:lnTo>
                  <a:lnTo>
                    <a:pt x="0" y="11"/>
                  </a:lnTo>
                  <a:close/>
                </a:path>
              </a:pathLst>
            </a:custGeom>
            <a:solidFill>
              <a:srgbClr val="850079"/>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72" name="Freeform 496"/>
            <p:cNvSpPr>
              <a:spLocks noEditPoints="1"/>
            </p:cNvSpPr>
            <p:nvPr/>
          </p:nvSpPr>
          <p:spPr bwMode="auto">
            <a:xfrm>
              <a:off x="5988895" y="3581179"/>
              <a:ext cx="28524" cy="708468"/>
            </a:xfrm>
            <a:custGeom>
              <a:avLst/>
              <a:gdLst>
                <a:gd name="T0" fmla="*/ 0 w 11"/>
                <a:gd name="T1" fmla="*/ 0 h 217"/>
                <a:gd name="T2" fmla="*/ 11 w 11"/>
                <a:gd name="T3" fmla="*/ 0 h 217"/>
                <a:gd name="T4" fmla="*/ 11 w 11"/>
                <a:gd name="T5" fmla="*/ 217 h 217"/>
                <a:gd name="T6" fmla="*/ 0 w 11"/>
                <a:gd name="T7" fmla="*/ 217 h 217"/>
                <a:gd name="T8" fmla="*/ 0 w 11"/>
                <a:gd name="T9" fmla="*/ 0 h 217"/>
                <a:gd name="T10" fmla="*/ 0 w 11"/>
                <a:gd name="T11" fmla="*/ 10 h 217"/>
                <a:gd name="T12" fmla="*/ 11 w 11"/>
                <a:gd name="T13" fmla="*/ 10 h 217"/>
                <a:gd name="T14" fmla="*/ 11 w 11"/>
                <a:gd name="T15" fmla="*/ 217 h 217"/>
                <a:gd name="T16" fmla="*/ 0 w 11"/>
                <a:gd name="T17" fmla="*/ 217 h 217"/>
                <a:gd name="T18" fmla="*/ 0 w 11"/>
                <a:gd name="T19" fmla="*/ 1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17">
                  <a:moveTo>
                    <a:pt x="0" y="0"/>
                  </a:moveTo>
                  <a:lnTo>
                    <a:pt x="11" y="0"/>
                  </a:lnTo>
                  <a:lnTo>
                    <a:pt x="11" y="217"/>
                  </a:lnTo>
                  <a:lnTo>
                    <a:pt x="0" y="217"/>
                  </a:lnTo>
                  <a:lnTo>
                    <a:pt x="0" y="0"/>
                  </a:lnTo>
                  <a:close/>
                  <a:moveTo>
                    <a:pt x="0" y="10"/>
                  </a:moveTo>
                  <a:lnTo>
                    <a:pt x="11" y="10"/>
                  </a:lnTo>
                  <a:lnTo>
                    <a:pt x="11" y="217"/>
                  </a:lnTo>
                  <a:lnTo>
                    <a:pt x="0" y="217"/>
                  </a:lnTo>
                  <a:lnTo>
                    <a:pt x="0" y="10"/>
                  </a:lnTo>
                  <a:close/>
                </a:path>
              </a:pathLst>
            </a:custGeom>
            <a:solidFill>
              <a:srgbClr val="7F007F"/>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73" name="Freeform 497"/>
            <p:cNvSpPr>
              <a:spLocks noEditPoints="1"/>
            </p:cNvSpPr>
            <p:nvPr/>
          </p:nvSpPr>
          <p:spPr bwMode="auto">
            <a:xfrm>
              <a:off x="5988895" y="3613827"/>
              <a:ext cx="28524" cy="675820"/>
            </a:xfrm>
            <a:custGeom>
              <a:avLst/>
              <a:gdLst>
                <a:gd name="T0" fmla="*/ 0 w 11"/>
                <a:gd name="T1" fmla="*/ 0 h 207"/>
                <a:gd name="T2" fmla="*/ 11 w 11"/>
                <a:gd name="T3" fmla="*/ 0 h 207"/>
                <a:gd name="T4" fmla="*/ 11 w 11"/>
                <a:gd name="T5" fmla="*/ 207 h 207"/>
                <a:gd name="T6" fmla="*/ 0 w 11"/>
                <a:gd name="T7" fmla="*/ 207 h 207"/>
                <a:gd name="T8" fmla="*/ 0 w 11"/>
                <a:gd name="T9" fmla="*/ 0 h 207"/>
                <a:gd name="T10" fmla="*/ 0 w 11"/>
                <a:gd name="T11" fmla="*/ 11 h 207"/>
                <a:gd name="T12" fmla="*/ 11 w 11"/>
                <a:gd name="T13" fmla="*/ 11 h 207"/>
                <a:gd name="T14" fmla="*/ 11 w 11"/>
                <a:gd name="T15" fmla="*/ 207 h 207"/>
                <a:gd name="T16" fmla="*/ 0 w 11"/>
                <a:gd name="T17" fmla="*/ 207 h 207"/>
                <a:gd name="T18" fmla="*/ 0 w 11"/>
                <a:gd name="T19" fmla="*/ 1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07">
                  <a:moveTo>
                    <a:pt x="0" y="0"/>
                  </a:moveTo>
                  <a:lnTo>
                    <a:pt x="11" y="0"/>
                  </a:lnTo>
                  <a:lnTo>
                    <a:pt x="11" y="207"/>
                  </a:lnTo>
                  <a:lnTo>
                    <a:pt x="0" y="207"/>
                  </a:lnTo>
                  <a:lnTo>
                    <a:pt x="0" y="0"/>
                  </a:lnTo>
                  <a:close/>
                  <a:moveTo>
                    <a:pt x="0" y="11"/>
                  </a:moveTo>
                  <a:lnTo>
                    <a:pt x="11" y="11"/>
                  </a:lnTo>
                  <a:lnTo>
                    <a:pt x="11" y="207"/>
                  </a:lnTo>
                  <a:lnTo>
                    <a:pt x="0" y="207"/>
                  </a:lnTo>
                  <a:lnTo>
                    <a:pt x="0" y="11"/>
                  </a:lnTo>
                  <a:close/>
                </a:path>
              </a:pathLst>
            </a:custGeom>
            <a:solidFill>
              <a:srgbClr val="790085"/>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74" name="Freeform 498"/>
            <p:cNvSpPr>
              <a:spLocks noEditPoints="1"/>
            </p:cNvSpPr>
            <p:nvPr/>
          </p:nvSpPr>
          <p:spPr bwMode="auto">
            <a:xfrm>
              <a:off x="5988895" y="3649741"/>
              <a:ext cx="28524" cy="639906"/>
            </a:xfrm>
            <a:custGeom>
              <a:avLst/>
              <a:gdLst>
                <a:gd name="T0" fmla="*/ 0 w 11"/>
                <a:gd name="T1" fmla="*/ 0 h 196"/>
                <a:gd name="T2" fmla="*/ 11 w 11"/>
                <a:gd name="T3" fmla="*/ 0 h 196"/>
                <a:gd name="T4" fmla="*/ 11 w 11"/>
                <a:gd name="T5" fmla="*/ 196 h 196"/>
                <a:gd name="T6" fmla="*/ 0 w 11"/>
                <a:gd name="T7" fmla="*/ 196 h 196"/>
                <a:gd name="T8" fmla="*/ 0 w 11"/>
                <a:gd name="T9" fmla="*/ 0 h 196"/>
                <a:gd name="T10" fmla="*/ 0 w 11"/>
                <a:gd name="T11" fmla="*/ 11 h 196"/>
                <a:gd name="T12" fmla="*/ 11 w 11"/>
                <a:gd name="T13" fmla="*/ 11 h 196"/>
                <a:gd name="T14" fmla="*/ 11 w 11"/>
                <a:gd name="T15" fmla="*/ 196 h 196"/>
                <a:gd name="T16" fmla="*/ 0 w 11"/>
                <a:gd name="T17" fmla="*/ 196 h 196"/>
                <a:gd name="T18" fmla="*/ 0 w 11"/>
                <a:gd name="T19" fmla="*/ 1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96">
                  <a:moveTo>
                    <a:pt x="0" y="0"/>
                  </a:moveTo>
                  <a:lnTo>
                    <a:pt x="11" y="0"/>
                  </a:lnTo>
                  <a:lnTo>
                    <a:pt x="11" y="196"/>
                  </a:lnTo>
                  <a:lnTo>
                    <a:pt x="0" y="196"/>
                  </a:lnTo>
                  <a:lnTo>
                    <a:pt x="0" y="0"/>
                  </a:lnTo>
                  <a:close/>
                  <a:moveTo>
                    <a:pt x="0" y="11"/>
                  </a:moveTo>
                  <a:lnTo>
                    <a:pt x="11" y="11"/>
                  </a:lnTo>
                  <a:lnTo>
                    <a:pt x="11" y="196"/>
                  </a:lnTo>
                  <a:lnTo>
                    <a:pt x="0" y="196"/>
                  </a:lnTo>
                  <a:lnTo>
                    <a:pt x="0" y="11"/>
                  </a:lnTo>
                  <a:close/>
                </a:path>
              </a:pathLst>
            </a:custGeom>
            <a:solidFill>
              <a:srgbClr val="73008B"/>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75" name="Freeform 499"/>
            <p:cNvSpPr>
              <a:spLocks noEditPoints="1"/>
            </p:cNvSpPr>
            <p:nvPr/>
          </p:nvSpPr>
          <p:spPr bwMode="auto">
            <a:xfrm>
              <a:off x="5988895" y="3685653"/>
              <a:ext cx="28524" cy="603994"/>
            </a:xfrm>
            <a:custGeom>
              <a:avLst/>
              <a:gdLst>
                <a:gd name="T0" fmla="*/ 0 w 11"/>
                <a:gd name="T1" fmla="*/ 0 h 185"/>
                <a:gd name="T2" fmla="*/ 11 w 11"/>
                <a:gd name="T3" fmla="*/ 0 h 185"/>
                <a:gd name="T4" fmla="*/ 11 w 11"/>
                <a:gd name="T5" fmla="*/ 185 h 185"/>
                <a:gd name="T6" fmla="*/ 0 w 11"/>
                <a:gd name="T7" fmla="*/ 185 h 185"/>
                <a:gd name="T8" fmla="*/ 0 w 11"/>
                <a:gd name="T9" fmla="*/ 0 h 185"/>
                <a:gd name="T10" fmla="*/ 0 w 11"/>
                <a:gd name="T11" fmla="*/ 10 h 185"/>
                <a:gd name="T12" fmla="*/ 11 w 11"/>
                <a:gd name="T13" fmla="*/ 10 h 185"/>
                <a:gd name="T14" fmla="*/ 11 w 11"/>
                <a:gd name="T15" fmla="*/ 185 h 185"/>
                <a:gd name="T16" fmla="*/ 0 w 11"/>
                <a:gd name="T17" fmla="*/ 185 h 185"/>
                <a:gd name="T18" fmla="*/ 0 w 11"/>
                <a:gd name="T19" fmla="*/ 1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85">
                  <a:moveTo>
                    <a:pt x="0" y="0"/>
                  </a:moveTo>
                  <a:lnTo>
                    <a:pt x="11" y="0"/>
                  </a:lnTo>
                  <a:lnTo>
                    <a:pt x="11" y="185"/>
                  </a:lnTo>
                  <a:lnTo>
                    <a:pt x="0" y="185"/>
                  </a:lnTo>
                  <a:lnTo>
                    <a:pt x="0" y="0"/>
                  </a:lnTo>
                  <a:close/>
                  <a:moveTo>
                    <a:pt x="0" y="10"/>
                  </a:moveTo>
                  <a:lnTo>
                    <a:pt x="11" y="10"/>
                  </a:lnTo>
                  <a:lnTo>
                    <a:pt x="11" y="185"/>
                  </a:lnTo>
                  <a:lnTo>
                    <a:pt x="0" y="185"/>
                  </a:lnTo>
                  <a:lnTo>
                    <a:pt x="0" y="10"/>
                  </a:lnTo>
                  <a:close/>
                </a:path>
              </a:pathLst>
            </a:custGeom>
            <a:solidFill>
              <a:srgbClr val="6E0090"/>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76" name="Freeform 500"/>
            <p:cNvSpPr>
              <a:spLocks noEditPoints="1"/>
            </p:cNvSpPr>
            <p:nvPr/>
          </p:nvSpPr>
          <p:spPr bwMode="auto">
            <a:xfrm>
              <a:off x="5988895" y="3718302"/>
              <a:ext cx="28524" cy="571345"/>
            </a:xfrm>
            <a:custGeom>
              <a:avLst/>
              <a:gdLst>
                <a:gd name="T0" fmla="*/ 0 w 11"/>
                <a:gd name="T1" fmla="*/ 0 h 175"/>
                <a:gd name="T2" fmla="*/ 11 w 11"/>
                <a:gd name="T3" fmla="*/ 0 h 175"/>
                <a:gd name="T4" fmla="*/ 11 w 11"/>
                <a:gd name="T5" fmla="*/ 175 h 175"/>
                <a:gd name="T6" fmla="*/ 0 w 11"/>
                <a:gd name="T7" fmla="*/ 175 h 175"/>
                <a:gd name="T8" fmla="*/ 0 w 11"/>
                <a:gd name="T9" fmla="*/ 0 h 175"/>
                <a:gd name="T10" fmla="*/ 0 w 11"/>
                <a:gd name="T11" fmla="*/ 11 h 175"/>
                <a:gd name="T12" fmla="*/ 11 w 11"/>
                <a:gd name="T13" fmla="*/ 11 h 175"/>
                <a:gd name="T14" fmla="*/ 11 w 11"/>
                <a:gd name="T15" fmla="*/ 175 h 175"/>
                <a:gd name="T16" fmla="*/ 0 w 11"/>
                <a:gd name="T17" fmla="*/ 175 h 175"/>
                <a:gd name="T18" fmla="*/ 0 w 11"/>
                <a:gd name="T19" fmla="*/ 1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75">
                  <a:moveTo>
                    <a:pt x="0" y="0"/>
                  </a:moveTo>
                  <a:lnTo>
                    <a:pt x="11" y="0"/>
                  </a:lnTo>
                  <a:lnTo>
                    <a:pt x="11" y="175"/>
                  </a:lnTo>
                  <a:lnTo>
                    <a:pt x="0" y="175"/>
                  </a:lnTo>
                  <a:lnTo>
                    <a:pt x="0" y="0"/>
                  </a:lnTo>
                  <a:close/>
                  <a:moveTo>
                    <a:pt x="0" y="11"/>
                  </a:moveTo>
                  <a:lnTo>
                    <a:pt x="11" y="11"/>
                  </a:lnTo>
                  <a:lnTo>
                    <a:pt x="11" y="175"/>
                  </a:lnTo>
                  <a:lnTo>
                    <a:pt x="0" y="175"/>
                  </a:lnTo>
                  <a:lnTo>
                    <a:pt x="0" y="11"/>
                  </a:lnTo>
                  <a:close/>
                </a:path>
              </a:pathLst>
            </a:custGeom>
            <a:solidFill>
              <a:srgbClr val="680096"/>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77" name="Freeform 501"/>
            <p:cNvSpPr>
              <a:spLocks noEditPoints="1"/>
            </p:cNvSpPr>
            <p:nvPr/>
          </p:nvSpPr>
          <p:spPr bwMode="auto">
            <a:xfrm>
              <a:off x="5988895" y="3754216"/>
              <a:ext cx="28524" cy="535432"/>
            </a:xfrm>
            <a:custGeom>
              <a:avLst/>
              <a:gdLst>
                <a:gd name="T0" fmla="*/ 0 w 11"/>
                <a:gd name="T1" fmla="*/ 0 h 164"/>
                <a:gd name="T2" fmla="*/ 11 w 11"/>
                <a:gd name="T3" fmla="*/ 0 h 164"/>
                <a:gd name="T4" fmla="*/ 11 w 11"/>
                <a:gd name="T5" fmla="*/ 164 h 164"/>
                <a:gd name="T6" fmla="*/ 0 w 11"/>
                <a:gd name="T7" fmla="*/ 164 h 164"/>
                <a:gd name="T8" fmla="*/ 0 w 11"/>
                <a:gd name="T9" fmla="*/ 0 h 164"/>
                <a:gd name="T10" fmla="*/ 0 w 11"/>
                <a:gd name="T11" fmla="*/ 10 h 164"/>
                <a:gd name="T12" fmla="*/ 11 w 11"/>
                <a:gd name="T13" fmla="*/ 10 h 164"/>
                <a:gd name="T14" fmla="*/ 11 w 11"/>
                <a:gd name="T15" fmla="*/ 164 h 164"/>
                <a:gd name="T16" fmla="*/ 0 w 11"/>
                <a:gd name="T17" fmla="*/ 164 h 164"/>
                <a:gd name="T18" fmla="*/ 0 w 11"/>
                <a:gd name="T19" fmla="*/ 1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64">
                  <a:moveTo>
                    <a:pt x="0" y="0"/>
                  </a:moveTo>
                  <a:lnTo>
                    <a:pt x="11" y="0"/>
                  </a:lnTo>
                  <a:lnTo>
                    <a:pt x="11" y="164"/>
                  </a:lnTo>
                  <a:lnTo>
                    <a:pt x="0" y="164"/>
                  </a:lnTo>
                  <a:lnTo>
                    <a:pt x="0" y="0"/>
                  </a:lnTo>
                  <a:close/>
                  <a:moveTo>
                    <a:pt x="0" y="10"/>
                  </a:moveTo>
                  <a:lnTo>
                    <a:pt x="11" y="10"/>
                  </a:lnTo>
                  <a:lnTo>
                    <a:pt x="11" y="164"/>
                  </a:lnTo>
                  <a:lnTo>
                    <a:pt x="0" y="164"/>
                  </a:lnTo>
                  <a:lnTo>
                    <a:pt x="0" y="10"/>
                  </a:lnTo>
                  <a:close/>
                </a:path>
              </a:pathLst>
            </a:custGeom>
            <a:solidFill>
              <a:srgbClr val="62009C"/>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78" name="Freeform 502"/>
            <p:cNvSpPr>
              <a:spLocks noEditPoints="1"/>
            </p:cNvSpPr>
            <p:nvPr/>
          </p:nvSpPr>
          <p:spPr bwMode="auto">
            <a:xfrm>
              <a:off x="5988895" y="3786863"/>
              <a:ext cx="28524" cy="502783"/>
            </a:xfrm>
            <a:custGeom>
              <a:avLst/>
              <a:gdLst>
                <a:gd name="T0" fmla="*/ 0 w 11"/>
                <a:gd name="T1" fmla="*/ 0 h 154"/>
                <a:gd name="T2" fmla="*/ 11 w 11"/>
                <a:gd name="T3" fmla="*/ 0 h 154"/>
                <a:gd name="T4" fmla="*/ 11 w 11"/>
                <a:gd name="T5" fmla="*/ 154 h 154"/>
                <a:gd name="T6" fmla="*/ 0 w 11"/>
                <a:gd name="T7" fmla="*/ 154 h 154"/>
                <a:gd name="T8" fmla="*/ 0 w 11"/>
                <a:gd name="T9" fmla="*/ 0 h 154"/>
                <a:gd name="T10" fmla="*/ 0 w 11"/>
                <a:gd name="T11" fmla="*/ 11 h 154"/>
                <a:gd name="T12" fmla="*/ 11 w 11"/>
                <a:gd name="T13" fmla="*/ 11 h 154"/>
                <a:gd name="T14" fmla="*/ 11 w 11"/>
                <a:gd name="T15" fmla="*/ 154 h 154"/>
                <a:gd name="T16" fmla="*/ 0 w 11"/>
                <a:gd name="T17" fmla="*/ 154 h 154"/>
                <a:gd name="T18" fmla="*/ 0 w 11"/>
                <a:gd name="T19" fmla="*/ 1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54">
                  <a:moveTo>
                    <a:pt x="0" y="0"/>
                  </a:moveTo>
                  <a:lnTo>
                    <a:pt x="11" y="0"/>
                  </a:lnTo>
                  <a:lnTo>
                    <a:pt x="11" y="154"/>
                  </a:lnTo>
                  <a:lnTo>
                    <a:pt x="0" y="154"/>
                  </a:lnTo>
                  <a:lnTo>
                    <a:pt x="0" y="0"/>
                  </a:lnTo>
                  <a:close/>
                  <a:moveTo>
                    <a:pt x="0" y="11"/>
                  </a:moveTo>
                  <a:lnTo>
                    <a:pt x="11" y="11"/>
                  </a:lnTo>
                  <a:lnTo>
                    <a:pt x="11" y="154"/>
                  </a:lnTo>
                  <a:lnTo>
                    <a:pt x="0" y="154"/>
                  </a:lnTo>
                  <a:lnTo>
                    <a:pt x="0" y="11"/>
                  </a:lnTo>
                  <a:close/>
                </a:path>
              </a:pathLst>
            </a:custGeom>
            <a:solidFill>
              <a:srgbClr val="5C00A2"/>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79" name="Freeform 503"/>
            <p:cNvSpPr>
              <a:spLocks noEditPoints="1"/>
            </p:cNvSpPr>
            <p:nvPr/>
          </p:nvSpPr>
          <p:spPr bwMode="auto">
            <a:xfrm>
              <a:off x="5988895" y="3822775"/>
              <a:ext cx="28524" cy="466871"/>
            </a:xfrm>
            <a:custGeom>
              <a:avLst/>
              <a:gdLst>
                <a:gd name="T0" fmla="*/ 0 w 11"/>
                <a:gd name="T1" fmla="*/ 0 h 143"/>
                <a:gd name="T2" fmla="*/ 11 w 11"/>
                <a:gd name="T3" fmla="*/ 0 h 143"/>
                <a:gd name="T4" fmla="*/ 11 w 11"/>
                <a:gd name="T5" fmla="*/ 143 h 143"/>
                <a:gd name="T6" fmla="*/ 0 w 11"/>
                <a:gd name="T7" fmla="*/ 143 h 143"/>
                <a:gd name="T8" fmla="*/ 0 w 11"/>
                <a:gd name="T9" fmla="*/ 0 h 143"/>
                <a:gd name="T10" fmla="*/ 0 w 11"/>
                <a:gd name="T11" fmla="*/ 11 h 143"/>
                <a:gd name="T12" fmla="*/ 11 w 11"/>
                <a:gd name="T13" fmla="*/ 11 h 143"/>
                <a:gd name="T14" fmla="*/ 11 w 11"/>
                <a:gd name="T15" fmla="*/ 143 h 143"/>
                <a:gd name="T16" fmla="*/ 0 w 11"/>
                <a:gd name="T17" fmla="*/ 143 h 143"/>
                <a:gd name="T18" fmla="*/ 0 w 11"/>
                <a:gd name="T19" fmla="*/ 1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3">
                  <a:moveTo>
                    <a:pt x="0" y="0"/>
                  </a:moveTo>
                  <a:lnTo>
                    <a:pt x="11" y="0"/>
                  </a:lnTo>
                  <a:lnTo>
                    <a:pt x="11" y="143"/>
                  </a:lnTo>
                  <a:lnTo>
                    <a:pt x="0" y="143"/>
                  </a:lnTo>
                  <a:lnTo>
                    <a:pt x="0" y="0"/>
                  </a:lnTo>
                  <a:close/>
                  <a:moveTo>
                    <a:pt x="0" y="11"/>
                  </a:moveTo>
                  <a:lnTo>
                    <a:pt x="11" y="11"/>
                  </a:lnTo>
                  <a:lnTo>
                    <a:pt x="11" y="143"/>
                  </a:lnTo>
                  <a:lnTo>
                    <a:pt x="0" y="143"/>
                  </a:lnTo>
                  <a:lnTo>
                    <a:pt x="0" y="11"/>
                  </a:lnTo>
                  <a:close/>
                </a:path>
              </a:pathLst>
            </a:custGeom>
            <a:solidFill>
              <a:srgbClr val="5600A8"/>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80" name="Freeform 504"/>
            <p:cNvSpPr>
              <a:spLocks noEditPoints="1"/>
            </p:cNvSpPr>
            <p:nvPr/>
          </p:nvSpPr>
          <p:spPr bwMode="auto">
            <a:xfrm>
              <a:off x="5988895" y="3858690"/>
              <a:ext cx="28524" cy="430957"/>
            </a:xfrm>
            <a:custGeom>
              <a:avLst/>
              <a:gdLst>
                <a:gd name="T0" fmla="*/ 0 w 11"/>
                <a:gd name="T1" fmla="*/ 0 h 132"/>
                <a:gd name="T2" fmla="*/ 11 w 11"/>
                <a:gd name="T3" fmla="*/ 0 h 132"/>
                <a:gd name="T4" fmla="*/ 11 w 11"/>
                <a:gd name="T5" fmla="*/ 132 h 132"/>
                <a:gd name="T6" fmla="*/ 0 w 11"/>
                <a:gd name="T7" fmla="*/ 132 h 132"/>
                <a:gd name="T8" fmla="*/ 0 w 11"/>
                <a:gd name="T9" fmla="*/ 0 h 132"/>
                <a:gd name="T10" fmla="*/ 0 w 11"/>
                <a:gd name="T11" fmla="*/ 10 h 132"/>
                <a:gd name="T12" fmla="*/ 11 w 11"/>
                <a:gd name="T13" fmla="*/ 10 h 132"/>
                <a:gd name="T14" fmla="*/ 11 w 11"/>
                <a:gd name="T15" fmla="*/ 132 h 132"/>
                <a:gd name="T16" fmla="*/ 0 w 11"/>
                <a:gd name="T17" fmla="*/ 132 h 132"/>
                <a:gd name="T18" fmla="*/ 0 w 11"/>
                <a:gd name="T19" fmla="*/ 1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32">
                  <a:moveTo>
                    <a:pt x="0" y="0"/>
                  </a:moveTo>
                  <a:lnTo>
                    <a:pt x="11" y="0"/>
                  </a:lnTo>
                  <a:lnTo>
                    <a:pt x="11" y="132"/>
                  </a:lnTo>
                  <a:lnTo>
                    <a:pt x="0" y="132"/>
                  </a:lnTo>
                  <a:lnTo>
                    <a:pt x="0" y="0"/>
                  </a:lnTo>
                  <a:close/>
                  <a:moveTo>
                    <a:pt x="0" y="10"/>
                  </a:moveTo>
                  <a:lnTo>
                    <a:pt x="11" y="10"/>
                  </a:lnTo>
                  <a:lnTo>
                    <a:pt x="11" y="132"/>
                  </a:lnTo>
                  <a:lnTo>
                    <a:pt x="0" y="132"/>
                  </a:lnTo>
                  <a:lnTo>
                    <a:pt x="0" y="10"/>
                  </a:lnTo>
                  <a:close/>
                </a:path>
              </a:pathLst>
            </a:custGeom>
            <a:solidFill>
              <a:srgbClr val="5100AD"/>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81" name="Freeform 505"/>
            <p:cNvSpPr>
              <a:spLocks noEditPoints="1"/>
            </p:cNvSpPr>
            <p:nvPr/>
          </p:nvSpPr>
          <p:spPr bwMode="auto">
            <a:xfrm>
              <a:off x="5988895" y="3891338"/>
              <a:ext cx="28524" cy="398308"/>
            </a:xfrm>
            <a:custGeom>
              <a:avLst/>
              <a:gdLst>
                <a:gd name="T0" fmla="*/ 0 w 11"/>
                <a:gd name="T1" fmla="*/ 0 h 122"/>
                <a:gd name="T2" fmla="*/ 11 w 11"/>
                <a:gd name="T3" fmla="*/ 0 h 122"/>
                <a:gd name="T4" fmla="*/ 11 w 11"/>
                <a:gd name="T5" fmla="*/ 122 h 122"/>
                <a:gd name="T6" fmla="*/ 0 w 11"/>
                <a:gd name="T7" fmla="*/ 122 h 122"/>
                <a:gd name="T8" fmla="*/ 0 w 11"/>
                <a:gd name="T9" fmla="*/ 0 h 122"/>
                <a:gd name="T10" fmla="*/ 0 w 11"/>
                <a:gd name="T11" fmla="*/ 11 h 122"/>
                <a:gd name="T12" fmla="*/ 11 w 11"/>
                <a:gd name="T13" fmla="*/ 11 h 122"/>
                <a:gd name="T14" fmla="*/ 11 w 11"/>
                <a:gd name="T15" fmla="*/ 122 h 122"/>
                <a:gd name="T16" fmla="*/ 0 w 11"/>
                <a:gd name="T17" fmla="*/ 122 h 122"/>
                <a:gd name="T18" fmla="*/ 0 w 11"/>
                <a:gd name="T19" fmla="*/ 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2">
                  <a:moveTo>
                    <a:pt x="0" y="0"/>
                  </a:moveTo>
                  <a:lnTo>
                    <a:pt x="11" y="0"/>
                  </a:lnTo>
                  <a:lnTo>
                    <a:pt x="11" y="122"/>
                  </a:lnTo>
                  <a:lnTo>
                    <a:pt x="0" y="122"/>
                  </a:lnTo>
                  <a:lnTo>
                    <a:pt x="0" y="0"/>
                  </a:lnTo>
                  <a:close/>
                  <a:moveTo>
                    <a:pt x="0" y="11"/>
                  </a:moveTo>
                  <a:lnTo>
                    <a:pt x="11" y="11"/>
                  </a:lnTo>
                  <a:lnTo>
                    <a:pt x="11" y="122"/>
                  </a:lnTo>
                  <a:lnTo>
                    <a:pt x="0" y="122"/>
                  </a:lnTo>
                  <a:lnTo>
                    <a:pt x="0" y="11"/>
                  </a:lnTo>
                  <a:close/>
                </a:path>
              </a:pathLst>
            </a:custGeom>
            <a:solidFill>
              <a:srgbClr val="4B00B3"/>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82" name="Freeform 506"/>
            <p:cNvSpPr>
              <a:spLocks noEditPoints="1"/>
            </p:cNvSpPr>
            <p:nvPr/>
          </p:nvSpPr>
          <p:spPr bwMode="auto">
            <a:xfrm>
              <a:off x="5988895" y="3927250"/>
              <a:ext cx="28524" cy="362397"/>
            </a:xfrm>
            <a:custGeom>
              <a:avLst/>
              <a:gdLst>
                <a:gd name="T0" fmla="*/ 0 w 11"/>
                <a:gd name="T1" fmla="*/ 0 h 111"/>
                <a:gd name="T2" fmla="*/ 11 w 11"/>
                <a:gd name="T3" fmla="*/ 0 h 111"/>
                <a:gd name="T4" fmla="*/ 11 w 11"/>
                <a:gd name="T5" fmla="*/ 111 h 111"/>
                <a:gd name="T6" fmla="*/ 0 w 11"/>
                <a:gd name="T7" fmla="*/ 111 h 111"/>
                <a:gd name="T8" fmla="*/ 0 w 11"/>
                <a:gd name="T9" fmla="*/ 0 h 111"/>
                <a:gd name="T10" fmla="*/ 0 w 11"/>
                <a:gd name="T11" fmla="*/ 11 h 111"/>
                <a:gd name="T12" fmla="*/ 11 w 11"/>
                <a:gd name="T13" fmla="*/ 11 h 111"/>
                <a:gd name="T14" fmla="*/ 11 w 11"/>
                <a:gd name="T15" fmla="*/ 111 h 111"/>
                <a:gd name="T16" fmla="*/ 0 w 11"/>
                <a:gd name="T17" fmla="*/ 111 h 111"/>
                <a:gd name="T18" fmla="*/ 0 w 11"/>
                <a:gd name="T19" fmla="*/ 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1">
                  <a:moveTo>
                    <a:pt x="0" y="0"/>
                  </a:moveTo>
                  <a:lnTo>
                    <a:pt x="11" y="0"/>
                  </a:lnTo>
                  <a:lnTo>
                    <a:pt x="11" y="111"/>
                  </a:lnTo>
                  <a:lnTo>
                    <a:pt x="0" y="111"/>
                  </a:lnTo>
                  <a:lnTo>
                    <a:pt x="0" y="0"/>
                  </a:lnTo>
                  <a:close/>
                  <a:moveTo>
                    <a:pt x="0" y="11"/>
                  </a:moveTo>
                  <a:lnTo>
                    <a:pt x="11" y="11"/>
                  </a:lnTo>
                  <a:lnTo>
                    <a:pt x="11" y="111"/>
                  </a:lnTo>
                  <a:lnTo>
                    <a:pt x="0" y="111"/>
                  </a:lnTo>
                  <a:lnTo>
                    <a:pt x="0" y="11"/>
                  </a:lnTo>
                  <a:close/>
                </a:path>
              </a:pathLst>
            </a:custGeom>
            <a:solidFill>
              <a:srgbClr val="4500B9"/>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83" name="Freeform 507"/>
            <p:cNvSpPr>
              <a:spLocks noEditPoints="1"/>
            </p:cNvSpPr>
            <p:nvPr/>
          </p:nvSpPr>
          <p:spPr bwMode="auto">
            <a:xfrm>
              <a:off x="5988895" y="3963164"/>
              <a:ext cx="28524" cy="326483"/>
            </a:xfrm>
            <a:custGeom>
              <a:avLst/>
              <a:gdLst>
                <a:gd name="T0" fmla="*/ 0 w 11"/>
                <a:gd name="T1" fmla="*/ 0 h 100"/>
                <a:gd name="T2" fmla="*/ 11 w 11"/>
                <a:gd name="T3" fmla="*/ 0 h 100"/>
                <a:gd name="T4" fmla="*/ 11 w 11"/>
                <a:gd name="T5" fmla="*/ 100 h 100"/>
                <a:gd name="T6" fmla="*/ 0 w 11"/>
                <a:gd name="T7" fmla="*/ 100 h 100"/>
                <a:gd name="T8" fmla="*/ 0 w 11"/>
                <a:gd name="T9" fmla="*/ 0 h 100"/>
                <a:gd name="T10" fmla="*/ 0 w 11"/>
                <a:gd name="T11" fmla="*/ 10 h 100"/>
                <a:gd name="T12" fmla="*/ 11 w 11"/>
                <a:gd name="T13" fmla="*/ 10 h 100"/>
                <a:gd name="T14" fmla="*/ 11 w 11"/>
                <a:gd name="T15" fmla="*/ 100 h 100"/>
                <a:gd name="T16" fmla="*/ 0 w 11"/>
                <a:gd name="T17" fmla="*/ 100 h 100"/>
                <a:gd name="T18" fmla="*/ 0 w 11"/>
                <a:gd name="T19" fmla="*/ 1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0">
                  <a:moveTo>
                    <a:pt x="0" y="0"/>
                  </a:moveTo>
                  <a:lnTo>
                    <a:pt x="11" y="0"/>
                  </a:lnTo>
                  <a:lnTo>
                    <a:pt x="11" y="100"/>
                  </a:lnTo>
                  <a:lnTo>
                    <a:pt x="0" y="100"/>
                  </a:lnTo>
                  <a:lnTo>
                    <a:pt x="0" y="0"/>
                  </a:lnTo>
                  <a:close/>
                  <a:moveTo>
                    <a:pt x="0" y="10"/>
                  </a:moveTo>
                  <a:lnTo>
                    <a:pt x="11" y="10"/>
                  </a:lnTo>
                  <a:lnTo>
                    <a:pt x="11" y="100"/>
                  </a:lnTo>
                  <a:lnTo>
                    <a:pt x="0" y="100"/>
                  </a:lnTo>
                  <a:lnTo>
                    <a:pt x="0" y="10"/>
                  </a:lnTo>
                  <a:close/>
                </a:path>
              </a:pathLst>
            </a:custGeom>
            <a:solidFill>
              <a:srgbClr val="3F00BF"/>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84" name="Freeform 508"/>
            <p:cNvSpPr>
              <a:spLocks noEditPoints="1"/>
            </p:cNvSpPr>
            <p:nvPr/>
          </p:nvSpPr>
          <p:spPr bwMode="auto">
            <a:xfrm>
              <a:off x="5988895" y="3995813"/>
              <a:ext cx="28524" cy="293834"/>
            </a:xfrm>
            <a:custGeom>
              <a:avLst/>
              <a:gdLst>
                <a:gd name="T0" fmla="*/ 0 w 11"/>
                <a:gd name="T1" fmla="*/ 0 h 90"/>
                <a:gd name="T2" fmla="*/ 11 w 11"/>
                <a:gd name="T3" fmla="*/ 0 h 90"/>
                <a:gd name="T4" fmla="*/ 11 w 11"/>
                <a:gd name="T5" fmla="*/ 90 h 90"/>
                <a:gd name="T6" fmla="*/ 0 w 11"/>
                <a:gd name="T7" fmla="*/ 90 h 90"/>
                <a:gd name="T8" fmla="*/ 0 w 11"/>
                <a:gd name="T9" fmla="*/ 0 h 90"/>
                <a:gd name="T10" fmla="*/ 0 w 11"/>
                <a:gd name="T11" fmla="*/ 11 h 90"/>
                <a:gd name="T12" fmla="*/ 11 w 11"/>
                <a:gd name="T13" fmla="*/ 11 h 90"/>
                <a:gd name="T14" fmla="*/ 11 w 11"/>
                <a:gd name="T15" fmla="*/ 90 h 90"/>
                <a:gd name="T16" fmla="*/ 0 w 11"/>
                <a:gd name="T17" fmla="*/ 90 h 90"/>
                <a:gd name="T18" fmla="*/ 0 w 11"/>
                <a:gd name="T19"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0">
                  <a:moveTo>
                    <a:pt x="0" y="0"/>
                  </a:moveTo>
                  <a:lnTo>
                    <a:pt x="11" y="0"/>
                  </a:lnTo>
                  <a:lnTo>
                    <a:pt x="11" y="90"/>
                  </a:lnTo>
                  <a:lnTo>
                    <a:pt x="0" y="90"/>
                  </a:lnTo>
                  <a:lnTo>
                    <a:pt x="0" y="0"/>
                  </a:lnTo>
                  <a:close/>
                  <a:moveTo>
                    <a:pt x="0" y="11"/>
                  </a:moveTo>
                  <a:lnTo>
                    <a:pt x="11" y="11"/>
                  </a:lnTo>
                  <a:lnTo>
                    <a:pt x="11" y="90"/>
                  </a:lnTo>
                  <a:lnTo>
                    <a:pt x="0" y="90"/>
                  </a:lnTo>
                  <a:lnTo>
                    <a:pt x="0" y="11"/>
                  </a:lnTo>
                  <a:close/>
                </a:path>
              </a:pathLst>
            </a:custGeom>
            <a:solidFill>
              <a:srgbClr val="3900C5"/>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85" name="Freeform 509"/>
            <p:cNvSpPr>
              <a:spLocks noEditPoints="1"/>
            </p:cNvSpPr>
            <p:nvPr/>
          </p:nvSpPr>
          <p:spPr bwMode="auto">
            <a:xfrm>
              <a:off x="5988895" y="4031725"/>
              <a:ext cx="28524" cy="257922"/>
            </a:xfrm>
            <a:custGeom>
              <a:avLst/>
              <a:gdLst>
                <a:gd name="T0" fmla="*/ 0 w 11"/>
                <a:gd name="T1" fmla="*/ 0 h 79"/>
                <a:gd name="T2" fmla="*/ 11 w 11"/>
                <a:gd name="T3" fmla="*/ 0 h 79"/>
                <a:gd name="T4" fmla="*/ 11 w 11"/>
                <a:gd name="T5" fmla="*/ 79 h 79"/>
                <a:gd name="T6" fmla="*/ 0 w 11"/>
                <a:gd name="T7" fmla="*/ 79 h 79"/>
                <a:gd name="T8" fmla="*/ 0 w 11"/>
                <a:gd name="T9" fmla="*/ 0 h 79"/>
                <a:gd name="T10" fmla="*/ 0 w 11"/>
                <a:gd name="T11" fmla="*/ 10 h 79"/>
                <a:gd name="T12" fmla="*/ 11 w 11"/>
                <a:gd name="T13" fmla="*/ 10 h 79"/>
                <a:gd name="T14" fmla="*/ 11 w 11"/>
                <a:gd name="T15" fmla="*/ 79 h 79"/>
                <a:gd name="T16" fmla="*/ 0 w 11"/>
                <a:gd name="T17" fmla="*/ 79 h 79"/>
                <a:gd name="T18" fmla="*/ 0 w 11"/>
                <a:gd name="T1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9">
                  <a:moveTo>
                    <a:pt x="0" y="0"/>
                  </a:moveTo>
                  <a:lnTo>
                    <a:pt x="11" y="0"/>
                  </a:lnTo>
                  <a:lnTo>
                    <a:pt x="11" y="79"/>
                  </a:lnTo>
                  <a:lnTo>
                    <a:pt x="0" y="79"/>
                  </a:lnTo>
                  <a:lnTo>
                    <a:pt x="0" y="0"/>
                  </a:lnTo>
                  <a:close/>
                  <a:moveTo>
                    <a:pt x="0" y="10"/>
                  </a:moveTo>
                  <a:lnTo>
                    <a:pt x="11" y="10"/>
                  </a:lnTo>
                  <a:lnTo>
                    <a:pt x="11" y="79"/>
                  </a:lnTo>
                  <a:lnTo>
                    <a:pt x="0" y="79"/>
                  </a:lnTo>
                  <a:lnTo>
                    <a:pt x="0" y="10"/>
                  </a:lnTo>
                  <a:close/>
                </a:path>
              </a:pathLst>
            </a:custGeom>
            <a:solidFill>
              <a:srgbClr val="3400CA"/>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86" name="Freeform 510"/>
            <p:cNvSpPr>
              <a:spLocks noEditPoints="1"/>
            </p:cNvSpPr>
            <p:nvPr/>
          </p:nvSpPr>
          <p:spPr bwMode="auto">
            <a:xfrm>
              <a:off x="5988895" y="4064373"/>
              <a:ext cx="28524" cy="225274"/>
            </a:xfrm>
            <a:custGeom>
              <a:avLst/>
              <a:gdLst>
                <a:gd name="T0" fmla="*/ 0 w 11"/>
                <a:gd name="T1" fmla="*/ 0 h 69"/>
                <a:gd name="T2" fmla="*/ 11 w 11"/>
                <a:gd name="T3" fmla="*/ 0 h 69"/>
                <a:gd name="T4" fmla="*/ 11 w 11"/>
                <a:gd name="T5" fmla="*/ 69 h 69"/>
                <a:gd name="T6" fmla="*/ 0 w 11"/>
                <a:gd name="T7" fmla="*/ 69 h 69"/>
                <a:gd name="T8" fmla="*/ 0 w 11"/>
                <a:gd name="T9" fmla="*/ 0 h 69"/>
                <a:gd name="T10" fmla="*/ 0 w 11"/>
                <a:gd name="T11" fmla="*/ 6 h 69"/>
                <a:gd name="T12" fmla="*/ 11 w 11"/>
                <a:gd name="T13" fmla="*/ 6 h 69"/>
                <a:gd name="T14" fmla="*/ 11 w 11"/>
                <a:gd name="T15" fmla="*/ 69 h 69"/>
                <a:gd name="T16" fmla="*/ 0 w 11"/>
                <a:gd name="T17" fmla="*/ 69 h 69"/>
                <a:gd name="T18" fmla="*/ 0 w 11"/>
                <a:gd name="T19"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69">
                  <a:moveTo>
                    <a:pt x="0" y="0"/>
                  </a:moveTo>
                  <a:lnTo>
                    <a:pt x="11" y="0"/>
                  </a:lnTo>
                  <a:lnTo>
                    <a:pt x="11" y="69"/>
                  </a:lnTo>
                  <a:lnTo>
                    <a:pt x="0" y="69"/>
                  </a:lnTo>
                  <a:lnTo>
                    <a:pt x="0" y="0"/>
                  </a:lnTo>
                  <a:close/>
                  <a:moveTo>
                    <a:pt x="0" y="6"/>
                  </a:moveTo>
                  <a:lnTo>
                    <a:pt x="11" y="6"/>
                  </a:lnTo>
                  <a:lnTo>
                    <a:pt x="11" y="69"/>
                  </a:lnTo>
                  <a:lnTo>
                    <a:pt x="0" y="69"/>
                  </a:lnTo>
                  <a:lnTo>
                    <a:pt x="0" y="6"/>
                  </a:lnTo>
                  <a:close/>
                </a:path>
              </a:pathLst>
            </a:custGeom>
            <a:solidFill>
              <a:srgbClr val="2E00D0"/>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87" name="Freeform 511"/>
            <p:cNvSpPr>
              <a:spLocks noEditPoints="1"/>
            </p:cNvSpPr>
            <p:nvPr/>
          </p:nvSpPr>
          <p:spPr bwMode="auto">
            <a:xfrm>
              <a:off x="5988895" y="4083962"/>
              <a:ext cx="28524" cy="205684"/>
            </a:xfrm>
            <a:custGeom>
              <a:avLst/>
              <a:gdLst>
                <a:gd name="T0" fmla="*/ 0 w 11"/>
                <a:gd name="T1" fmla="*/ 0 h 63"/>
                <a:gd name="T2" fmla="*/ 11 w 11"/>
                <a:gd name="T3" fmla="*/ 0 h 63"/>
                <a:gd name="T4" fmla="*/ 11 w 11"/>
                <a:gd name="T5" fmla="*/ 63 h 63"/>
                <a:gd name="T6" fmla="*/ 0 w 11"/>
                <a:gd name="T7" fmla="*/ 63 h 63"/>
                <a:gd name="T8" fmla="*/ 0 w 11"/>
                <a:gd name="T9" fmla="*/ 0 h 63"/>
                <a:gd name="T10" fmla="*/ 0 w 11"/>
                <a:gd name="T11" fmla="*/ 10 h 63"/>
                <a:gd name="T12" fmla="*/ 11 w 11"/>
                <a:gd name="T13" fmla="*/ 10 h 63"/>
                <a:gd name="T14" fmla="*/ 11 w 11"/>
                <a:gd name="T15" fmla="*/ 63 h 63"/>
                <a:gd name="T16" fmla="*/ 0 w 11"/>
                <a:gd name="T17" fmla="*/ 63 h 63"/>
                <a:gd name="T18" fmla="*/ 0 w 11"/>
                <a:gd name="T19" fmla="*/ 1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63">
                  <a:moveTo>
                    <a:pt x="0" y="0"/>
                  </a:moveTo>
                  <a:lnTo>
                    <a:pt x="11" y="0"/>
                  </a:lnTo>
                  <a:lnTo>
                    <a:pt x="11" y="63"/>
                  </a:lnTo>
                  <a:lnTo>
                    <a:pt x="0" y="63"/>
                  </a:lnTo>
                  <a:lnTo>
                    <a:pt x="0" y="0"/>
                  </a:lnTo>
                  <a:close/>
                  <a:moveTo>
                    <a:pt x="0" y="10"/>
                  </a:moveTo>
                  <a:lnTo>
                    <a:pt x="11" y="10"/>
                  </a:lnTo>
                  <a:lnTo>
                    <a:pt x="11" y="63"/>
                  </a:lnTo>
                  <a:lnTo>
                    <a:pt x="0" y="63"/>
                  </a:lnTo>
                  <a:lnTo>
                    <a:pt x="0" y="10"/>
                  </a:lnTo>
                  <a:close/>
                </a:path>
              </a:pathLst>
            </a:custGeom>
            <a:solidFill>
              <a:srgbClr val="2800D6"/>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88" name="Freeform 512"/>
            <p:cNvSpPr>
              <a:spLocks noEditPoints="1"/>
            </p:cNvSpPr>
            <p:nvPr/>
          </p:nvSpPr>
          <p:spPr bwMode="auto">
            <a:xfrm>
              <a:off x="5988895" y="4116610"/>
              <a:ext cx="28524" cy="173037"/>
            </a:xfrm>
            <a:custGeom>
              <a:avLst/>
              <a:gdLst>
                <a:gd name="T0" fmla="*/ 0 w 11"/>
                <a:gd name="T1" fmla="*/ 0 h 53"/>
                <a:gd name="T2" fmla="*/ 11 w 11"/>
                <a:gd name="T3" fmla="*/ 0 h 53"/>
                <a:gd name="T4" fmla="*/ 11 w 11"/>
                <a:gd name="T5" fmla="*/ 53 h 53"/>
                <a:gd name="T6" fmla="*/ 0 w 11"/>
                <a:gd name="T7" fmla="*/ 53 h 53"/>
                <a:gd name="T8" fmla="*/ 0 w 11"/>
                <a:gd name="T9" fmla="*/ 0 h 53"/>
                <a:gd name="T10" fmla="*/ 0 w 11"/>
                <a:gd name="T11" fmla="*/ 11 h 53"/>
                <a:gd name="T12" fmla="*/ 11 w 11"/>
                <a:gd name="T13" fmla="*/ 11 h 53"/>
                <a:gd name="T14" fmla="*/ 11 w 11"/>
                <a:gd name="T15" fmla="*/ 53 h 53"/>
                <a:gd name="T16" fmla="*/ 0 w 11"/>
                <a:gd name="T17" fmla="*/ 53 h 53"/>
                <a:gd name="T18" fmla="*/ 0 w 11"/>
                <a:gd name="T19"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3">
                  <a:moveTo>
                    <a:pt x="0" y="0"/>
                  </a:moveTo>
                  <a:lnTo>
                    <a:pt x="11" y="0"/>
                  </a:lnTo>
                  <a:lnTo>
                    <a:pt x="11" y="53"/>
                  </a:lnTo>
                  <a:lnTo>
                    <a:pt x="0" y="53"/>
                  </a:lnTo>
                  <a:lnTo>
                    <a:pt x="0" y="0"/>
                  </a:lnTo>
                  <a:close/>
                  <a:moveTo>
                    <a:pt x="0" y="11"/>
                  </a:moveTo>
                  <a:lnTo>
                    <a:pt x="11" y="11"/>
                  </a:lnTo>
                  <a:lnTo>
                    <a:pt x="11" y="53"/>
                  </a:lnTo>
                  <a:lnTo>
                    <a:pt x="0" y="53"/>
                  </a:lnTo>
                  <a:lnTo>
                    <a:pt x="0" y="11"/>
                  </a:lnTo>
                  <a:close/>
                </a:path>
              </a:pathLst>
            </a:custGeom>
            <a:solidFill>
              <a:srgbClr val="2200DC"/>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89" name="Freeform 513"/>
            <p:cNvSpPr>
              <a:spLocks noEditPoints="1"/>
            </p:cNvSpPr>
            <p:nvPr/>
          </p:nvSpPr>
          <p:spPr bwMode="auto">
            <a:xfrm>
              <a:off x="5988895" y="4152524"/>
              <a:ext cx="28524" cy="137123"/>
            </a:xfrm>
            <a:custGeom>
              <a:avLst/>
              <a:gdLst>
                <a:gd name="T0" fmla="*/ 0 w 11"/>
                <a:gd name="T1" fmla="*/ 0 h 42"/>
                <a:gd name="T2" fmla="*/ 11 w 11"/>
                <a:gd name="T3" fmla="*/ 0 h 42"/>
                <a:gd name="T4" fmla="*/ 11 w 11"/>
                <a:gd name="T5" fmla="*/ 42 h 42"/>
                <a:gd name="T6" fmla="*/ 0 w 11"/>
                <a:gd name="T7" fmla="*/ 42 h 42"/>
                <a:gd name="T8" fmla="*/ 0 w 11"/>
                <a:gd name="T9" fmla="*/ 0 h 42"/>
                <a:gd name="T10" fmla="*/ 0 w 11"/>
                <a:gd name="T11" fmla="*/ 11 h 42"/>
                <a:gd name="T12" fmla="*/ 11 w 11"/>
                <a:gd name="T13" fmla="*/ 11 h 42"/>
                <a:gd name="T14" fmla="*/ 11 w 11"/>
                <a:gd name="T15" fmla="*/ 42 h 42"/>
                <a:gd name="T16" fmla="*/ 0 w 11"/>
                <a:gd name="T17" fmla="*/ 42 h 42"/>
                <a:gd name="T18" fmla="*/ 0 w 11"/>
                <a:gd name="T19"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2">
                  <a:moveTo>
                    <a:pt x="0" y="0"/>
                  </a:moveTo>
                  <a:lnTo>
                    <a:pt x="11" y="0"/>
                  </a:lnTo>
                  <a:lnTo>
                    <a:pt x="11" y="42"/>
                  </a:lnTo>
                  <a:lnTo>
                    <a:pt x="0" y="42"/>
                  </a:lnTo>
                  <a:lnTo>
                    <a:pt x="0" y="0"/>
                  </a:lnTo>
                  <a:close/>
                  <a:moveTo>
                    <a:pt x="0" y="11"/>
                  </a:moveTo>
                  <a:lnTo>
                    <a:pt x="11" y="11"/>
                  </a:lnTo>
                  <a:lnTo>
                    <a:pt x="11" y="42"/>
                  </a:lnTo>
                  <a:lnTo>
                    <a:pt x="0" y="42"/>
                  </a:lnTo>
                  <a:lnTo>
                    <a:pt x="0" y="11"/>
                  </a:lnTo>
                  <a:close/>
                </a:path>
              </a:pathLst>
            </a:custGeom>
            <a:solidFill>
              <a:srgbClr val="1D00E1"/>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90" name="Freeform 514"/>
            <p:cNvSpPr>
              <a:spLocks noEditPoints="1"/>
            </p:cNvSpPr>
            <p:nvPr/>
          </p:nvSpPr>
          <p:spPr bwMode="auto">
            <a:xfrm>
              <a:off x="5988895" y="4188437"/>
              <a:ext cx="28524" cy="101210"/>
            </a:xfrm>
            <a:custGeom>
              <a:avLst/>
              <a:gdLst>
                <a:gd name="T0" fmla="*/ 0 w 11"/>
                <a:gd name="T1" fmla="*/ 0 h 31"/>
                <a:gd name="T2" fmla="*/ 11 w 11"/>
                <a:gd name="T3" fmla="*/ 0 h 31"/>
                <a:gd name="T4" fmla="*/ 11 w 11"/>
                <a:gd name="T5" fmla="*/ 31 h 31"/>
                <a:gd name="T6" fmla="*/ 0 w 11"/>
                <a:gd name="T7" fmla="*/ 31 h 31"/>
                <a:gd name="T8" fmla="*/ 0 w 11"/>
                <a:gd name="T9" fmla="*/ 0 h 31"/>
                <a:gd name="T10" fmla="*/ 0 w 11"/>
                <a:gd name="T11" fmla="*/ 10 h 31"/>
                <a:gd name="T12" fmla="*/ 11 w 11"/>
                <a:gd name="T13" fmla="*/ 10 h 31"/>
                <a:gd name="T14" fmla="*/ 11 w 11"/>
                <a:gd name="T15" fmla="*/ 31 h 31"/>
                <a:gd name="T16" fmla="*/ 0 w 11"/>
                <a:gd name="T17" fmla="*/ 31 h 31"/>
                <a:gd name="T18" fmla="*/ 0 w 11"/>
                <a:gd name="T19"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1">
                  <a:moveTo>
                    <a:pt x="0" y="0"/>
                  </a:moveTo>
                  <a:lnTo>
                    <a:pt x="11" y="0"/>
                  </a:lnTo>
                  <a:lnTo>
                    <a:pt x="11" y="31"/>
                  </a:lnTo>
                  <a:lnTo>
                    <a:pt x="0" y="31"/>
                  </a:lnTo>
                  <a:lnTo>
                    <a:pt x="0" y="0"/>
                  </a:lnTo>
                  <a:close/>
                  <a:moveTo>
                    <a:pt x="0" y="10"/>
                  </a:moveTo>
                  <a:lnTo>
                    <a:pt x="11" y="10"/>
                  </a:lnTo>
                  <a:lnTo>
                    <a:pt x="11" y="31"/>
                  </a:lnTo>
                  <a:lnTo>
                    <a:pt x="0" y="31"/>
                  </a:lnTo>
                  <a:lnTo>
                    <a:pt x="0" y="10"/>
                  </a:lnTo>
                  <a:close/>
                </a:path>
              </a:pathLst>
            </a:custGeom>
            <a:solidFill>
              <a:srgbClr val="1700E7"/>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91" name="Freeform 515"/>
            <p:cNvSpPr>
              <a:spLocks noEditPoints="1"/>
            </p:cNvSpPr>
            <p:nvPr/>
          </p:nvSpPr>
          <p:spPr bwMode="auto">
            <a:xfrm>
              <a:off x="5988895" y="4221085"/>
              <a:ext cx="28524" cy="68562"/>
            </a:xfrm>
            <a:custGeom>
              <a:avLst/>
              <a:gdLst>
                <a:gd name="T0" fmla="*/ 0 w 11"/>
                <a:gd name="T1" fmla="*/ 0 h 21"/>
                <a:gd name="T2" fmla="*/ 11 w 11"/>
                <a:gd name="T3" fmla="*/ 0 h 21"/>
                <a:gd name="T4" fmla="*/ 11 w 11"/>
                <a:gd name="T5" fmla="*/ 21 h 21"/>
                <a:gd name="T6" fmla="*/ 0 w 11"/>
                <a:gd name="T7" fmla="*/ 21 h 21"/>
                <a:gd name="T8" fmla="*/ 0 w 11"/>
                <a:gd name="T9" fmla="*/ 0 h 21"/>
                <a:gd name="T10" fmla="*/ 0 w 11"/>
                <a:gd name="T11" fmla="*/ 11 h 21"/>
                <a:gd name="T12" fmla="*/ 11 w 11"/>
                <a:gd name="T13" fmla="*/ 11 h 21"/>
                <a:gd name="T14" fmla="*/ 11 w 11"/>
                <a:gd name="T15" fmla="*/ 21 h 21"/>
                <a:gd name="T16" fmla="*/ 0 w 11"/>
                <a:gd name="T17" fmla="*/ 21 h 21"/>
                <a:gd name="T18" fmla="*/ 0 w 11"/>
                <a:gd name="T1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1">
                  <a:moveTo>
                    <a:pt x="0" y="0"/>
                  </a:moveTo>
                  <a:lnTo>
                    <a:pt x="11" y="0"/>
                  </a:lnTo>
                  <a:lnTo>
                    <a:pt x="11" y="21"/>
                  </a:lnTo>
                  <a:lnTo>
                    <a:pt x="0" y="21"/>
                  </a:lnTo>
                  <a:lnTo>
                    <a:pt x="0" y="0"/>
                  </a:lnTo>
                  <a:close/>
                  <a:moveTo>
                    <a:pt x="0" y="11"/>
                  </a:moveTo>
                  <a:lnTo>
                    <a:pt x="11" y="11"/>
                  </a:lnTo>
                  <a:lnTo>
                    <a:pt x="11" y="21"/>
                  </a:lnTo>
                  <a:lnTo>
                    <a:pt x="0" y="21"/>
                  </a:lnTo>
                  <a:lnTo>
                    <a:pt x="0" y="11"/>
                  </a:lnTo>
                  <a:close/>
                </a:path>
              </a:pathLst>
            </a:custGeom>
            <a:solidFill>
              <a:srgbClr val="1100ED"/>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92" name="Freeform 516"/>
            <p:cNvSpPr>
              <a:spLocks noEditPoints="1"/>
            </p:cNvSpPr>
            <p:nvPr/>
          </p:nvSpPr>
          <p:spPr bwMode="auto">
            <a:xfrm>
              <a:off x="5988895" y="4256998"/>
              <a:ext cx="28524" cy="32649"/>
            </a:xfrm>
            <a:custGeom>
              <a:avLst/>
              <a:gdLst>
                <a:gd name="T0" fmla="*/ 0 w 11"/>
                <a:gd name="T1" fmla="*/ 0 h 10"/>
                <a:gd name="T2" fmla="*/ 11 w 11"/>
                <a:gd name="T3" fmla="*/ 0 h 10"/>
                <a:gd name="T4" fmla="*/ 11 w 11"/>
                <a:gd name="T5" fmla="*/ 10 h 10"/>
                <a:gd name="T6" fmla="*/ 0 w 11"/>
                <a:gd name="T7" fmla="*/ 10 h 10"/>
                <a:gd name="T8" fmla="*/ 0 w 11"/>
                <a:gd name="T9" fmla="*/ 0 h 10"/>
                <a:gd name="T10" fmla="*/ 0 w 11"/>
                <a:gd name="T11" fmla="*/ 10 h 10"/>
                <a:gd name="T12" fmla="*/ 11 w 11"/>
                <a:gd name="T13" fmla="*/ 10 h 10"/>
                <a:gd name="T14" fmla="*/ 11 w 11"/>
                <a:gd name="T15" fmla="*/ 10 h 10"/>
                <a:gd name="T16" fmla="*/ 0 w 11"/>
                <a:gd name="T17" fmla="*/ 10 h 10"/>
                <a:gd name="T18" fmla="*/ 0 w 11"/>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0" y="0"/>
                  </a:moveTo>
                  <a:lnTo>
                    <a:pt x="11" y="0"/>
                  </a:lnTo>
                  <a:lnTo>
                    <a:pt x="11" y="10"/>
                  </a:lnTo>
                  <a:lnTo>
                    <a:pt x="0" y="10"/>
                  </a:lnTo>
                  <a:lnTo>
                    <a:pt x="0" y="0"/>
                  </a:lnTo>
                  <a:close/>
                  <a:moveTo>
                    <a:pt x="0" y="10"/>
                  </a:moveTo>
                  <a:lnTo>
                    <a:pt x="11" y="10"/>
                  </a:lnTo>
                  <a:lnTo>
                    <a:pt x="11" y="10"/>
                  </a:lnTo>
                  <a:lnTo>
                    <a:pt x="0" y="10"/>
                  </a:lnTo>
                  <a:lnTo>
                    <a:pt x="0" y="1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0693" name="Freeform 517"/>
            <p:cNvSpPr>
              <a:spLocks/>
            </p:cNvSpPr>
            <p:nvPr/>
          </p:nvSpPr>
          <p:spPr bwMode="auto">
            <a:xfrm>
              <a:off x="5957777" y="2732324"/>
              <a:ext cx="88167" cy="84885"/>
            </a:xfrm>
            <a:custGeom>
              <a:avLst/>
              <a:gdLst>
                <a:gd name="T0" fmla="*/ 17 w 34"/>
                <a:gd name="T1" fmla="*/ 0 h 26"/>
                <a:gd name="T2" fmla="*/ 0 w 34"/>
                <a:gd name="T3" fmla="*/ 26 h 26"/>
                <a:gd name="T4" fmla="*/ 34 w 34"/>
                <a:gd name="T5" fmla="*/ 26 h 26"/>
                <a:gd name="T6" fmla="*/ 17 w 34"/>
                <a:gd name="T7" fmla="*/ 0 h 26"/>
              </a:gdLst>
              <a:ahLst/>
              <a:cxnLst>
                <a:cxn ang="0">
                  <a:pos x="T0" y="T1"/>
                </a:cxn>
                <a:cxn ang="0">
                  <a:pos x="T2" y="T3"/>
                </a:cxn>
                <a:cxn ang="0">
                  <a:pos x="T4" y="T5"/>
                </a:cxn>
                <a:cxn ang="0">
                  <a:pos x="T6" y="T7"/>
                </a:cxn>
              </a:cxnLst>
              <a:rect l="0" t="0" r="r" b="b"/>
              <a:pathLst>
                <a:path w="34" h="26">
                  <a:moveTo>
                    <a:pt x="17" y="0"/>
                  </a:moveTo>
                  <a:lnTo>
                    <a:pt x="0" y="26"/>
                  </a:lnTo>
                  <a:lnTo>
                    <a:pt x="34" y="26"/>
                  </a:lnTo>
                  <a:lnTo>
                    <a:pt x="17" y="0"/>
                  </a:lnTo>
                  <a:close/>
                </a:path>
              </a:pathLst>
            </a:custGeom>
            <a:solidFill>
              <a:srgbClr val="FF0000"/>
            </a:solidFill>
            <a:ln w="9525">
              <a:solidFill>
                <a:srgbClr val="FF0000"/>
              </a:solidFill>
              <a:prstDash val="solid"/>
              <a:round/>
              <a:headEnd/>
              <a:tailEnd/>
            </a:ln>
          </p:spPr>
          <p:txBody>
            <a:bodyPr lIns="104306" tIns="52153" rIns="104306" bIns="52153"/>
            <a:lstStyle/>
            <a:p>
              <a:pPr fontAlgn="base">
                <a:spcBef>
                  <a:spcPct val="0"/>
                </a:spcBef>
                <a:spcAft>
                  <a:spcPct val="0"/>
                </a:spcAft>
              </a:pPr>
              <a:endParaRPr lang="ja-JP" altLang="en-US">
                <a:solidFill>
                  <a:srgbClr val="000000"/>
                </a:solidFill>
              </a:endParaRPr>
            </a:p>
          </p:txBody>
        </p:sp>
        <p:sp>
          <p:nvSpPr>
            <p:cNvPr id="5" name="右中かっこ 4"/>
            <p:cNvSpPr/>
            <p:nvPr/>
          </p:nvSpPr>
          <p:spPr>
            <a:xfrm rot="5400000">
              <a:off x="7563779" y="1682919"/>
              <a:ext cx="217710" cy="2129984"/>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lIns="104306" tIns="52153" rIns="104306" bIns="52153" rtlCol="0" anchor="ctr"/>
            <a:lstStyle/>
            <a:p>
              <a:pPr algn="ctr"/>
              <a:endParaRPr lang="ja-JP" altLang="en-US">
                <a:solidFill>
                  <a:srgbClr val="000000"/>
                </a:solidFill>
              </a:endParaRPr>
            </a:p>
          </p:txBody>
        </p:sp>
        <p:sp>
          <p:nvSpPr>
            <p:cNvPr id="6" name="太陽 5"/>
            <p:cNvSpPr/>
            <p:nvPr/>
          </p:nvSpPr>
          <p:spPr>
            <a:xfrm>
              <a:off x="5002780" y="1813263"/>
              <a:ext cx="468516" cy="468516"/>
            </a:xfrm>
            <a:prstGeom prst="sun">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1" name="Freeform 139"/>
            <p:cNvSpPr>
              <a:spLocks/>
            </p:cNvSpPr>
            <p:nvPr/>
          </p:nvSpPr>
          <p:spPr bwMode="auto">
            <a:xfrm>
              <a:off x="5770251" y="5114590"/>
              <a:ext cx="339265" cy="156943"/>
            </a:xfrm>
            <a:custGeom>
              <a:avLst/>
              <a:gdLst>
                <a:gd name="T0" fmla="*/ 153 w 153"/>
                <a:gd name="T1" fmla="*/ 10 h 53"/>
                <a:gd name="T2" fmla="*/ 153 w 153"/>
                <a:gd name="T3" fmla="*/ 53 h 53"/>
                <a:gd name="T4" fmla="*/ 0 w 153"/>
                <a:gd name="T5" fmla="*/ 53 h 53"/>
                <a:gd name="T6" fmla="*/ 0 w 153"/>
                <a:gd name="T7" fmla="*/ 10 h 53"/>
                <a:gd name="T8" fmla="*/ 11 w 153"/>
                <a:gd name="T9" fmla="*/ 15 h 53"/>
                <a:gd name="T10" fmla="*/ 11 w 153"/>
                <a:gd name="T11" fmla="*/ 15 h 53"/>
                <a:gd name="T12" fmla="*/ 23 w 153"/>
                <a:gd name="T13" fmla="*/ 21 h 53"/>
                <a:gd name="T14" fmla="*/ 28 w 153"/>
                <a:gd name="T15" fmla="*/ 26 h 53"/>
                <a:gd name="T16" fmla="*/ 57 w 153"/>
                <a:gd name="T17" fmla="*/ 26 h 53"/>
                <a:gd name="T18" fmla="*/ 57 w 153"/>
                <a:gd name="T19" fmla="*/ 21 h 53"/>
                <a:gd name="T20" fmla="*/ 62 w 153"/>
                <a:gd name="T21" fmla="*/ 21 h 53"/>
                <a:gd name="T22" fmla="*/ 68 w 153"/>
                <a:gd name="T23" fmla="*/ 15 h 53"/>
                <a:gd name="T24" fmla="*/ 79 w 153"/>
                <a:gd name="T25" fmla="*/ 5 h 53"/>
                <a:gd name="T26" fmla="*/ 85 w 153"/>
                <a:gd name="T27" fmla="*/ 5 h 53"/>
                <a:gd name="T28" fmla="*/ 85 w 153"/>
                <a:gd name="T29" fmla="*/ 5 h 53"/>
                <a:gd name="T30" fmla="*/ 85 w 153"/>
                <a:gd name="T31" fmla="*/ 5 h 53"/>
                <a:gd name="T32" fmla="*/ 96 w 153"/>
                <a:gd name="T33" fmla="*/ 0 h 53"/>
                <a:gd name="T34" fmla="*/ 96 w 153"/>
                <a:gd name="T35" fmla="*/ 0 h 53"/>
                <a:gd name="T36" fmla="*/ 131 w 153"/>
                <a:gd name="T37" fmla="*/ 0 h 53"/>
                <a:gd name="T38" fmla="*/ 136 w 153"/>
                <a:gd name="T39" fmla="*/ 0 h 53"/>
                <a:gd name="T40" fmla="*/ 142 w 153"/>
                <a:gd name="T41" fmla="*/ 0 h 53"/>
                <a:gd name="T42" fmla="*/ 148 w 153"/>
                <a:gd name="T43" fmla="*/ 5 h 53"/>
                <a:gd name="T44" fmla="*/ 153 w 153"/>
                <a:gd name="T45" fmla="*/ 10 h 53"/>
                <a:gd name="T46" fmla="*/ 153 w 153"/>
                <a:gd name="T47"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3" h="53">
                  <a:moveTo>
                    <a:pt x="153" y="10"/>
                  </a:moveTo>
                  <a:lnTo>
                    <a:pt x="153" y="53"/>
                  </a:lnTo>
                  <a:lnTo>
                    <a:pt x="0" y="53"/>
                  </a:lnTo>
                  <a:lnTo>
                    <a:pt x="0" y="10"/>
                  </a:lnTo>
                  <a:lnTo>
                    <a:pt x="11" y="15"/>
                  </a:lnTo>
                  <a:lnTo>
                    <a:pt x="11" y="15"/>
                  </a:lnTo>
                  <a:lnTo>
                    <a:pt x="23" y="21"/>
                  </a:lnTo>
                  <a:lnTo>
                    <a:pt x="28" y="26"/>
                  </a:lnTo>
                  <a:lnTo>
                    <a:pt x="57" y="26"/>
                  </a:lnTo>
                  <a:lnTo>
                    <a:pt x="57" y="21"/>
                  </a:lnTo>
                  <a:lnTo>
                    <a:pt x="62" y="21"/>
                  </a:lnTo>
                  <a:lnTo>
                    <a:pt x="68" y="15"/>
                  </a:lnTo>
                  <a:lnTo>
                    <a:pt x="79" y="5"/>
                  </a:lnTo>
                  <a:lnTo>
                    <a:pt x="85" y="5"/>
                  </a:lnTo>
                  <a:lnTo>
                    <a:pt x="85" y="5"/>
                  </a:lnTo>
                  <a:lnTo>
                    <a:pt x="85" y="5"/>
                  </a:lnTo>
                  <a:lnTo>
                    <a:pt x="96" y="0"/>
                  </a:lnTo>
                  <a:lnTo>
                    <a:pt x="96" y="0"/>
                  </a:lnTo>
                  <a:lnTo>
                    <a:pt x="131" y="0"/>
                  </a:lnTo>
                  <a:lnTo>
                    <a:pt x="136" y="0"/>
                  </a:lnTo>
                  <a:lnTo>
                    <a:pt x="142" y="0"/>
                  </a:lnTo>
                  <a:lnTo>
                    <a:pt x="148" y="5"/>
                  </a:lnTo>
                  <a:lnTo>
                    <a:pt x="153" y="10"/>
                  </a:lnTo>
                  <a:lnTo>
                    <a:pt x="1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grpSp>
    </p:spTree>
    <p:extLst>
      <p:ext uri="{BB962C8B-B14F-4D97-AF65-F5344CB8AC3E}">
        <p14:creationId xmlns:p14="http://schemas.microsoft.com/office/powerpoint/2010/main" val="26753201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6" descr="\\FILESERVER01\ib01\nagasawa_BU070208\aa-別室\120325_空衛学会作成用\ai\7-1_mado-netsu\7-1_mado-netsu-p1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807"/>
          <a:stretch/>
        </p:blipFill>
        <p:spPr bwMode="auto">
          <a:xfrm>
            <a:off x="1831375" y="1478972"/>
            <a:ext cx="6935370" cy="5974067"/>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a:lstStyle/>
          <a:p>
            <a:r>
              <a:rPr lang="ja-JP" altLang="en-US" dirty="0"/>
              <a:t>太陽光</a:t>
            </a:r>
            <a:r>
              <a:rPr lang="ja-JP" altLang="en-US" dirty="0" smtClean="0"/>
              <a:t>追尾型自動調光ブラインド</a:t>
            </a:r>
            <a:endParaRPr kumimoji="1" lang="ja-JP" altLang="en-US" dirty="0"/>
          </a:p>
        </p:txBody>
      </p:sp>
      <p:sp>
        <p:nvSpPr>
          <p:cNvPr id="2" name="スライド番号プレースホルダー 1"/>
          <p:cNvSpPr>
            <a:spLocks noGrp="1"/>
          </p:cNvSpPr>
          <p:nvPr>
            <p:ph type="sldNum" sz="quarter" idx="10"/>
          </p:nvPr>
        </p:nvSpPr>
        <p:spPr/>
        <p:txBody>
          <a:bodyPr/>
          <a:lstStyle/>
          <a:p>
            <a:pPr>
              <a:defRPr/>
            </a:pPr>
            <a:fld id="{28BAE865-E37D-4EEA-97C6-AF0B6BAAB4B3}" type="slidenum">
              <a:rPr lang="en-US" altLang="ja-JP" smtClean="0"/>
              <a:pPr>
                <a:defRPr/>
              </a:pPr>
              <a:t>17</a:t>
            </a:fld>
            <a:endParaRPr lang="en-US" altLang="ja-JP"/>
          </a:p>
        </p:txBody>
      </p:sp>
      <p:cxnSp>
        <p:nvCxnSpPr>
          <p:cNvPr id="5" name="直線コネクタ 4"/>
          <p:cNvCxnSpPr>
            <a:endCxn id="6" idx="3"/>
          </p:cNvCxnSpPr>
          <p:nvPr/>
        </p:nvCxnSpPr>
        <p:spPr>
          <a:xfrm flipH="1" flipV="1">
            <a:off x="2137698" y="3342490"/>
            <a:ext cx="976754" cy="4616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1676033" y="3203990"/>
            <a:ext cx="461665" cy="276999"/>
          </a:xfrm>
          <a:prstGeom prst="rect">
            <a:avLst/>
          </a:prstGeom>
        </p:spPr>
        <p:txBody>
          <a:bodyPr wrap="none" lIns="0" tIns="0" rIns="0" bIns="0">
            <a:spAutoFit/>
          </a:bodyPr>
          <a:lstStyle/>
          <a:p>
            <a:r>
              <a:rPr lang="ja-JP" altLang="en-US" sz="1800" b="1" smtClean="0">
                <a:latin typeface="+mn-ea"/>
                <a:ea typeface="+mn-ea"/>
              </a:rPr>
              <a:t>窓面</a:t>
            </a:r>
            <a:endParaRPr lang="ja-JP" altLang="en-US" sz="1800" b="1">
              <a:latin typeface="+mn-ea"/>
              <a:ea typeface="+mn-ea"/>
            </a:endParaRPr>
          </a:p>
        </p:txBody>
      </p:sp>
      <p:cxnSp>
        <p:nvCxnSpPr>
          <p:cNvPr id="13" name="直線コネクタ 12"/>
          <p:cNvCxnSpPr>
            <a:endCxn id="14" idx="3"/>
          </p:cNvCxnSpPr>
          <p:nvPr/>
        </p:nvCxnSpPr>
        <p:spPr>
          <a:xfrm flipH="1" flipV="1">
            <a:off x="2618599" y="2740584"/>
            <a:ext cx="783901" cy="4616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1676033" y="2602084"/>
            <a:ext cx="942566" cy="276999"/>
          </a:xfrm>
          <a:prstGeom prst="rect">
            <a:avLst/>
          </a:prstGeom>
        </p:spPr>
        <p:txBody>
          <a:bodyPr wrap="none" lIns="0" tIns="0" rIns="0" bIns="0">
            <a:spAutoFit/>
          </a:bodyPr>
          <a:lstStyle/>
          <a:p>
            <a:r>
              <a:rPr lang="ja-JP" altLang="en-US" sz="1800" b="1">
                <a:latin typeface="+mn-ea"/>
                <a:ea typeface="+mn-ea"/>
              </a:rPr>
              <a:t>ブラインド</a:t>
            </a:r>
          </a:p>
        </p:txBody>
      </p:sp>
      <p:sp>
        <p:nvSpPr>
          <p:cNvPr id="20" name="フリーフォーム 19"/>
          <p:cNvSpPr/>
          <p:nvPr/>
        </p:nvSpPr>
        <p:spPr>
          <a:xfrm>
            <a:off x="2563327" y="1976950"/>
            <a:ext cx="819361" cy="547610"/>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gradFill flip="none" rotWithShape="0">
            <a:gsLst>
              <a:gs pos="0">
                <a:srgbClr val="FF9900"/>
              </a:gs>
              <a:gs pos="100000">
                <a:srgbClr val="FFC000">
                  <a:alpha val="73000"/>
                </a:srgbClr>
              </a:gs>
            </a:gsLst>
            <a:lin ang="54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21" name="テキスト ボックス 2"/>
          <p:cNvSpPr txBox="1">
            <a:spLocks noChangeArrowheads="1"/>
          </p:cNvSpPr>
          <p:nvPr/>
        </p:nvSpPr>
        <p:spPr bwMode="auto">
          <a:xfrm>
            <a:off x="8394849" y="2105456"/>
            <a:ext cx="2125115" cy="903700"/>
          </a:xfrm>
          <a:prstGeom prst="rect">
            <a:avLst/>
          </a:prstGeom>
          <a:solidFill>
            <a:srgbClr val="008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anchor="ctr">
            <a:spAutoFit/>
          </a:bodyPr>
          <a:lstStyle>
            <a:defPPr>
              <a:defRPr lang="en-US"/>
            </a:defPPr>
            <a:lvl1pPr algn="ctr">
              <a:spcBef>
                <a:spcPct val="50000"/>
              </a:spcBef>
              <a:defRPr sz="2500" kern="0">
                <a:solidFill>
                  <a:srgbClr val="FF9900"/>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spcBef>
                <a:spcPts val="0"/>
              </a:spcBef>
            </a:pPr>
            <a:r>
              <a:rPr lang="ja-JP" altLang="en-US" sz="1800" smtClean="0">
                <a:solidFill>
                  <a:schemeClr val="bg1"/>
                </a:solidFill>
                <a:latin typeface="+mn-ea"/>
                <a:ea typeface="+mn-ea"/>
              </a:rPr>
              <a:t>視界を確保するため</a:t>
            </a:r>
            <a:endParaRPr lang="en-US" altLang="ja-JP" sz="1800" smtClean="0">
              <a:solidFill>
                <a:schemeClr val="bg1"/>
              </a:solidFill>
              <a:latin typeface="+mn-ea"/>
              <a:ea typeface="+mn-ea"/>
            </a:endParaRPr>
          </a:p>
          <a:p>
            <a:pPr>
              <a:spcBef>
                <a:spcPts val="0"/>
              </a:spcBef>
            </a:pPr>
            <a:r>
              <a:rPr lang="ja-JP" altLang="en-US" sz="1800" smtClean="0">
                <a:solidFill>
                  <a:schemeClr val="bg1"/>
                </a:solidFill>
                <a:latin typeface="+mn-ea"/>
                <a:ea typeface="+mn-ea"/>
              </a:rPr>
              <a:t>羽根を水平にする</a:t>
            </a:r>
            <a:endParaRPr lang="en-US" altLang="ja-JP" sz="1800" smtClean="0">
              <a:solidFill>
                <a:schemeClr val="bg1"/>
              </a:solidFill>
              <a:latin typeface="+mn-ea"/>
              <a:ea typeface="+mn-ea"/>
            </a:endParaRPr>
          </a:p>
          <a:p>
            <a:pPr>
              <a:spcBef>
                <a:spcPts val="0"/>
              </a:spcBef>
            </a:pPr>
            <a:r>
              <a:rPr lang="en-US" altLang="ja-JP" sz="1800" smtClean="0">
                <a:solidFill>
                  <a:schemeClr val="bg1"/>
                </a:solidFill>
                <a:latin typeface="+mn-ea"/>
                <a:ea typeface="+mn-ea"/>
              </a:rPr>
              <a:t>〈</a:t>
            </a:r>
            <a:r>
              <a:rPr lang="ja-JP" altLang="en-US" sz="1800" smtClean="0">
                <a:solidFill>
                  <a:schemeClr val="bg1"/>
                </a:solidFill>
                <a:latin typeface="+mn-ea"/>
                <a:ea typeface="+mn-ea"/>
              </a:rPr>
              <a:t>眺望優先制御</a:t>
            </a:r>
            <a:r>
              <a:rPr lang="en-US" altLang="ja-JP" sz="1800" smtClean="0">
                <a:solidFill>
                  <a:schemeClr val="bg1"/>
                </a:solidFill>
                <a:latin typeface="+mn-ea"/>
                <a:ea typeface="+mn-ea"/>
              </a:rPr>
              <a:t>〉</a:t>
            </a:r>
            <a:endParaRPr lang="ja-JP" altLang="en-US" sz="1800">
              <a:solidFill>
                <a:schemeClr val="bg1"/>
              </a:solidFill>
              <a:latin typeface="+mn-ea"/>
              <a:ea typeface="+mn-ea"/>
            </a:endParaRPr>
          </a:p>
        </p:txBody>
      </p:sp>
      <p:sp>
        <p:nvSpPr>
          <p:cNvPr id="22" name="テキスト ボックス 2"/>
          <p:cNvSpPr txBox="1">
            <a:spLocks noChangeArrowheads="1"/>
          </p:cNvSpPr>
          <p:nvPr/>
        </p:nvSpPr>
        <p:spPr bwMode="auto">
          <a:xfrm>
            <a:off x="234132" y="3507726"/>
            <a:ext cx="1733983" cy="903700"/>
          </a:xfrm>
          <a:prstGeom prst="rect">
            <a:avLst/>
          </a:prstGeom>
          <a:solidFill>
            <a:srgbClr val="008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anchor="ctr">
            <a:spAutoFit/>
          </a:bodyPr>
          <a:lstStyle>
            <a:defPPr>
              <a:defRPr lang="en-US"/>
            </a:defPPr>
            <a:lvl1pPr algn="ctr">
              <a:spcBef>
                <a:spcPct val="50000"/>
              </a:spcBef>
              <a:defRPr sz="2500" kern="0">
                <a:solidFill>
                  <a:srgbClr val="FF9900"/>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spcBef>
                <a:spcPts val="0"/>
              </a:spcBef>
            </a:pPr>
            <a:r>
              <a:rPr lang="ja-JP" altLang="en-US" sz="1800" smtClean="0">
                <a:solidFill>
                  <a:schemeClr val="bg1"/>
                </a:solidFill>
                <a:latin typeface="+mn-ea"/>
                <a:ea typeface="+mn-ea"/>
              </a:rPr>
              <a:t>日射遮蔽に</a:t>
            </a:r>
            <a:endParaRPr lang="en-US" altLang="ja-JP" sz="1800" smtClean="0">
              <a:solidFill>
                <a:schemeClr val="bg1"/>
              </a:solidFill>
              <a:latin typeface="+mn-ea"/>
              <a:ea typeface="+mn-ea"/>
            </a:endParaRPr>
          </a:p>
          <a:p>
            <a:pPr>
              <a:spcBef>
                <a:spcPts val="0"/>
              </a:spcBef>
            </a:pPr>
            <a:r>
              <a:rPr lang="ja-JP" altLang="en-US" sz="1800" smtClean="0">
                <a:solidFill>
                  <a:schemeClr val="bg1"/>
                </a:solidFill>
                <a:latin typeface="+mn-ea"/>
                <a:ea typeface="+mn-ea"/>
              </a:rPr>
              <a:t>必要十分な角度</a:t>
            </a:r>
            <a:endParaRPr lang="en-US" altLang="ja-JP" sz="1800" smtClean="0">
              <a:solidFill>
                <a:schemeClr val="bg1"/>
              </a:solidFill>
              <a:latin typeface="+mn-ea"/>
              <a:ea typeface="+mn-ea"/>
            </a:endParaRPr>
          </a:p>
          <a:p>
            <a:pPr>
              <a:spcBef>
                <a:spcPts val="0"/>
              </a:spcBef>
            </a:pPr>
            <a:r>
              <a:rPr lang="en-US" altLang="ja-JP" sz="1800" smtClean="0">
                <a:solidFill>
                  <a:schemeClr val="bg1"/>
                </a:solidFill>
                <a:latin typeface="+mn-ea"/>
                <a:ea typeface="+mn-ea"/>
              </a:rPr>
              <a:t>〈</a:t>
            </a:r>
            <a:r>
              <a:rPr lang="ja-JP" altLang="en-US" sz="1800" smtClean="0">
                <a:solidFill>
                  <a:schemeClr val="bg1"/>
                </a:solidFill>
                <a:latin typeface="+mn-ea"/>
                <a:ea typeface="+mn-ea"/>
              </a:rPr>
              <a:t>保護角制御</a:t>
            </a:r>
            <a:r>
              <a:rPr lang="en-US" altLang="ja-JP" sz="1800" smtClean="0">
                <a:solidFill>
                  <a:schemeClr val="bg1"/>
                </a:solidFill>
                <a:latin typeface="+mn-ea"/>
                <a:ea typeface="+mn-ea"/>
              </a:rPr>
              <a:t>〉</a:t>
            </a:r>
            <a:endParaRPr lang="ja-JP" altLang="en-US" sz="1800">
              <a:solidFill>
                <a:schemeClr val="bg1"/>
              </a:solidFill>
              <a:latin typeface="+mn-ea"/>
              <a:ea typeface="+mn-ea"/>
            </a:endParaRPr>
          </a:p>
        </p:txBody>
      </p:sp>
      <p:sp>
        <p:nvSpPr>
          <p:cNvPr id="23" name="テキスト ボックス 2"/>
          <p:cNvSpPr txBox="1">
            <a:spLocks noChangeArrowheads="1"/>
          </p:cNvSpPr>
          <p:nvPr/>
        </p:nvSpPr>
        <p:spPr bwMode="auto">
          <a:xfrm>
            <a:off x="234132" y="6464676"/>
            <a:ext cx="1299568" cy="903700"/>
          </a:xfrm>
          <a:prstGeom prst="rect">
            <a:avLst/>
          </a:prstGeom>
          <a:solidFill>
            <a:srgbClr val="008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anchor="ctr">
            <a:spAutoFit/>
          </a:bodyPr>
          <a:lstStyle>
            <a:defPPr>
              <a:defRPr lang="en-US"/>
            </a:defPPr>
            <a:lvl1pPr algn="ctr">
              <a:spcBef>
                <a:spcPct val="50000"/>
              </a:spcBef>
              <a:defRPr sz="2500" kern="0">
                <a:solidFill>
                  <a:srgbClr val="FF9900"/>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spcBef>
                <a:spcPts val="0"/>
              </a:spcBef>
            </a:pPr>
            <a:r>
              <a:rPr lang="ja-JP" altLang="en-US" sz="1800" smtClean="0">
                <a:solidFill>
                  <a:schemeClr val="bg1"/>
                </a:solidFill>
                <a:latin typeface="+mn-ea"/>
                <a:ea typeface="+mn-ea"/>
              </a:rPr>
              <a:t>羽根を</a:t>
            </a:r>
            <a:endParaRPr lang="en-US" altLang="ja-JP" sz="1800" smtClean="0">
              <a:solidFill>
                <a:schemeClr val="bg1"/>
              </a:solidFill>
              <a:latin typeface="+mn-ea"/>
              <a:ea typeface="+mn-ea"/>
            </a:endParaRPr>
          </a:p>
          <a:p>
            <a:pPr>
              <a:spcBef>
                <a:spcPts val="0"/>
              </a:spcBef>
            </a:pPr>
            <a:r>
              <a:rPr lang="ja-JP" altLang="en-US" sz="1800" smtClean="0">
                <a:solidFill>
                  <a:schemeClr val="bg1"/>
                </a:solidFill>
                <a:latin typeface="+mn-ea"/>
                <a:ea typeface="+mn-ea"/>
              </a:rPr>
              <a:t>巻き上げる</a:t>
            </a:r>
            <a:endParaRPr lang="en-US" altLang="ja-JP" sz="1800" smtClean="0">
              <a:solidFill>
                <a:schemeClr val="bg1"/>
              </a:solidFill>
              <a:latin typeface="+mn-ea"/>
              <a:ea typeface="+mn-ea"/>
            </a:endParaRPr>
          </a:p>
          <a:p>
            <a:pPr>
              <a:spcBef>
                <a:spcPts val="0"/>
              </a:spcBef>
            </a:pPr>
            <a:r>
              <a:rPr lang="en-US" altLang="ja-JP" sz="1800" smtClean="0">
                <a:solidFill>
                  <a:schemeClr val="bg1"/>
                </a:solidFill>
                <a:latin typeface="+mn-ea"/>
                <a:ea typeface="+mn-ea"/>
              </a:rPr>
              <a:t>〈</a:t>
            </a:r>
            <a:r>
              <a:rPr lang="ja-JP" altLang="en-US" sz="1800" smtClean="0">
                <a:solidFill>
                  <a:schemeClr val="bg1"/>
                </a:solidFill>
                <a:latin typeface="+mn-ea"/>
                <a:ea typeface="+mn-ea"/>
              </a:rPr>
              <a:t>昇降制御</a:t>
            </a:r>
            <a:r>
              <a:rPr lang="en-US" altLang="ja-JP" sz="1800" smtClean="0">
                <a:solidFill>
                  <a:schemeClr val="bg1"/>
                </a:solidFill>
                <a:latin typeface="+mn-ea"/>
                <a:ea typeface="+mn-ea"/>
              </a:rPr>
              <a:t>〉</a:t>
            </a:r>
            <a:endParaRPr lang="ja-JP" altLang="en-US" sz="1800">
              <a:solidFill>
                <a:schemeClr val="bg1"/>
              </a:solidFill>
              <a:latin typeface="+mn-ea"/>
              <a:ea typeface="+mn-ea"/>
            </a:endParaRPr>
          </a:p>
        </p:txBody>
      </p:sp>
      <p:sp>
        <p:nvSpPr>
          <p:cNvPr id="24" name="テキスト ボックス 2"/>
          <p:cNvSpPr txBox="1">
            <a:spLocks noChangeArrowheads="1"/>
          </p:cNvSpPr>
          <p:nvPr/>
        </p:nvSpPr>
        <p:spPr bwMode="auto">
          <a:xfrm>
            <a:off x="8518280" y="6479906"/>
            <a:ext cx="1992066" cy="903700"/>
          </a:xfrm>
          <a:prstGeom prst="rect">
            <a:avLst/>
          </a:prstGeom>
          <a:solidFill>
            <a:srgbClr val="008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anchor="ctr">
            <a:spAutoFit/>
          </a:bodyPr>
          <a:lstStyle>
            <a:defPPr>
              <a:defRPr lang="en-US"/>
            </a:defPPr>
            <a:lvl1pPr algn="ctr">
              <a:spcBef>
                <a:spcPct val="50000"/>
              </a:spcBef>
              <a:defRPr sz="2500" kern="0">
                <a:solidFill>
                  <a:srgbClr val="FF9900"/>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spcBef>
                <a:spcPts val="0"/>
              </a:spcBef>
            </a:pPr>
            <a:r>
              <a:rPr lang="ja-JP" altLang="en-US" sz="1800" smtClean="0">
                <a:solidFill>
                  <a:schemeClr val="bg1"/>
                </a:solidFill>
                <a:latin typeface="+mn-ea"/>
                <a:ea typeface="+mn-ea"/>
              </a:rPr>
              <a:t>照明効果改善、</a:t>
            </a:r>
            <a:endParaRPr lang="en-US" altLang="ja-JP" sz="1800" smtClean="0">
              <a:solidFill>
                <a:schemeClr val="bg1"/>
              </a:solidFill>
              <a:latin typeface="+mn-ea"/>
              <a:ea typeface="+mn-ea"/>
            </a:endParaRPr>
          </a:p>
          <a:p>
            <a:pPr>
              <a:spcBef>
                <a:spcPts val="0"/>
              </a:spcBef>
            </a:pPr>
            <a:r>
              <a:rPr lang="ja-JP" altLang="en-US" sz="1800" smtClean="0">
                <a:solidFill>
                  <a:schemeClr val="bg1"/>
                </a:solidFill>
                <a:latin typeface="+mn-ea"/>
                <a:ea typeface="+mn-ea"/>
              </a:rPr>
              <a:t>周辺への光害防止</a:t>
            </a:r>
            <a:endParaRPr lang="en-US" altLang="ja-JP" sz="1800" smtClean="0">
              <a:solidFill>
                <a:schemeClr val="bg1"/>
              </a:solidFill>
              <a:latin typeface="+mn-ea"/>
              <a:ea typeface="+mn-ea"/>
            </a:endParaRPr>
          </a:p>
          <a:p>
            <a:pPr>
              <a:spcBef>
                <a:spcPts val="0"/>
              </a:spcBef>
            </a:pPr>
            <a:r>
              <a:rPr lang="en-US" altLang="ja-JP" sz="1800" smtClean="0">
                <a:solidFill>
                  <a:schemeClr val="bg1"/>
                </a:solidFill>
                <a:latin typeface="+mn-ea"/>
                <a:ea typeface="+mn-ea"/>
              </a:rPr>
              <a:t>〈</a:t>
            </a:r>
            <a:r>
              <a:rPr lang="ja-JP" altLang="en-US" sz="1800" smtClean="0">
                <a:solidFill>
                  <a:schemeClr val="bg1"/>
                </a:solidFill>
                <a:latin typeface="+mn-ea"/>
                <a:ea typeface="+mn-ea"/>
              </a:rPr>
              <a:t>全閉制御</a:t>
            </a:r>
            <a:r>
              <a:rPr lang="en-US" altLang="ja-JP" sz="1800" smtClean="0">
                <a:solidFill>
                  <a:schemeClr val="bg1"/>
                </a:solidFill>
                <a:latin typeface="+mn-ea"/>
                <a:ea typeface="+mn-ea"/>
              </a:rPr>
              <a:t>〉</a:t>
            </a:r>
            <a:endParaRPr lang="ja-JP" altLang="en-US" sz="1800">
              <a:solidFill>
                <a:schemeClr val="bg1"/>
              </a:solidFill>
              <a:latin typeface="+mn-ea"/>
              <a:ea typeface="+mn-ea"/>
            </a:endParaRPr>
          </a:p>
        </p:txBody>
      </p:sp>
      <p:cxnSp>
        <p:nvCxnSpPr>
          <p:cNvPr id="18" name="直線矢印コネクタ 17"/>
          <p:cNvCxnSpPr/>
          <p:nvPr/>
        </p:nvCxnSpPr>
        <p:spPr>
          <a:xfrm flipH="1">
            <a:off x="7002884" y="3203990"/>
            <a:ext cx="1224136" cy="0"/>
          </a:xfrm>
          <a:prstGeom prst="straightConnector1">
            <a:avLst/>
          </a:prstGeom>
          <a:ln w="38100">
            <a:solidFill>
              <a:srgbClr val="CC00FF"/>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7002884" y="3507726"/>
            <a:ext cx="1224136" cy="0"/>
          </a:xfrm>
          <a:prstGeom prst="straightConnector1">
            <a:avLst/>
          </a:prstGeom>
          <a:ln w="38100">
            <a:solidFill>
              <a:srgbClr val="CC00FF"/>
            </a:solidFill>
            <a:tailEnd type="arrow"/>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8371036" y="3508511"/>
            <a:ext cx="1120500" cy="276999"/>
          </a:xfrm>
          <a:prstGeom prst="rect">
            <a:avLst/>
          </a:prstGeom>
        </p:spPr>
        <p:txBody>
          <a:bodyPr wrap="none" lIns="0" tIns="0" rIns="0" bIns="0">
            <a:spAutoFit/>
          </a:bodyPr>
          <a:lstStyle/>
          <a:p>
            <a:r>
              <a:rPr lang="ja-JP" altLang="en-US" sz="1800" b="1" smtClean="0">
                <a:latin typeface="+mn-ea"/>
                <a:ea typeface="+mn-ea"/>
              </a:rPr>
              <a:t>視界を確保</a:t>
            </a:r>
            <a:endParaRPr lang="ja-JP" altLang="en-US" sz="1800" b="1">
              <a:latin typeface="+mn-ea"/>
              <a:ea typeface="+mn-ea"/>
            </a:endParaRPr>
          </a:p>
        </p:txBody>
      </p:sp>
      <p:sp>
        <p:nvSpPr>
          <p:cNvPr id="31" name="正方形/長方形 30"/>
          <p:cNvSpPr/>
          <p:nvPr/>
        </p:nvSpPr>
        <p:spPr>
          <a:xfrm>
            <a:off x="5299060" y="2197619"/>
            <a:ext cx="1603003" cy="830997"/>
          </a:xfrm>
          <a:prstGeom prst="rect">
            <a:avLst/>
          </a:prstGeom>
        </p:spPr>
        <p:txBody>
          <a:bodyPr wrap="none" lIns="0" tIns="0" rIns="0" bIns="0">
            <a:spAutoFit/>
          </a:bodyPr>
          <a:lstStyle/>
          <a:p>
            <a:r>
              <a:rPr lang="ja-JP" altLang="en-US" sz="1800" b="1" smtClean="0">
                <a:latin typeface="+mn-ea"/>
                <a:ea typeface="+mn-ea"/>
              </a:rPr>
              <a:t>日射遮蔽不要</a:t>
            </a:r>
            <a:endParaRPr lang="en-US" altLang="ja-JP" sz="1800" b="1" smtClean="0">
              <a:latin typeface="+mn-ea"/>
              <a:ea typeface="+mn-ea"/>
            </a:endParaRPr>
          </a:p>
          <a:p>
            <a:r>
              <a:rPr lang="ja-JP" altLang="en-US" sz="1800" b="1" smtClean="0">
                <a:latin typeface="+mn-ea"/>
                <a:ea typeface="+mn-ea"/>
              </a:rPr>
              <a:t>または</a:t>
            </a:r>
            <a:endParaRPr lang="en-US" altLang="ja-JP" sz="1800" b="1" smtClean="0">
              <a:latin typeface="+mn-ea"/>
              <a:ea typeface="+mn-ea"/>
            </a:endParaRPr>
          </a:p>
          <a:p>
            <a:r>
              <a:rPr lang="ja-JP" altLang="en-US" sz="1800" b="1" smtClean="0">
                <a:latin typeface="+mn-ea"/>
                <a:ea typeface="+mn-ea"/>
              </a:rPr>
              <a:t>太陽高度が高い</a:t>
            </a:r>
            <a:endParaRPr lang="ja-JP" altLang="en-US" sz="1800" b="1">
              <a:latin typeface="+mn-ea"/>
              <a:ea typeface="+mn-ea"/>
            </a:endParaRPr>
          </a:p>
        </p:txBody>
      </p:sp>
      <p:sp>
        <p:nvSpPr>
          <p:cNvPr id="32" name="フリーフォーム 31"/>
          <p:cNvSpPr/>
          <p:nvPr/>
        </p:nvSpPr>
        <p:spPr>
          <a:xfrm>
            <a:off x="6902063" y="1976950"/>
            <a:ext cx="712889" cy="625134"/>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solidFill>
            <a:srgbClr val="FFCCCC"/>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eaLnBrk="0" hangingPunct="0">
              <a:defRPr/>
            </a:pPr>
            <a:endParaRPr lang="ja-JP" altLang="en-US">
              <a:solidFill>
                <a:srgbClr val="FFFFFF"/>
              </a:solidFill>
            </a:endParaRPr>
          </a:p>
        </p:txBody>
      </p:sp>
      <p:sp>
        <p:nvSpPr>
          <p:cNvPr id="33" name="正方形/長方形 32"/>
          <p:cNvSpPr/>
          <p:nvPr/>
        </p:nvSpPr>
        <p:spPr>
          <a:xfrm>
            <a:off x="5529892" y="5752164"/>
            <a:ext cx="461665" cy="276999"/>
          </a:xfrm>
          <a:prstGeom prst="rect">
            <a:avLst/>
          </a:prstGeom>
        </p:spPr>
        <p:txBody>
          <a:bodyPr wrap="none" lIns="0" tIns="0" rIns="0" bIns="0">
            <a:spAutoFit/>
          </a:bodyPr>
          <a:lstStyle/>
          <a:p>
            <a:r>
              <a:rPr lang="ja-JP" altLang="en-US" sz="1800" b="1" smtClean="0">
                <a:latin typeface="+mn-ea"/>
                <a:ea typeface="+mn-ea"/>
              </a:rPr>
              <a:t>夜間</a:t>
            </a:r>
            <a:endParaRPr lang="ja-JP" altLang="en-US" sz="1800" b="1">
              <a:latin typeface="+mn-ea"/>
              <a:ea typeface="+mn-ea"/>
            </a:endParaRPr>
          </a:p>
        </p:txBody>
      </p:sp>
      <p:sp>
        <p:nvSpPr>
          <p:cNvPr id="34" name="正方形/長方形 33"/>
          <p:cNvSpPr/>
          <p:nvPr/>
        </p:nvSpPr>
        <p:spPr>
          <a:xfrm>
            <a:off x="8357399" y="5577978"/>
            <a:ext cx="1569340" cy="553998"/>
          </a:xfrm>
          <a:prstGeom prst="rect">
            <a:avLst/>
          </a:prstGeom>
        </p:spPr>
        <p:txBody>
          <a:bodyPr wrap="none" lIns="0" tIns="0" rIns="0" bIns="0">
            <a:spAutoFit/>
          </a:bodyPr>
          <a:lstStyle/>
          <a:p>
            <a:r>
              <a:rPr lang="ja-JP" altLang="en-US" sz="1800" b="1" smtClean="0">
                <a:latin typeface="+mn-ea"/>
                <a:ea typeface="+mn-ea"/>
              </a:rPr>
              <a:t>羽根を室内側に</a:t>
            </a:r>
            <a:endParaRPr lang="en-US" altLang="ja-JP" sz="1800" b="1" smtClean="0">
              <a:latin typeface="+mn-ea"/>
              <a:ea typeface="+mn-ea"/>
            </a:endParaRPr>
          </a:p>
          <a:p>
            <a:r>
              <a:rPr lang="ja-JP" altLang="en-US" sz="1800" b="1">
                <a:latin typeface="+mn-ea"/>
                <a:ea typeface="+mn-ea"/>
              </a:rPr>
              <a:t>傾ける</a:t>
            </a:r>
          </a:p>
        </p:txBody>
      </p:sp>
      <p:sp>
        <p:nvSpPr>
          <p:cNvPr id="35" name="正方形/長方形 34"/>
          <p:cNvSpPr/>
          <p:nvPr/>
        </p:nvSpPr>
        <p:spPr>
          <a:xfrm>
            <a:off x="723298" y="5439478"/>
            <a:ext cx="1615827" cy="830997"/>
          </a:xfrm>
          <a:prstGeom prst="rect">
            <a:avLst/>
          </a:prstGeom>
        </p:spPr>
        <p:txBody>
          <a:bodyPr wrap="none" lIns="0" tIns="0" rIns="0" bIns="0">
            <a:spAutoFit/>
          </a:bodyPr>
          <a:lstStyle/>
          <a:p>
            <a:r>
              <a:rPr lang="ja-JP" altLang="en-US" sz="1800" b="1" smtClean="0">
                <a:latin typeface="+mn-ea"/>
                <a:ea typeface="+mn-ea"/>
              </a:rPr>
              <a:t>日射遮蔽不要</a:t>
            </a:r>
            <a:endParaRPr lang="en-US" altLang="ja-JP" sz="1800" b="1" smtClean="0">
              <a:latin typeface="+mn-ea"/>
              <a:ea typeface="+mn-ea"/>
            </a:endParaRPr>
          </a:p>
          <a:p>
            <a:r>
              <a:rPr lang="ja-JP" altLang="en-US" sz="1800" b="1" smtClean="0">
                <a:latin typeface="+mn-ea"/>
                <a:ea typeface="+mn-ea"/>
              </a:rPr>
              <a:t>かつ</a:t>
            </a:r>
            <a:endParaRPr lang="en-US" altLang="ja-JP" sz="1800" b="1" smtClean="0">
              <a:latin typeface="+mn-ea"/>
              <a:ea typeface="+mn-ea"/>
            </a:endParaRPr>
          </a:p>
          <a:p>
            <a:r>
              <a:rPr lang="ja-JP" altLang="en-US" sz="1800" b="1" smtClean="0">
                <a:latin typeface="+mn-ea"/>
                <a:ea typeface="+mn-ea"/>
              </a:rPr>
              <a:t>一定時間経過後</a:t>
            </a:r>
            <a:endParaRPr lang="ja-JP" altLang="en-US" sz="1800" b="1">
              <a:latin typeface="+mn-ea"/>
              <a:ea typeface="+mn-ea"/>
            </a:endParaRPr>
          </a:p>
        </p:txBody>
      </p:sp>
      <p:cxnSp>
        <p:nvCxnSpPr>
          <p:cNvPr id="36" name="直線矢印コネクタ 35"/>
          <p:cNvCxnSpPr/>
          <p:nvPr/>
        </p:nvCxnSpPr>
        <p:spPr>
          <a:xfrm flipH="1">
            <a:off x="2823055" y="6488734"/>
            <a:ext cx="1224136" cy="0"/>
          </a:xfrm>
          <a:prstGeom prst="straightConnector1">
            <a:avLst/>
          </a:prstGeom>
          <a:ln w="38100">
            <a:solidFill>
              <a:srgbClr val="CC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H="1">
            <a:off x="2823055" y="6792470"/>
            <a:ext cx="1224136" cy="0"/>
          </a:xfrm>
          <a:prstGeom prst="straightConnector1">
            <a:avLst/>
          </a:prstGeom>
          <a:ln w="38100">
            <a:solidFill>
              <a:srgbClr val="CC00FF"/>
            </a:solidFill>
            <a:tailEnd type="arrow"/>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122564" y="6856073"/>
            <a:ext cx="1120500" cy="276999"/>
          </a:xfrm>
          <a:prstGeom prst="rect">
            <a:avLst/>
          </a:prstGeom>
        </p:spPr>
        <p:txBody>
          <a:bodyPr wrap="none" lIns="0" tIns="0" rIns="0" bIns="0">
            <a:spAutoFit/>
          </a:bodyPr>
          <a:lstStyle/>
          <a:p>
            <a:r>
              <a:rPr lang="ja-JP" altLang="en-US" sz="1800" b="1" smtClean="0">
                <a:latin typeface="+mn-ea"/>
                <a:ea typeface="+mn-ea"/>
              </a:rPr>
              <a:t>視界を確保</a:t>
            </a:r>
            <a:endParaRPr lang="ja-JP" altLang="en-US" sz="1800" b="1">
              <a:latin typeface="+mn-ea"/>
              <a:ea typeface="+mn-ea"/>
            </a:endParaRPr>
          </a:p>
        </p:txBody>
      </p:sp>
      <p:sp>
        <p:nvSpPr>
          <p:cNvPr id="25" name="テキスト ボックス 2"/>
          <p:cNvSpPr txBox="1">
            <a:spLocks noChangeArrowheads="1"/>
          </p:cNvSpPr>
          <p:nvPr/>
        </p:nvSpPr>
        <p:spPr bwMode="auto">
          <a:xfrm>
            <a:off x="234132" y="828304"/>
            <a:ext cx="10260184" cy="432048"/>
          </a:xfrm>
          <a:prstGeom prst="rect">
            <a:avLst/>
          </a:prstGeom>
          <a:solidFill>
            <a:srgbClr val="008000"/>
          </a:solid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spcBef>
                <a:spcPct val="50000"/>
              </a:spcBef>
              <a:defRPr sz="2500" kern="0">
                <a:solidFill>
                  <a:srgbClr val="FF9900"/>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2400" b="1">
                <a:solidFill>
                  <a:schemeClr val="bg1"/>
                </a:solidFill>
                <a:latin typeface="+mn-ea"/>
                <a:ea typeface="+mn-ea"/>
              </a:rPr>
              <a:t>２モーター</a:t>
            </a:r>
            <a:r>
              <a:rPr lang="ja-JP" altLang="en-US" sz="2400" b="1" smtClean="0">
                <a:solidFill>
                  <a:schemeClr val="bg1"/>
                </a:solidFill>
                <a:latin typeface="+mn-ea"/>
                <a:ea typeface="+mn-ea"/>
              </a:rPr>
              <a:t>方式（</a:t>
            </a:r>
            <a:r>
              <a:rPr lang="ja-JP" altLang="en-US" sz="2400" b="1">
                <a:solidFill>
                  <a:schemeClr val="bg1"/>
                </a:solidFill>
                <a:latin typeface="+mn-ea"/>
                <a:ea typeface="+mn-ea"/>
              </a:rPr>
              <a:t>昇降用</a:t>
            </a:r>
            <a:r>
              <a:rPr lang="ja-JP" altLang="en-US" sz="2400" b="1" smtClean="0">
                <a:solidFill>
                  <a:schemeClr val="bg1"/>
                </a:solidFill>
                <a:latin typeface="+mn-ea"/>
                <a:ea typeface="+mn-ea"/>
              </a:rPr>
              <a:t>モータ／スラット</a:t>
            </a:r>
            <a:r>
              <a:rPr lang="ja-JP" altLang="en-US" sz="2400" b="1">
                <a:solidFill>
                  <a:schemeClr val="bg1"/>
                </a:solidFill>
                <a:latin typeface="+mn-ea"/>
                <a:ea typeface="+mn-ea"/>
              </a:rPr>
              <a:t>角度調整モータ）</a:t>
            </a:r>
          </a:p>
        </p:txBody>
      </p:sp>
    </p:spTree>
    <p:extLst>
      <p:ext uri="{BB962C8B-B14F-4D97-AF65-F5344CB8AC3E}">
        <p14:creationId xmlns:p14="http://schemas.microsoft.com/office/powerpoint/2010/main" val="17944985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3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22" presetClass="entr" presetSubtype="8" repeatCount="300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グループ化 2"/>
          <p:cNvGrpSpPr>
            <a:grpSpLocks/>
          </p:cNvGrpSpPr>
          <p:nvPr/>
        </p:nvGrpSpPr>
        <p:grpSpPr bwMode="auto">
          <a:xfrm>
            <a:off x="-23813" y="0"/>
            <a:ext cx="10717213" cy="7561263"/>
            <a:chOff x="-24606" y="-1"/>
            <a:chExt cx="10718006" cy="7561263"/>
          </a:xfrm>
        </p:grpSpPr>
        <p:sp>
          <p:nvSpPr>
            <p:cNvPr id="21509" name="Rectangle 5"/>
            <p:cNvSpPr>
              <a:spLocks noChangeArrowheads="1"/>
            </p:cNvSpPr>
            <p:nvPr/>
          </p:nvSpPr>
          <p:spPr bwMode="auto">
            <a:xfrm>
              <a:off x="0" y="-1"/>
              <a:ext cx="10693400" cy="7331755"/>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0" name="Rectangle 6"/>
            <p:cNvSpPr>
              <a:spLocks noChangeArrowheads="1"/>
            </p:cNvSpPr>
            <p:nvPr/>
          </p:nvSpPr>
          <p:spPr bwMode="auto">
            <a:xfrm>
              <a:off x="-24606" y="7331755"/>
              <a:ext cx="10718006" cy="229507"/>
            </a:xfrm>
            <a:prstGeom prst="rect">
              <a:avLst/>
            </a:prstGeom>
            <a:solidFill>
              <a:srgbClr val="663300"/>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1" name="Line 7"/>
            <p:cNvSpPr>
              <a:spLocks noChangeShapeType="1"/>
            </p:cNvSpPr>
            <p:nvPr/>
          </p:nvSpPr>
          <p:spPr bwMode="auto">
            <a:xfrm>
              <a:off x="9730928" y="7265481"/>
              <a:ext cx="3683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2" name="Line 8"/>
            <p:cNvSpPr>
              <a:spLocks noChangeShapeType="1"/>
            </p:cNvSpPr>
            <p:nvPr/>
          </p:nvSpPr>
          <p:spPr bwMode="auto">
            <a:xfrm>
              <a:off x="9121328" y="7265481"/>
              <a:ext cx="3683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3" name="AutoShape 9"/>
            <p:cNvSpPr>
              <a:spLocks noChangeArrowheads="1"/>
            </p:cNvSpPr>
            <p:nvPr/>
          </p:nvSpPr>
          <p:spPr bwMode="auto">
            <a:xfrm>
              <a:off x="584200" y="7144485"/>
              <a:ext cx="800100" cy="165100"/>
            </a:xfrm>
            <a:prstGeom prst="roundRect">
              <a:avLst>
                <a:gd name="adj" fmla="val 16667"/>
              </a:avLst>
            </a:prstGeom>
            <a:solidFill>
              <a:srgbClr val="33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4" name="Rectangle 10"/>
            <p:cNvSpPr>
              <a:spLocks noChangeArrowheads="1"/>
            </p:cNvSpPr>
            <p:nvPr/>
          </p:nvSpPr>
          <p:spPr bwMode="auto">
            <a:xfrm>
              <a:off x="584200" y="7068285"/>
              <a:ext cx="803275" cy="7620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5" name="Rectangle 11"/>
            <p:cNvSpPr>
              <a:spLocks noChangeArrowheads="1"/>
            </p:cNvSpPr>
            <p:nvPr/>
          </p:nvSpPr>
          <p:spPr bwMode="auto">
            <a:xfrm>
              <a:off x="957263" y="6992085"/>
              <a:ext cx="88900" cy="1476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3" name="Text Box 4"/>
          <p:cNvSpPr txBox="1">
            <a:spLocks noChangeArrowheads="1"/>
          </p:cNvSpPr>
          <p:nvPr/>
        </p:nvSpPr>
        <p:spPr bwMode="auto">
          <a:xfrm>
            <a:off x="-26988" y="2501900"/>
            <a:ext cx="10693401"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eaLnBrk="0" hangingPunct="0">
              <a:defRPr kumimoji="1" sz="2400">
                <a:solidFill>
                  <a:schemeClr val="tx1"/>
                </a:solidFill>
                <a:latin typeface="Arial Unicode MS" pitchFamily="50" charset="-128"/>
                <a:ea typeface="ＭＳ Ｐゴシック" pitchFamily="50" charset="-128"/>
              </a:defRPr>
            </a:lvl1pPr>
            <a:lvl2pPr marL="742950" indent="-285750" eaLnBrk="0" hangingPunct="0">
              <a:defRPr kumimoji="1" sz="2400">
                <a:solidFill>
                  <a:schemeClr val="tx1"/>
                </a:solidFill>
                <a:latin typeface="Arial Unicode MS" pitchFamily="50" charset="-128"/>
                <a:ea typeface="ＭＳ Ｐゴシック" pitchFamily="50" charset="-128"/>
              </a:defRPr>
            </a:lvl2pPr>
            <a:lvl3pPr marL="1143000" indent="-228600" eaLnBrk="0" hangingPunct="0">
              <a:defRPr kumimoji="1" sz="2400">
                <a:solidFill>
                  <a:schemeClr val="tx1"/>
                </a:solidFill>
                <a:latin typeface="Arial Unicode MS" pitchFamily="50" charset="-128"/>
                <a:ea typeface="ＭＳ Ｐゴシック" pitchFamily="50" charset="-128"/>
              </a:defRPr>
            </a:lvl3pPr>
            <a:lvl4pPr marL="1600200" indent="-228600" eaLnBrk="0" hangingPunct="0">
              <a:defRPr kumimoji="1" sz="2400">
                <a:solidFill>
                  <a:schemeClr val="tx1"/>
                </a:solidFill>
                <a:latin typeface="Arial Unicode MS" pitchFamily="50" charset="-128"/>
                <a:ea typeface="ＭＳ Ｐゴシック" pitchFamily="50" charset="-128"/>
              </a:defRPr>
            </a:lvl4pPr>
            <a:lvl5pPr marL="2057400" indent="-228600" eaLnBrk="0" hangingPunct="0">
              <a:defRPr kumimoji="1" sz="2400">
                <a:solidFill>
                  <a:schemeClr val="tx1"/>
                </a:solidFill>
                <a:latin typeface="Arial Unicode MS" pitchFamily="50" charset="-128"/>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Unicode MS" pitchFamily="50" charset="-128"/>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Unicode MS" pitchFamily="50" charset="-128"/>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Unicode MS" pitchFamily="50" charset="-128"/>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Unicode MS" pitchFamily="50" charset="-128"/>
                <a:ea typeface="ＭＳ Ｐゴシック" pitchFamily="50" charset="-128"/>
              </a:defRPr>
            </a:lvl9pPr>
          </a:lstStyle>
          <a:p>
            <a:pPr algn="ctr" eaLnBrk="1" hangingPunct="1">
              <a:spcBef>
                <a:spcPct val="50000"/>
              </a:spcBef>
              <a:defRPr/>
            </a:pPr>
            <a:r>
              <a:rPr lang="ja-JP" altLang="en-US" sz="3600" dirty="0" smtClean="0">
                <a:solidFill>
                  <a:srgbClr val="FF9900"/>
                </a:solidFill>
              </a:rPr>
              <a:t>発　行</a:t>
            </a:r>
          </a:p>
          <a:p>
            <a:pPr algn="ctr" eaLnBrk="1" hangingPunct="1">
              <a:spcBef>
                <a:spcPct val="50000"/>
              </a:spcBef>
              <a:defRPr/>
            </a:pPr>
            <a:r>
              <a:rPr lang="ja-JP" altLang="en-US" sz="3600" dirty="0">
                <a:solidFill>
                  <a:schemeClr val="bg1"/>
                </a:solidFill>
              </a:rPr>
              <a:t>公益</a:t>
            </a:r>
            <a:r>
              <a:rPr lang="ja-JP" altLang="en-US" sz="3600" dirty="0" smtClean="0">
                <a:solidFill>
                  <a:schemeClr val="bg1"/>
                </a:solidFill>
              </a:rPr>
              <a:t>社団法人　空気調和・衛生工学会</a:t>
            </a:r>
          </a:p>
          <a:p>
            <a:pPr algn="ctr" eaLnBrk="1" hangingPunct="1">
              <a:spcBef>
                <a:spcPct val="50000"/>
              </a:spcBef>
              <a:defRPr/>
            </a:pPr>
            <a:r>
              <a:rPr lang="ja-JP" altLang="en-US" sz="2100" dirty="0" smtClean="0">
                <a:solidFill>
                  <a:schemeClr val="bg1"/>
                </a:solidFill>
                <a:latin typeface="+mn-lt"/>
              </a:rPr>
              <a:t>（</a:t>
            </a:r>
            <a:r>
              <a:rPr lang="en-US" altLang="ja-JP" sz="2100" dirty="0" err="1" smtClean="0">
                <a:solidFill>
                  <a:schemeClr val="bg1"/>
                </a:solidFill>
                <a:latin typeface="+mn-lt"/>
              </a:rPr>
              <a:t>SHASE</a:t>
            </a:r>
            <a:r>
              <a:rPr lang="en-US" altLang="ja-JP" sz="2100" dirty="0" smtClean="0">
                <a:solidFill>
                  <a:schemeClr val="bg1"/>
                </a:solidFill>
                <a:latin typeface="+mn-lt"/>
              </a:rPr>
              <a:t>: The Society of Heating, Air Conditioning and Sanitary Engineers of Japan</a:t>
            </a:r>
            <a:r>
              <a:rPr lang="ja-JP" altLang="en-US" sz="2100" dirty="0" smtClean="0">
                <a:solidFill>
                  <a:schemeClr val="bg1"/>
                </a:solidFill>
                <a:latin typeface="+mn-lt"/>
              </a:rPr>
              <a:t>）</a:t>
            </a:r>
            <a:endParaRPr lang="en-US" altLang="ja-JP" sz="2100" dirty="0" smtClean="0">
              <a:solidFill>
                <a:schemeClr val="bg1"/>
              </a:solidFill>
              <a:latin typeface="+mn-lt"/>
            </a:endParaRPr>
          </a:p>
        </p:txBody>
      </p:sp>
      <p:sp>
        <p:nvSpPr>
          <p:cNvPr id="2" name="テキスト ボックス 1"/>
          <p:cNvSpPr txBox="1"/>
          <p:nvPr/>
        </p:nvSpPr>
        <p:spPr>
          <a:xfrm rot="20725215">
            <a:off x="8177065" y="6448783"/>
            <a:ext cx="2257028" cy="492443"/>
          </a:xfrm>
          <a:prstGeom prst="rect">
            <a:avLst/>
          </a:prstGeom>
          <a:noFill/>
        </p:spPr>
        <p:txBody>
          <a:bodyPr wrap="none" lIns="0" tIns="0" rIns="0" bIns="0" rtlCol="0" anchor="ctr" anchorCtr="0">
            <a:spAutoFit/>
          </a:bodyPr>
          <a:lstStyle/>
          <a:p>
            <a:r>
              <a:rPr lang="ja-JP" altLang="en-US" sz="3200" dirty="0" smtClean="0">
                <a:solidFill>
                  <a:schemeClr val="bg1">
                    <a:lumMod val="95000"/>
                  </a:schemeClr>
                </a:solidFill>
                <a:latin typeface="HG創英角ﾎﾟｯﾌﾟ体" panose="040B0A09000000000000" pitchFamily="49" charset="-128"/>
                <a:ea typeface="HG創英角ﾎﾟｯﾌﾟ体" panose="040B0A09000000000000" pitchFamily="49" charset="-128"/>
              </a:rPr>
              <a:t>射場本 忠彦</a:t>
            </a:r>
            <a:endParaRPr kumimoji="1" lang="ja-JP" altLang="en-US" sz="3200" dirty="0">
              <a:solidFill>
                <a:schemeClr val="bg1">
                  <a:lumMod val="95000"/>
                </a:schemeClr>
              </a:solidFill>
              <a:latin typeface="HG創英角ﾎﾟｯﾌﾟ体" panose="040B0A09000000000000" pitchFamily="49" charset="-128"/>
              <a:ea typeface="HG創英角ﾎﾟｯﾌﾟ体" panose="040B0A09000000000000" pitchFamily="49" charset="-128"/>
            </a:endParaRPr>
          </a:p>
        </p:txBody>
      </p:sp>
      <p:sp>
        <p:nvSpPr>
          <p:cNvPr id="3" name="スライド番号プレースホルダー 2"/>
          <p:cNvSpPr>
            <a:spLocks noGrp="1"/>
          </p:cNvSpPr>
          <p:nvPr>
            <p:ph type="sldNum" sz="quarter" idx="10"/>
          </p:nvPr>
        </p:nvSpPr>
        <p:spPr/>
        <p:txBody>
          <a:bodyPr/>
          <a:lstStyle/>
          <a:p>
            <a:pPr>
              <a:defRPr/>
            </a:pPr>
            <a:fld id="{E11307C1-A6D8-4A0E-9DB6-DF26A653A6DA}" type="slidenum">
              <a:rPr lang="en-US" altLang="ja-JP" smtClean="0"/>
              <a:pPr>
                <a:defRPr/>
              </a:pPr>
              <a:t>18</a:t>
            </a:fld>
            <a:endParaRPr lang="en-US" dirty="0"/>
          </a:p>
        </p:txBody>
      </p:sp>
    </p:spTree>
    <p:extLst>
      <p:ext uri="{BB962C8B-B14F-4D97-AF65-F5344CB8AC3E}">
        <p14:creationId xmlns:p14="http://schemas.microsoft.com/office/powerpoint/2010/main" val="2260346266"/>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窓周りの熱環境</a:t>
            </a:r>
            <a:endParaRPr kumimoji="1" lang="ja-JP" altLang="en-US" sz="2800" dirty="0"/>
          </a:p>
        </p:txBody>
      </p:sp>
      <p:sp>
        <p:nvSpPr>
          <p:cNvPr id="8" name="角丸四角形 7"/>
          <p:cNvSpPr/>
          <p:nvPr/>
        </p:nvSpPr>
        <p:spPr>
          <a:xfrm>
            <a:off x="882650" y="1764407"/>
            <a:ext cx="9072562" cy="4680520"/>
          </a:xfrm>
          <a:prstGeom prst="roundRect">
            <a:avLst>
              <a:gd name="adj" fmla="val 307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ja-JP" altLang="en-US" sz="2500" kern="0" dirty="0" smtClean="0">
                <a:solidFill>
                  <a:schemeClr val="bg1"/>
                </a:solidFill>
                <a:latin typeface="HGP創英角ｺﾞｼｯｸUB" pitchFamily="50" charset="-128"/>
                <a:ea typeface="HGP創英角ｺﾞｼｯｸUB" pitchFamily="50" charset="-128"/>
              </a:rPr>
              <a:t>窓</a:t>
            </a:r>
            <a:r>
              <a:rPr lang="ja-JP" altLang="en-US" sz="2500" kern="0" dirty="0">
                <a:solidFill>
                  <a:schemeClr val="bg1"/>
                </a:solidFill>
                <a:latin typeface="HGP創英角ｺﾞｼｯｸUB" pitchFamily="50" charset="-128"/>
                <a:ea typeface="HGP創英角ｺﾞｼｯｸUB" pitchFamily="50" charset="-128"/>
              </a:rPr>
              <a:t>周りは、「</a:t>
            </a:r>
            <a:r>
              <a:rPr lang="ja-JP" altLang="en-US" sz="2500" kern="0" dirty="0">
                <a:solidFill>
                  <a:srgbClr val="FF0000"/>
                </a:solidFill>
                <a:latin typeface="HGP創英角ｺﾞｼｯｸUB" pitchFamily="50" charset="-128"/>
                <a:ea typeface="HGP創英角ｺﾞｼｯｸUB" pitchFamily="50" charset="-128"/>
              </a:rPr>
              <a:t>熱</a:t>
            </a:r>
            <a:r>
              <a:rPr lang="ja-JP" altLang="en-US" sz="2500" kern="0" dirty="0">
                <a:solidFill>
                  <a:schemeClr val="bg1"/>
                </a:solidFill>
                <a:latin typeface="HGP創英角ｺﾞｼｯｸUB" pitchFamily="50" charset="-128"/>
                <a:ea typeface="HGP創英角ｺﾞｼｯｸUB" pitchFamily="50" charset="-128"/>
              </a:rPr>
              <a:t>」、「</a:t>
            </a:r>
            <a:r>
              <a:rPr lang="ja-JP" altLang="en-US" sz="2500" kern="0" dirty="0">
                <a:solidFill>
                  <a:srgbClr val="FFFF00"/>
                </a:solidFill>
                <a:latin typeface="HGP創英角ｺﾞｼｯｸUB" pitchFamily="50" charset="-128"/>
                <a:ea typeface="HGP創英角ｺﾞｼｯｸUB" pitchFamily="50" charset="-128"/>
              </a:rPr>
              <a:t>光</a:t>
            </a:r>
            <a:r>
              <a:rPr lang="ja-JP" altLang="en-US" sz="2500" kern="0" dirty="0">
                <a:solidFill>
                  <a:schemeClr val="bg1"/>
                </a:solidFill>
                <a:latin typeface="HGP創英角ｺﾞｼｯｸUB" pitchFamily="50" charset="-128"/>
                <a:ea typeface="HGP創英角ｺﾞｼｯｸUB" pitchFamily="50" charset="-128"/>
              </a:rPr>
              <a:t>」、「</a:t>
            </a:r>
            <a:r>
              <a:rPr lang="ja-JP" altLang="en-US" sz="2500" kern="0" dirty="0">
                <a:solidFill>
                  <a:srgbClr val="00B0F0"/>
                </a:solidFill>
                <a:latin typeface="HGP創英角ｺﾞｼｯｸUB" pitchFamily="50" charset="-128"/>
                <a:ea typeface="HGP創英角ｺﾞｼｯｸUB" pitchFamily="50" charset="-128"/>
              </a:rPr>
              <a:t>空気</a:t>
            </a:r>
            <a:r>
              <a:rPr lang="ja-JP" altLang="en-US" sz="2500" kern="0" dirty="0">
                <a:solidFill>
                  <a:schemeClr val="bg1"/>
                </a:solidFill>
                <a:latin typeface="HGP創英角ｺﾞｼｯｸUB" pitchFamily="50" charset="-128"/>
                <a:ea typeface="HGP創英角ｺﾞｼｯｸUB" pitchFamily="50" charset="-128"/>
              </a:rPr>
              <a:t>」、「</a:t>
            </a:r>
            <a:r>
              <a:rPr lang="ja-JP" altLang="en-US" sz="2500" kern="0" dirty="0">
                <a:solidFill>
                  <a:srgbClr val="CC66FF"/>
                </a:solidFill>
                <a:latin typeface="HGP創英角ｺﾞｼｯｸUB" pitchFamily="50" charset="-128"/>
                <a:ea typeface="HGP創英角ｺﾞｼｯｸUB" pitchFamily="50" charset="-128"/>
              </a:rPr>
              <a:t>音</a:t>
            </a:r>
            <a:r>
              <a:rPr lang="ja-JP" altLang="en-US" sz="2500" kern="0" dirty="0">
                <a:solidFill>
                  <a:schemeClr val="bg1"/>
                </a:solidFill>
                <a:latin typeface="HGP創英角ｺﾞｼｯｸUB" pitchFamily="50" charset="-128"/>
                <a:ea typeface="HGP創英角ｺﾞｼｯｸUB" pitchFamily="50" charset="-128"/>
              </a:rPr>
              <a:t>」と言った環境要因に対し、それらを取り込みたい場合と遮断したい場合が、時とニーズによって入れ変わります。　</a:t>
            </a:r>
          </a:p>
          <a:p>
            <a:pPr>
              <a:spcBef>
                <a:spcPct val="50000"/>
              </a:spcBef>
              <a:defRPr/>
            </a:pPr>
            <a:r>
              <a:rPr lang="ja-JP" altLang="en-US" sz="2500" kern="0" dirty="0" smtClean="0">
                <a:solidFill>
                  <a:schemeClr val="bg1"/>
                </a:solidFill>
                <a:latin typeface="HGP創英角ｺﾞｼｯｸUB" pitchFamily="50" charset="-128"/>
                <a:ea typeface="HGP創英角ｺﾞｼｯｸUB" pitchFamily="50" charset="-128"/>
              </a:rPr>
              <a:t>従って</a:t>
            </a:r>
            <a:r>
              <a:rPr lang="ja-JP" altLang="en-US" sz="2500" kern="0" dirty="0">
                <a:solidFill>
                  <a:schemeClr val="bg1"/>
                </a:solidFill>
                <a:latin typeface="HGP創英角ｺﾞｼｯｸUB" pitchFamily="50" charset="-128"/>
                <a:ea typeface="HGP創英角ｺﾞｼｯｸUB" pitchFamily="50" charset="-128"/>
              </a:rPr>
              <a:t>、両者を満足させる機構と性能が</a:t>
            </a:r>
            <a:r>
              <a:rPr lang="ja-JP" altLang="en-US" sz="2500" kern="0" dirty="0" smtClean="0">
                <a:solidFill>
                  <a:schemeClr val="bg1"/>
                </a:solidFill>
                <a:latin typeface="HGP創英角ｺﾞｼｯｸUB" pitchFamily="50" charset="-128"/>
                <a:ea typeface="HGP創英角ｺﾞｼｯｸUB" pitchFamily="50" charset="-128"/>
              </a:rPr>
              <a:t>求められる、扱い</a:t>
            </a:r>
            <a:r>
              <a:rPr lang="ja-JP" altLang="en-US" sz="2500" kern="0" dirty="0">
                <a:solidFill>
                  <a:schemeClr val="bg1"/>
                </a:solidFill>
                <a:latin typeface="HGP創英角ｺﾞｼｯｸUB" pitchFamily="50" charset="-128"/>
                <a:ea typeface="HGP創英角ｺﾞｼｯｸUB" pitchFamily="50" charset="-128"/>
              </a:rPr>
              <a:t>が難しい部位です。</a:t>
            </a:r>
          </a:p>
          <a:p>
            <a:pPr>
              <a:spcBef>
                <a:spcPct val="50000"/>
              </a:spcBef>
              <a:defRPr/>
            </a:pPr>
            <a:r>
              <a:rPr lang="ja-JP" altLang="en-US" sz="2500" kern="0" dirty="0" smtClean="0">
                <a:solidFill>
                  <a:schemeClr val="bg1"/>
                </a:solidFill>
                <a:latin typeface="HGP創英角ｺﾞｼｯｸUB" pitchFamily="50" charset="-128"/>
                <a:ea typeface="HGP創英角ｺﾞｼｯｸUB" pitchFamily="50" charset="-128"/>
              </a:rPr>
              <a:t>建築</a:t>
            </a:r>
            <a:r>
              <a:rPr lang="ja-JP" altLang="en-US" sz="2500" kern="0" dirty="0">
                <a:solidFill>
                  <a:schemeClr val="bg1"/>
                </a:solidFill>
                <a:latin typeface="HGP創英角ｺﾞｼｯｸUB" pitchFamily="50" charset="-128"/>
                <a:ea typeface="HGP創英角ｺﾞｼｯｸUB" pitchFamily="50" charset="-128"/>
              </a:rPr>
              <a:t>設備の立場からすると、窓際周辺の温熱環境だけでなく、空調用エネルギー消費（熱負荷）にも大きく影響するので、窓周りを再確認しておく必要があります。</a:t>
            </a:r>
          </a:p>
        </p:txBody>
      </p:sp>
      <p:sp>
        <p:nvSpPr>
          <p:cNvPr id="6" name="スライド番号プレースホルダー 5"/>
          <p:cNvSpPr>
            <a:spLocks noGrp="1"/>
          </p:cNvSpPr>
          <p:nvPr>
            <p:ph type="sldNum" sz="quarter" idx="10"/>
          </p:nvPr>
        </p:nvSpPr>
        <p:spPr/>
        <p:txBody>
          <a:bodyPr/>
          <a:lstStyle/>
          <a:p>
            <a:pPr>
              <a:defRPr/>
            </a:pPr>
            <a:fld id="{E11307C1-A6D8-4A0E-9DB6-DF26A653A6DA}" type="slidenum">
              <a:rPr lang="en-US" altLang="ja-JP" smtClean="0"/>
              <a:pPr>
                <a:defRPr/>
              </a:pPr>
              <a:t>2</a:t>
            </a:fld>
            <a:endParaRPr lang="en-US" dirty="0"/>
          </a:p>
        </p:txBody>
      </p:sp>
    </p:spTree>
    <p:extLst>
      <p:ext uri="{BB962C8B-B14F-4D97-AF65-F5344CB8AC3E}">
        <p14:creationId xmlns:p14="http://schemas.microsoft.com/office/powerpoint/2010/main" val="2740398496"/>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3552" y="991715"/>
            <a:ext cx="9997086" cy="2221288"/>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ja-JP" altLang="en-US" sz="2500" kern="0" dirty="0">
                <a:solidFill>
                  <a:srgbClr val="FF9900"/>
                </a:solidFill>
                <a:latin typeface="HGP創英角ｺﾞｼｯｸUB" pitchFamily="50" charset="-128"/>
                <a:ea typeface="HGP創英角ｺﾞｼｯｸUB" pitchFamily="50" charset="-128"/>
              </a:rPr>
              <a:t>窓</a:t>
            </a:r>
            <a:r>
              <a:rPr lang="ja-JP" altLang="en-US" sz="2500" kern="0">
                <a:solidFill>
                  <a:srgbClr val="FF9900"/>
                </a:solidFill>
                <a:latin typeface="HGP創英角ｺﾞｼｯｸUB" pitchFamily="50" charset="-128"/>
                <a:ea typeface="HGP創英角ｺﾞｼｯｸUB" pitchFamily="50" charset="-128"/>
              </a:rPr>
              <a:t>周り</a:t>
            </a:r>
            <a:r>
              <a:rPr lang="ja-JP" altLang="en-US" sz="2500" kern="0" smtClean="0">
                <a:solidFill>
                  <a:schemeClr val="bg1"/>
                </a:solidFill>
                <a:latin typeface="HGP創英角ｺﾞｼｯｸUB" pitchFamily="50" charset="-128"/>
                <a:ea typeface="HGP創英角ｺﾞｼｯｸUB" pitchFamily="50" charset="-128"/>
              </a:rPr>
              <a:t>：外部</a:t>
            </a:r>
            <a:r>
              <a:rPr lang="ja-JP" altLang="en-US" sz="2500" kern="0" dirty="0">
                <a:solidFill>
                  <a:schemeClr val="bg1"/>
                </a:solidFill>
                <a:latin typeface="HGP創英角ｺﾞｼｯｸUB" pitchFamily="50" charset="-128"/>
                <a:ea typeface="HGP創英角ｺﾞｼｯｸUB" pitchFamily="50" charset="-128"/>
              </a:rPr>
              <a:t>との視覚的連携の要求／拒絶</a:t>
            </a:r>
          </a:p>
          <a:p>
            <a:pPr marL="1042987" lvl="4" indent="0">
              <a:spcBef>
                <a:spcPct val="50000"/>
              </a:spcBef>
            </a:pPr>
            <a:r>
              <a:rPr lang="ja-JP" altLang="en-US" sz="2500" kern="0" smtClean="0">
                <a:solidFill>
                  <a:schemeClr val="bg1"/>
                </a:solidFill>
                <a:latin typeface="HGP創英角ｺﾞｼｯｸUB" pitchFamily="50" charset="-128"/>
                <a:ea typeface="HGP創英角ｺﾞｼｯｸUB" pitchFamily="50" charset="-128"/>
              </a:rPr>
              <a:t>要求</a:t>
            </a:r>
            <a:r>
              <a:rPr lang="ja-JP" altLang="en-US" sz="2500" kern="0" dirty="0">
                <a:solidFill>
                  <a:schemeClr val="bg1"/>
                </a:solidFill>
                <a:latin typeface="HGP創英角ｺﾞｼｯｸUB" pitchFamily="50" charset="-128"/>
                <a:ea typeface="HGP創英角ｺﾞｼｯｸUB" pitchFamily="50" charset="-128"/>
              </a:rPr>
              <a:t>と拒絶の要因別組み合わせが</a:t>
            </a:r>
            <a:r>
              <a:rPr lang="ja-JP" altLang="en-US" sz="2500" kern="0">
                <a:solidFill>
                  <a:schemeClr val="bg1"/>
                </a:solidFill>
                <a:latin typeface="HGP創英角ｺﾞｼｯｸUB" pitchFamily="50" charset="-128"/>
                <a:ea typeface="HGP創英角ｺﾞｼｯｸUB" pitchFamily="50" charset="-128"/>
              </a:rPr>
              <a:t>場面</a:t>
            </a:r>
            <a:r>
              <a:rPr lang="ja-JP" altLang="en-US" sz="2500" kern="0" smtClean="0">
                <a:solidFill>
                  <a:schemeClr val="bg1"/>
                </a:solidFill>
                <a:latin typeface="HGP創英角ｺﾞｼｯｸUB" pitchFamily="50" charset="-128"/>
                <a:ea typeface="HGP創英角ｺﾞｼｯｸUB" pitchFamily="50" charset="-128"/>
              </a:rPr>
              <a:t>に応じて組み変わる</a:t>
            </a:r>
            <a:endParaRPr lang="en-US" altLang="ja-JP" sz="2500" kern="0" smtClean="0">
              <a:solidFill>
                <a:schemeClr val="bg1"/>
              </a:solidFill>
              <a:latin typeface="HGP創英角ｺﾞｼｯｸUB" pitchFamily="50" charset="-128"/>
              <a:ea typeface="HGP創英角ｺﾞｼｯｸUB" pitchFamily="50" charset="-128"/>
            </a:endParaRPr>
          </a:p>
          <a:p>
            <a:pPr marL="0" lvl="2" indent="0">
              <a:spcBef>
                <a:spcPct val="50000"/>
              </a:spcBef>
            </a:pPr>
            <a:r>
              <a:rPr lang="en-US" altLang="ja-JP" sz="2500" kern="0" smtClean="0">
                <a:solidFill>
                  <a:schemeClr val="bg1"/>
                </a:solidFill>
                <a:latin typeface="HGP創英角ｺﾞｼｯｸUB" pitchFamily="50" charset="-128"/>
                <a:ea typeface="HGP創英角ｺﾞｼｯｸUB" pitchFamily="50" charset="-128"/>
              </a:rPr>
              <a:t>		</a:t>
            </a:r>
            <a:r>
              <a:rPr lang="ja-JP" altLang="en-US" sz="2500" kern="0" smtClean="0">
                <a:solidFill>
                  <a:schemeClr val="bg1"/>
                </a:solidFill>
                <a:latin typeface="HGP創英角ｺﾞｼｯｸUB" pitchFamily="50" charset="-128"/>
                <a:ea typeface="HGP創英角ｺﾞｼｯｸUB" pitchFamily="50" charset="-128"/>
              </a:rPr>
              <a:t>→</a:t>
            </a:r>
            <a:r>
              <a:rPr lang="ja-JP" altLang="en-US" sz="2500" kern="0" dirty="0">
                <a:solidFill>
                  <a:schemeClr val="bg1"/>
                </a:solidFill>
                <a:latin typeface="HGP創英角ｺﾞｼｯｸUB" pitchFamily="50" charset="-128"/>
                <a:ea typeface="HGP創英角ｺﾞｼｯｸUB" pitchFamily="50" charset="-128"/>
              </a:rPr>
              <a:t>（</a:t>
            </a:r>
            <a:r>
              <a:rPr lang="ja-JP" altLang="en-US" sz="2500" kern="0" dirty="0">
                <a:solidFill>
                  <a:srgbClr val="FF0000"/>
                </a:solidFill>
                <a:latin typeface="HGP創英角ｺﾞｼｯｸUB" pitchFamily="50" charset="-128"/>
                <a:ea typeface="HGP創英角ｺﾞｼｯｸUB" pitchFamily="50" charset="-128"/>
              </a:rPr>
              <a:t>熱</a:t>
            </a:r>
            <a:r>
              <a:rPr lang="ja-JP" altLang="en-US" sz="2500" kern="0" dirty="0">
                <a:solidFill>
                  <a:schemeClr val="bg1"/>
                </a:solidFill>
                <a:latin typeface="HGP創英角ｺﾞｼｯｸUB" pitchFamily="50" charset="-128"/>
                <a:ea typeface="HGP創英角ｺﾞｼｯｸUB" pitchFamily="50" charset="-128"/>
              </a:rPr>
              <a:t>、</a:t>
            </a:r>
            <a:r>
              <a:rPr lang="ja-JP" altLang="en-US" sz="2500" kern="0" dirty="0">
                <a:solidFill>
                  <a:srgbClr val="FFFF00"/>
                </a:solidFill>
                <a:latin typeface="HGP創英角ｺﾞｼｯｸUB" pitchFamily="50" charset="-128"/>
                <a:ea typeface="HGP創英角ｺﾞｼｯｸUB" pitchFamily="50" charset="-128"/>
              </a:rPr>
              <a:t>光</a:t>
            </a:r>
            <a:r>
              <a:rPr lang="ja-JP" altLang="en-US" sz="2500" kern="0" dirty="0">
                <a:solidFill>
                  <a:schemeClr val="bg1"/>
                </a:solidFill>
                <a:latin typeface="HGP創英角ｺﾞｼｯｸUB" pitchFamily="50" charset="-128"/>
                <a:ea typeface="HGP創英角ｺﾞｼｯｸUB" pitchFamily="50" charset="-128"/>
              </a:rPr>
              <a:t>、</a:t>
            </a:r>
            <a:r>
              <a:rPr lang="ja-JP" altLang="en-US" sz="2500" kern="0" dirty="0">
                <a:solidFill>
                  <a:srgbClr val="00B0F0"/>
                </a:solidFill>
                <a:latin typeface="HGP創英角ｺﾞｼｯｸUB" pitchFamily="50" charset="-128"/>
                <a:ea typeface="HGP創英角ｺﾞｼｯｸUB" pitchFamily="50" charset="-128"/>
              </a:rPr>
              <a:t>空気</a:t>
            </a:r>
            <a:r>
              <a:rPr lang="ja-JP" altLang="en-US" sz="2500" kern="0" dirty="0">
                <a:solidFill>
                  <a:schemeClr val="bg1"/>
                </a:solidFill>
                <a:latin typeface="HGP創英角ｺﾞｼｯｸUB" pitchFamily="50" charset="-128"/>
                <a:ea typeface="HGP創英角ｺﾞｼｯｸUB" pitchFamily="50" charset="-128"/>
              </a:rPr>
              <a:t>、</a:t>
            </a:r>
            <a:r>
              <a:rPr lang="ja-JP" altLang="en-US" sz="2500" kern="0" dirty="0">
                <a:solidFill>
                  <a:srgbClr val="CC66FF"/>
                </a:solidFill>
                <a:latin typeface="HGP創英角ｺﾞｼｯｸUB" pitchFamily="50" charset="-128"/>
                <a:ea typeface="HGP創英角ｺﾞｼｯｸUB" pitchFamily="50" charset="-128"/>
              </a:rPr>
              <a:t>音</a:t>
            </a:r>
            <a:r>
              <a:rPr lang="ja-JP" altLang="en-US" sz="2500" kern="0" dirty="0">
                <a:solidFill>
                  <a:schemeClr val="bg1"/>
                </a:solidFill>
                <a:latin typeface="HGP創英角ｺﾞｼｯｸUB" pitchFamily="50" charset="-128"/>
                <a:ea typeface="HGP創英角ｺﾞｼｯｸUB" pitchFamily="50" charset="-128"/>
              </a:rPr>
              <a:t>） 　　　      </a:t>
            </a:r>
            <a:r>
              <a:rPr lang="ja-JP" altLang="en-US" sz="2500" kern="0">
                <a:solidFill>
                  <a:schemeClr val="bg1"/>
                </a:solidFill>
                <a:latin typeface="HGP創英角ｺﾞｼｯｸUB" pitchFamily="50" charset="-128"/>
                <a:ea typeface="HGP創英角ｺﾞｼｯｸUB" pitchFamily="50" charset="-128"/>
              </a:rPr>
              <a:t>　</a:t>
            </a:r>
            <a:endParaRPr lang="en-US" altLang="ja-JP" sz="2500" kern="0" dirty="0" smtClean="0">
              <a:solidFill>
                <a:schemeClr val="bg1"/>
              </a:solidFill>
              <a:latin typeface="HGP創英角ｺﾞｼｯｸUB" pitchFamily="50" charset="-128"/>
              <a:ea typeface="HGP創英角ｺﾞｼｯｸUB" pitchFamily="50" charset="-128"/>
            </a:endParaRPr>
          </a:p>
          <a:p>
            <a:pPr marL="0" lvl="2" indent="0">
              <a:spcBef>
                <a:spcPct val="50000"/>
              </a:spcBef>
            </a:pPr>
            <a:r>
              <a:rPr lang="en-US" altLang="ja-JP" sz="2500" kern="0" smtClean="0">
                <a:solidFill>
                  <a:srgbClr val="FF9900"/>
                </a:solidFill>
                <a:latin typeface="HGP創英角ｺﾞｼｯｸUB" pitchFamily="50" charset="-128"/>
                <a:ea typeface="HGP創英角ｺﾞｼｯｸUB" pitchFamily="50" charset="-128"/>
              </a:rPr>
              <a:t>		</a:t>
            </a:r>
            <a:r>
              <a:rPr lang="ja-JP" altLang="en-US" sz="2500" kern="0" smtClean="0">
                <a:solidFill>
                  <a:srgbClr val="FF9900"/>
                </a:solidFill>
                <a:latin typeface="HGP創英角ｺﾞｼｯｸUB" pitchFamily="50" charset="-128"/>
                <a:ea typeface="HGP創英角ｺﾞｼｯｸUB" pitchFamily="50" charset="-128"/>
              </a:rPr>
              <a:t>→</a:t>
            </a:r>
            <a:r>
              <a:rPr lang="ja-JP" altLang="en-US" sz="2500" kern="0" dirty="0">
                <a:solidFill>
                  <a:srgbClr val="FF9900"/>
                </a:solidFill>
                <a:latin typeface="HGP創英角ｺﾞｼｯｸUB" pitchFamily="50" charset="-128"/>
                <a:ea typeface="HGP創英角ｺﾞｼｯｸUB" pitchFamily="50" charset="-128"/>
              </a:rPr>
              <a:t>極めて扱いが難しい部位</a:t>
            </a:r>
          </a:p>
        </p:txBody>
      </p:sp>
      <p:sp>
        <p:nvSpPr>
          <p:cNvPr id="4" name="正方形/長方形 3"/>
          <p:cNvSpPr/>
          <p:nvPr/>
        </p:nvSpPr>
        <p:spPr>
          <a:xfrm>
            <a:off x="273552" y="3420591"/>
            <a:ext cx="9997086" cy="388843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ja-JP" altLang="en-US" sz="2500" kern="0" dirty="0">
                <a:solidFill>
                  <a:srgbClr val="FF9900"/>
                </a:solidFill>
                <a:latin typeface="HGP創英角ｺﾞｼｯｸUB" pitchFamily="50" charset="-128"/>
                <a:ea typeface="HGP創英角ｺﾞｼｯｸUB" pitchFamily="50" charset="-128"/>
              </a:rPr>
              <a:t>ガラス面</a:t>
            </a:r>
            <a:r>
              <a:rPr lang="ja-JP" altLang="en-US" sz="2500" kern="0" dirty="0" smtClean="0">
                <a:solidFill>
                  <a:schemeClr val="bg1"/>
                </a:solidFill>
                <a:latin typeface="HGP創英角ｺﾞｼｯｸUB" pitchFamily="50" charset="-128"/>
                <a:ea typeface="HGP創英角ｺﾞｼｯｸUB" pitchFamily="50" charset="-128"/>
              </a:rPr>
              <a:t>：日射</a:t>
            </a:r>
            <a:r>
              <a:rPr lang="ja-JP" altLang="en-US" sz="2500" kern="0" dirty="0">
                <a:solidFill>
                  <a:schemeClr val="bg1"/>
                </a:solidFill>
                <a:latin typeface="HGP創英角ｺﾞｼｯｸUB" pitchFamily="50" charset="-128"/>
                <a:ea typeface="HGP創英角ｺﾞｼｯｸUB" pitchFamily="50" charset="-128"/>
              </a:rPr>
              <a:t>遮蔽性、断熱性などの熱性能が他部位</a:t>
            </a:r>
            <a:r>
              <a:rPr lang="ja-JP" altLang="en-US" sz="2500" kern="0" dirty="0" smtClean="0">
                <a:solidFill>
                  <a:schemeClr val="bg1"/>
                </a:solidFill>
                <a:latin typeface="HGP創英角ｺﾞｼｯｸUB" pitchFamily="50" charset="-128"/>
                <a:ea typeface="HGP創英角ｺﾞｼｯｸUB" pitchFamily="50" charset="-128"/>
              </a:rPr>
              <a:t>に比べ</a:t>
            </a:r>
            <a:r>
              <a:rPr lang="ja-JP" altLang="en-US" sz="2500" kern="0" dirty="0">
                <a:solidFill>
                  <a:schemeClr val="bg1"/>
                </a:solidFill>
                <a:latin typeface="HGP創英角ｺﾞｼｯｸUB" pitchFamily="50" charset="-128"/>
                <a:ea typeface="HGP創英角ｺﾞｼｯｸUB" pitchFamily="50" charset="-128"/>
              </a:rPr>
              <a:t>、著しく劣る</a:t>
            </a:r>
            <a:endParaRPr lang="en-US" altLang="ja-JP" sz="2500" kern="0" dirty="0">
              <a:solidFill>
                <a:schemeClr val="bg1"/>
              </a:solidFill>
              <a:latin typeface="HGP創英角ｺﾞｼｯｸUB" pitchFamily="50" charset="-128"/>
              <a:ea typeface="HGP創英角ｺﾞｼｯｸUB" pitchFamily="50" charset="-128"/>
            </a:endParaRPr>
          </a:p>
          <a:p>
            <a:pPr>
              <a:spcBef>
                <a:spcPct val="50000"/>
              </a:spcBef>
            </a:pPr>
            <a:r>
              <a:rPr lang="ja-JP" altLang="en-US" sz="2500" kern="0" dirty="0">
                <a:solidFill>
                  <a:schemeClr val="bg1"/>
                </a:solidFill>
                <a:latin typeface="HGP創英角ｺﾞｼｯｸUB" pitchFamily="50" charset="-128"/>
                <a:ea typeface="HGP創英角ｺﾞｼｯｸUB" pitchFamily="50" charset="-128"/>
              </a:rPr>
              <a:t>　　　　　　　・コールドドラフト</a:t>
            </a:r>
            <a:endParaRPr lang="en-US" altLang="ja-JP" sz="2500" kern="0" dirty="0">
              <a:solidFill>
                <a:schemeClr val="bg1"/>
              </a:solidFill>
              <a:latin typeface="HGP創英角ｺﾞｼｯｸUB" pitchFamily="50" charset="-128"/>
              <a:ea typeface="HGP創英角ｺﾞｼｯｸUB" pitchFamily="50" charset="-128"/>
            </a:endParaRPr>
          </a:p>
          <a:p>
            <a:pPr>
              <a:spcBef>
                <a:spcPct val="50000"/>
              </a:spcBef>
            </a:pPr>
            <a:r>
              <a:rPr lang="ja-JP" altLang="en-US" sz="2500" kern="0" dirty="0">
                <a:solidFill>
                  <a:schemeClr val="bg1"/>
                </a:solidFill>
                <a:latin typeface="HGP創英角ｺﾞｼｯｸUB" pitchFamily="50" charset="-128"/>
                <a:ea typeface="HGP創英角ｺﾞｼｯｸUB" pitchFamily="50" charset="-128"/>
              </a:rPr>
              <a:t>　　　　　　　・窓面からのふく射（冷も温も）</a:t>
            </a:r>
          </a:p>
          <a:p>
            <a:pPr>
              <a:spcBef>
                <a:spcPct val="50000"/>
              </a:spcBef>
            </a:pPr>
            <a:r>
              <a:rPr lang="ja-JP" altLang="en-US" sz="2500" kern="0" dirty="0">
                <a:solidFill>
                  <a:schemeClr val="bg1"/>
                </a:solidFill>
                <a:latin typeface="HGP創英角ｺﾞｼｯｸUB" pitchFamily="50" charset="-128"/>
                <a:ea typeface="HGP創英角ｺﾞｼｯｸUB" pitchFamily="50" charset="-128"/>
              </a:rPr>
              <a:t>　　　　　　　・直逹日射による眩しさ</a:t>
            </a:r>
            <a:endParaRPr lang="en-US" altLang="ja-JP" sz="2500" kern="0" dirty="0">
              <a:solidFill>
                <a:schemeClr val="bg1"/>
              </a:solidFill>
              <a:latin typeface="HGP創英角ｺﾞｼｯｸUB" pitchFamily="50" charset="-128"/>
              <a:ea typeface="HGP創英角ｺﾞｼｯｸUB" pitchFamily="50" charset="-128"/>
            </a:endParaRPr>
          </a:p>
          <a:p>
            <a:pPr>
              <a:spcBef>
                <a:spcPct val="50000"/>
              </a:spcBef>
            </a:pPr>
            <a:r>
              <a:rPr lang="ja-JP" altLang="en-US" sz="2500" kern="0" dirty="0">
                <a:solidFill>
                  <a:schemeClr val="bg1"/>
                </a:solidFill>
                <a:latin typeface="HGP創英角ｺﾞｼｯｸUB" pitchFamily="50" charset="-128"/>
                <a:ea typeface="HGP創英角ｺﾞｼｯｸUB" pitchFamily="50" charset="-128"/>
              </a:rPr>
              <a:t>　　　　　　　・採光と照明の</a:t>
            </a:r>
            <a:r>
              <a:rPr lang="ja-JP" altLang="en-US" sz="2500" kern="0" dirty="0" smtClean="0">
                <a:solidFill>
                  <a:schemeClr val="bg1"/>
                </a:solidFill>
                <a:latin typeface="HGP創英角ｺﾞｼｯｸUB" pitchFamily="50" charset="-128"/>
                <a:ea typeface="HGP創英角ｺﾞｼｯｸUB" pitchFamily="50" charset="-128"/>
              </a:rPr>
              <a:t>バランス</a:t>
            </a:r>
            <a:endParaRPr lang="en-US" altLang="ja-JP" sz="2500" kern="0" dirty="0">
              <a:solidFill>
                <a:schemeClr val="bg1"/>
              </a:solidFill>
              <a:latin typeface="HGP創英角ｺﾞｼｯｸUB" pitchFamily="50" charset="-128"/>
              <a:ea typeface="HGP創英角ｺﾞｼｯｸUB" pitchFamily="50" charset="-128"/>
            </a:endParaRPr>
          </a:p>
          <a:p>
            <a:pPr>
              <a:spcBef>
                <a:spcPct val="50000"/>
              </a:spcBef>
            </a:pPr>
            <a:r>
              <a:rPr lang="en-US" altLang="ja-JP" sz="2500" kern="0" dirty="0" smtClean="0">
                <a:solidFill>
                  <a:srgbClr val="FF9900"/>
                </a:solidFill>
                <a:latin typeface="HGP創英角ｺﾞｼｯｸUB" pitchFamily="50" charset="-128"/>
                <a:ea typeface="HGP創英角ｺﾞｼｯｸUB" pitchFamily="50" charset="-128"/>
              </a:rPr>
              <a:t>		</a:t>
            </a:r>
            <a:r>
              <a:rPr lang="ja-JP" altLang="en-US" sz="2500" kern="0" dirty="0" smtClean="0">
                <a:solidFill>
                  <a:srgbClr val="FF9900"/>
                </a:solidFill>
                <a:latin typeface="HGP創英角ｺﾞｼｯｸUB" pitchFamily="50" charset="-128"/>
                <a:ea typeface="HGP創英角ｺﾞｼｯｸUB" pitchFamily="50" charset="-128"/>
              </a:rPr>
              <a:t>→</a:t>
            </a:r>
            <a:r>
              <a:rPr lang="ja-JP" altLang="en-US" sz="2500" kern="0" dirty="0">
                <a:solidFill>
                  <a:srgbClr val="FF9900"/>
                </a:solidFill>
                <a:latin typeface="HGP創英角ｺﾞｼｯｸUB" pitchFamily="50" charset="-128"/>
                <a:ea typeface="HGP創英角ｺﾞｼｯｸUB" pitchFamily="50" charset="-128"/>
              </a:rPr>
              <a:t>窓面付近の温熱環境の中和が必要</a:t>
            </a:r>
          </a:p>
        </p:txBody>
      </p:sp>
      <p:sp>
        <p:nvSpPr>
          <p:cNvPr id="8" name="タイトル 7"/>
          <p:cNvSpPr>
            <a:spLocks noGrp="1"/>
          </p:cNvSpPr>
          <p:nvPr>
            <p:ph type="title"/>
          </p:nvPr>
        </p:nvSpPr>
        <p:spPr/>
        <p:txBody>
          <a:bodyPr/>
          <a:lstStyle/>
          <a:p>
            <a:r>
              <a:rPr lang="ja-JP" altLang="en-US" dirty="0"/>
              <a:t>熱と光の最適</a:t>
            </a:r>
            <a:r>
              <a:rPr lang="ja-JP" altLang="en-US" dirty="0" smtClean="0"/>
              <a:t>制御</a:t>
            </a:r>
            <a:endParaRPr kumimoji="1" lang="ja-JP" altLang="en-US" dirty="0"/>
          </a:p>
        </p:txBody>
      </p:sp>
      <p:sp>
        <p:nvSpPr>
          <p:cNvPr id="9" name="スライド番号プレースホルダー 8"/>
          <p:cNvSpPr>
            <a:spLocks noGrp="1"/>
          </p:cNvSpPr>
          <p:nvPr>
            <p:ph type="sldNum" sz="quarter" idx="10"/>
          </p:nvPr>
        </p:nvSpPr>
        <p:spPr/>
        <p:txBody>
          <a:bodyPr/>
          <a:lstStyle/>
          <a:p>
            <a:pPr>
              <a:defRPr/>
            </a:pPr>
            <a:fld id="{E11307C1-A6D8-4A0E-9DB6-DF26A653A6DA}" type="slidenum">
              <a:rPr lang="en-US" altLang="ja-JP" smtClean="0"/>
              <a:pPr>
                <a:defRPr/>
              </a:pPr>
              <a:t>3</a:t>
            </a:fld>
            <a:endParaRPr lang="en-US" dirty="0"/>
          </a:p>
        </p:txBody>
      </p:sp>
    </p:spTree>
    <p:controls>
      <mc:AlternateContent xmlns:mc="http://schemas.openxmlformats.org/markup-compatibility/2006">
        <mc:Choice xmlns:v="urn:schemas-microsoft-com:vml" Requires="v">
          <p:control spid="1085" name="TextBox1" r:id="rId2" imgW="53280" imgH="205920"/>
        </mc:Choice>
        <mc:Fallback>
          <p:control name="TextBox1" r:id="rId2" imgW="53280" imgH="205920">
            <p:pic>
              <p:nvPicPr>
                <p:cNvPr id="3" name="TextBox1"/>
                <p:cNvPicPr>
                  <a:picLocks/>
                </p:cNvPicPr>
                <p:nvPr/>
              </p:nvPicPr>
              <p:blipFill>
                <a:blip r:embed="rId5"/>
                <a:srcRect/>
                <a:stretch>
                  <a:fillRect/>
                </a:stretch>
              </p:blipFill>
              <p:spPr bwMode="auto">
                <a:xfrm>
                  <a:off x="11506200" y="-361950"/>
                  <a:ext cx="60325" cy="2301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0663564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649059" y="828303"/>
            <a:ext cx="4290244" cy="4131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ja-JP"/>
              <a:t>(A)</a:t>
            </a:r>
            <a:r>
              <a:rPr lang="ja-JP" altLang="en-US"/>
              <a:t>放熱器を窓の下部に置いた場合</a:t>
            </a:r>
          </a:p>
        </p:txBody>
      </p:sp>
      <p:sp>
        <p:nvSpPr>
          <p:cNvPr id="32" name="テキスト ボックス 31"/>
          <p:cNvSpPr txBox="1"/>
          <p:nvPr/>
        </p:nvSpPr>
        <p:spPr>
          <a:xfrm>
            <a:off x="5757259" y="853843"/>
            <a:ext cx="4469051" cy="4131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ja-JP" dirty="0"/>
              <a:t>(B)</a:t>
            </a:r>
            <a:r>
              <a:rPr lang="ja-JP" altLang="en-US" dirty="0"/>
              <a:t>放熱器を窓から離して置いた場合</a:t>
            </a:r>
          </a:p>
        </p:txBody>
      </p:sp>
      <p:sp>
        <p:nvSpPr>
          <p:cNvPr id="6" name="タイトル 5"/>
          <p:cNvSpPr>
            <a:spLocks noGrp="1"/>
          </p:cNvSpPr>
          <p:nvPr>
            <p:ph type="title"/>
          </p:nvPr>
        </p:nvSpPr>
        <p:spPr/>
        <p:txBody>
          <a:bodyPr/>
          <a:lstStyle/>
          <a:p>
            <a:r>
              <a:rPr lang="ja-JP" altLang="en-US" dirty="0"/>
              <a:t>放熱器の</a:t>
            </a:r>
            <a:r>
              <a:rPr lang="ja-JP" altLang="en-US" dirty="0" smtClean="0"/>
              <a:t>一例</a:t>
            </a:r>
            <a:endParaRPr kumimoji="1" lang="ja-JP" altLang="en-US" dirty="0"/>
          </a:p>
        </p:txBody>
      </p:sp>
      <p:sp>
        <p:nvSpPr>
          <p:cNvPr id="5" name="スライド番号プレースホルダー 4"/>
          <p:cNvSpPr>
            <a:spLocks noGrp="1"/>
          </p:cNvSpPr>
          <p:nvPr>
            <p:ph type="sldNum" sz="quarter" idx="10"/>
          </p:nvPr>
        </p:nvSpPr>
        <p:spPr/>
        <p:txBody>
          <a:bodyPr/>
          <a:lstStyle/>
          <a:p>
            <a:pPr>
              <a:defRPr/>
            </a:pPr>
            <a:fld id="{28BAE865-E37D-4EEA-97C6-AF0B6BAAB4B3}" type="slidenum">
              <a:rPr lang="en-US" altLang="ja-JP" smtClean="0"/>
              <a:pPr>
                <a:defRPr/>
              </a:pPr>
              <a:t>4</a:t>
            </a:fld>
            <a:endParaRPr lang="en-US" altLang="ja-JP"/>
          </a:p>
        </p:txBody>
      </p:sp>
      <p:pic>
        <p:nvPicPr>
          <p:cNvPr id="4098" name="Picture 2" descr="\\FILESERVER01\ib01\nagasawa_BU070208\aa-別室\120325_空衛学会作成用\ai\7-1_mado-netsu\7-1_mado-netsu-p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204" y="1343967"/>
            <a:ext cx="9075769" cy="2652688"/>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5857930" y="1801327"/>
            <a:ext cx="441146" cy="30400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b="1">
                <a:latin typeface="+mj-ea"/>
                <a:ea typeface="+mj-ea"/>
              </a:rPr>
              <a:t>窓</a:t>
            </a:r>
          </a:p>
        </p:txBody>
      </p:sp>
      <p:sp>
        <p:nvSpPr>
          <p:cNvPr id="28" name="テキスト ボックス 27"/>
          <p:cNvSpPr txBox="1"/>
          <p:nvPr/>
        </p:nvSpPr>
        <p:spPr>
          <a:xfrm>
            <a:off x="1292224" y="1951441"/>
            <a:ext cx="256480"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mtClean="0">
                <a:solidFill>
                  <a:schemeClr val="accent1"/>
                </a:solidFill>
              </a:rPr>
              <a:t>冷</a:t>
            </a:r>
            <a:endParaRPr lang="ja-JP" altLang="en-US">
              <a:solidFill>
                <a:schemeClr val="accent1"/>
              </a:solidFill>
            </a:endParaRPr>
          </a:p>
        </p:txBody>
      </p:sp>
      <p:sp>
        <p:nvSpPr>
          <p:cNvPr id="2" name="円弧 1"/>
          <p:cNvSpPr/>
          <p:nvPr/>
        </p:nvSpPr>
        <p:spPr>
          <a:xfrm rot="16436782">
            <a:off x="1637926" y="2810459"/>
            <a:ext cx="1076076" cy="720080"/>
          </a:xfrm>
          <a:prstGeom prst="arc">
            <a:avLst/>
          </a:prstGeom>
          <a:ln w="57150">
            <a:solidFill>
              <a:srgbClr val="FF66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円弧 13"/>
          <p:cNvSpPr/>
          <p:nvPr/>
        </p:nvSpPr>
        <p:spPr>
          <a:xfrm rot="16496018">
            <a:off x="1544103" y="2640110"/>
            <a:ext cx="1076076" cy="720080"/>
          </a:xfrm>
          <a:prstGeom prst="arc">
            <a:avLst/>
          </a:prstGeom>
          <a:ln w="57150">
            <a:solidFill>
              <a:srgbClr val="FF66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円弧 2"/>
          <p:cNvSpPr/>
          <p:nvPr/>
        </p:nvSpPr>
        <p:spPr>
          <a:xfrm rot="20153311">
            <a:off x="2193550" y="2086642"/>
            <a:ext cx="1047331" cy="274423"/>
          </a:xfrm>
          <a:prstGeom prst="arc">
            <a:avLst/>
          </a:prstGeom>
          <a:ln w="57150">
            <a:solidFill>
              <a:srgbClr val="FF66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6" name="円弧 15"/>
          <p:cNvSpPr/>
          <p:nvPr/>
        </p:nvSpPr>
        <p:spPr>
          <a:xfrm rot="1093546">
            <a:off x="3404677" y="2073101"/>
            <a:ext cx="1076076" cy="720080"/>
          </a:xfrm>
          <a:prstGeom prst="arc">
            <a:avLst/>
          </a:prstGeom>
          <a:ln w="57150">
            <a:solidFill>
              <a:srgbClr val="FF66CC"/>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円弧 16"/>
          <p:cNvSpPr/>
          <p:nvPr/>
        </p:nvSpPr>
        <p:spPr>
          <a:xfrm rot="6701468">
            <a:off x="3613877" y="2655171"/>
            <a:ext cx="1076076" cy="720080"/>
          </a:xfrm>
          <a:prstGeom prst="arc">
            <a:avLst/>
          </a:prstGeom>
          <a:ln w="57150">
            <a:solidFill>
              <a:srgbClr val="FF66CC"/>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7" name="直線矢印コネクタ 6"/>
          <p:cNvCxnSpPr/>
          <p:nvPr/>
        </p:nvCxnSpPr>
        <p:spPr>
          <a:xfrm flipV="1">
            <a:off x="9523164" y="2312253"/>
            <a:ext cx="0" cy="488777"/>
          </a:xfrm>
          <a:prstGeom prst="straightConnector1">
            <a:avLst/>
          </a:prstGeom>
          <a:ln w="57150">
            <a:solidFill>
              <a:srgbClr val="FF66CC"/>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2230640" y="2079885"/>
            <a:ext cx="256480"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mtClean="0">
                <a:solidFill>
                  <a:srgbClr val="FF66CC"/>
                </a:solidFill>
              </a:rPr>
              <a:t>暖</a:t>
            </a:r>
            <a:endParaRPr lang="ja-JP" altLang="en-US">
              <a:solidFill>
                <a:srgbClr val="FF66CC"/>
              </a:solidFill>
            </a:endParaRPr>
          </a:p>
        </p:txBody>
      </p:sp>
      <p:sp>
        <p:nvSpPr>
          <p:cNvPr id="22" name="テキスト ボックス 21"/>
          <p:cNvSpPr txBox="1"/>
          <p:nvPr/>
        </p:nvSpPr>
        <p:spPr>
          <a:xfrm>
            <a:off x="715004" y="1801327"/>
            <a:ext cx="441146" cy="30400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b="1">
                <a:latin typeface="+mj-ea"/>
                <a:ea typeface="+mj-ea"/>
              </a:rPr>
              <a:t>窓</a:t>
            </a:r>
          </a:p>
        </p:txBody>
      </p:sp>
      <p:sp>
        <p:nvSpPr>
          <p:cNvPr id="23" name="円弧 22"/>
          <p:cNvSpPr/>
          <p:nvPr/>
        </p:nvSpPr>
        <p:spPr>
          <a:xfrm rot="4375118" flipH="1">
            <a:off x="8482930" y="1876036"/>
            <a:ext cx="1076076" cy="720080"/>
          </a:xfrm>
          <a:prstGeom prst="arc">
            <a:avLst/>
          </a:prstGeom>
          <a:ln w="57150">
            <a:solidFill>
              <a:srgbClr val="FF66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円弧 24"/>
          <p:cNvSpPr/>
          <p:nvPr/>
        </p:nvSpPr>
        <p:spPr>
          <a:xfrm rot="20965429" flipH="1">
            <a:off x="7131835" y="1688895"/>
            <a:ext cx="1076076" cy="720080"/>
          </a:xfrm>
          <a:prstGeom prst="arc">
            <a:avLst/>
          </a:prstGeom>
          <a:ln w="57150">
            <a:solidFill>
              <a:srgbClr val="FF66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テキスト ボックス 28"/>
          <p:cNvSpPr txBox="1"/>
          <p:nvPr/>
        </p:nvSpPr>
        <p:spPr>
          <a:xfrm>
            <a:off x="8976890" y="1948000"/>
            <a:ext cx="256480"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mtClean="0">
                <a:solidFill>
                  <a:srgbClr val="FF66CC"/>
                </a:solidFill>
              </a:rPr>
              <a:t>暖</a:t>
            </a:r>
            <a:endParaRPr lang="ja-JP" altLang="en-US">
              <a:solidFill>
                <a:srgbClr val="FF66CC"/>
              </a:solidFill>
            </a:endParaRPr>
          </a:p>
        </p:txBody>
      </p:sp>
      <p:cxnSp>
        <p:nvCxnSpPr>
          <p:cNvPr id="30" name="直線矢印コネクタ 29"/>
          <p:cNvCxnSpPr/>
          <p:nvPr/>
        </p:nvCxnSpPr>
        <p:spPr>
          <a:xfrm flipV="1">
            <a:off x="9667180" y="2501612"/>
            <a:ext cx="0" cy="488777"/>
          </a:xfrm>
          <a:prstGeom prst="straightConnector1">
            <a:avLst/>
          </a:prstGeom>
          <a:ln w="57150">
            <a:solidFill>
              <a:srgbClr val="FF66CC"/>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H="1">
            <a:off x="2358880" y="3567159"/>
            <a:ext cx="672042" cy="1"/>
          </a:xfrm>
          <a:prstGeom prst="straightConnector1">
            <a:avLst/>
          </a:prstGeom>
          <a:ln w="57150">
            <a:solidFill>
              <a:srgbClr val="FF66CC"/>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8250786" y="3567159"/>
            <a:ext cx="672042" cy="1"/>
          </a:xfrm>
          <a:prstGeom prst="straightConnector1">
            <a:avLst/>
          </a:prstGeom>
          <a:ln w="57150">
            <a:solidFill>
              <a:schemeClr val="accent5"/>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円弧 34"/>
          <p:cNvSpPr/>
          <p:nvPr/>
        </p:nvSpPr>
        <p:spPr>
          <a:xfrm rot="16436782" flipH="1">
            <a:off x="6445942" y="2021744"/>
            <a:ext cx="1886433" cy="1297132"/>
          </a:xfrm>
          <a:prstGeom prst="arc">
            <a:avLst/>
          </a:prstGeom>
          <a:ln w="57150">
            <a:solidFill>
              <a:schemeClr val="accent5"/>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テキスト ボックス 35"/>
          <p:cNvSpPr txBox="1"/>
          <p:nvPr/>
        </p:nvSpPr>
        <p:spPr>
          <a:xfrm>
            <a:off x="7440992" y="3430756"/>
            <a:ext cx="256480"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mtClean="0">
                <a:solidFill>
                  <a:schemeClr val="accent1"/>
                </a:solidFill>
              </a:rPr>
              <a:t>冷</a:t>
            </a:r>
            <a:endParaRPr lang="ja-JP" altLang="en-US">
              <a:solidFill>
                <a:schemeClr val="accent1"/>
              </a:solidFill>
            </a:endParaRPr>
          </a:p>
        </p:txBody>
      </p:sp>
      <p:sp>
        <p:nvSpPr>
          <p:cNvPr id="37" name="円弧 36"/>
          <p:cNvSpPr/>
          <p:nvPr/>
        </p:nvSpPr>
        <p:spPr>
          <a:xfrm rot="17850401" flipH="1">
            <a:off x="1420104" y="2197359"/>
            <a:ext cx="503711" cy="577578"/>
          </a:xfrm>
          <a:prstGeom prst="arc">
            <a:avLst/>
          </a:prstGeom>
          <a:ln w="57150">
            <a:solidFill>
              <a:schemeClr val="accent5"/>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円弧 37"/>
          <p:cNvSpPr/>
          <p:nvPr/>
        </p:nvSpPr>
        <p:spPr>
          <a:xfrm rot="17831335" flipH="1">
            <a:off x="1273546" y="2320167"/>
            <a:ext cx="503711" cy="577578"/>
          </a:xfrm>
          <a:prstGeom prst="arc">
            <a:avLst/>
          </a:prstGeom>
          <a:ln w="57150">
            <a:solidFill>
              <a:schemeClr val="accent5"/>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テキスト ボックス 38"/>
          <p:cNvSpPr txBox="1"/>
          <p:nvPr/>
        </p:nvSpPr>
        <p:spPr>
          <a:xfrm>
            <a:off x="1548704" y="3735185"/>
            <a:ext cx="765769" cy="24622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anchor="ctr">
            <a:spAutoFit/>
          </a:bodyP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b="1" smtClean="0">
                <a:latin typeface="+mj-ea"/>
                <a:ea typeface="+mj-ea"/>
              </a:rPr>
              <a:t>放熱器</a:t>
            </a:r>
            <a:endParaRPr lang="ja-JP" altLang="en-US" sz="1600" b="1">
              <a:latin typeface="+mj-ea"/>
              <a:ea typeface="+mj-ea"/>
            </a:endParaRPr>
          </a:p>
        </p:txBody>
      </p:sp>
      <p:sp>
        <p:nvSpPr>
          <p:cNvPr id="40" name="テキスト ボックス 39"/>
          <p:cNvSpPr txBox="1"/>
          <p:nvPr/>
        </p:nvSpPr>
        <p:spPr>
          <a:xfrm>
            <a:off x="9020968" y="3750434"/>
            <a:ext cx="765769" cy="24622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anchor="ctr">
            <a:spAutoFit/>
          </a:bodyP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b="1" smtClean="0">
                <a:latin typeface="+mj-ea"/>
                <a:ea typeface="+mj-ea"/>
              </a:rPr>
              <a:t>放熱器</a:t>
            </a:r>
            <a:endParaRPr lang="ja-JP" altLang="en-US" sz="1600" b="1">
              <a:latin typeface="+mj-ea"/>
              <a:ea typeface="+mj-ea"/>
            </a:endParaRPr>
          </a:p>
        </p:txBody>
      </p:sp>
      <p:sp>
        <p:nvSpPr>
          <p:cNvPr id="42" name="テキスト ボックス 41"/>
          <p:cNvSpPr txBox="1"/>
          <p:nvPr/>
        </p:nvSpPr>
        <p:spPr>
          <a:xfrm>
            <a:off x="649058" y="4230631"/>
            <a:ext cx="9577252" cy="4131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a:t>コールドドラフトの予防の為の放熱器の位置</a:t>
            </a:r>
          </a:p>
        </p:txBody>
      </p:sp>
      <p:pic>
        <p:nvPicPr>
          <p:cNvPr id="43" name="図 42"/>
          <p:cNvPicPr>
            <a:picLocks noChangeAspect="1"/>
          </p:cNvPicPr>
          <p:nvPr/>
        </p:nvPicPr>
        <p:blipFill rotWithShape="1">
          <a:blip r:embed="rId4"/>
          <a:srcRect l="4097" t="4110" r="4097" b="4110"/>
          <a:stretch/>
        </p:blipFill>
        <p:spPr>
          <a:xfrm>
            <a:off x="770427" y="4945092"/>
            <a:ext cx="2055993" cy="1553606"/>
          </a:xfrm>
          <a:prstGeom prst="rect">
            <a:avLst/>
          </a:prstGeom>
          <a:noFill/>
          <a:ln w="28575">
            <a:solidFill>
              <a:schemeClr val="bg1">
                <a:lumMod val="85000"/>
              </a:schemeClr>
            </a:solidFill>
          </a:ln>
        </p:spPr>
      </p:pic>
      <p:pic>
        <p:nvPicPr>
          <p:cNvPr id="44" name="図 43"/>
          <p:cNvPicPr>
            <a:picLocks noChangeAspect="1"/>
          </p:cNvPicPr>
          <p:nvPr/>
        </p:nvPicPr>
        <p:blipFill rotWithShape="1">
          <a:blip r:embed="rId5"/>
          <a:srcRect l="3472" t="4161" r="970" b="2746"/>
          <a:stretch/>
        </p:blipFill>
        <p:spPr>
          <a:xfrm>
            <a:off x="6268695" y="4945092"/>
            <a:ext cx="2075429" cy="1583410"/>
          </a:xfrm>
          <a:prstGeom prst="rect">
            <a:avLst/>
          </a:prstGeom>
          <a:noFill/>
          <a:ln w="28575">
            <a:solidFill>
              <a:schemeClr val="bg1">
                <a:lumMod val="85000"/>
              </a:schemeClr>
            </a:solidFill>
          </a:ln>
        </p:spPr>
      </p:pic>
      <p:pic>
        <p:nvPicPr>
          <p:cNvPr id="45" name="図 44"/>
          <p:cNvPicPr>
            <a:picLocks noChangeAspect="1"/>
          </p:cNvPicPr>
          <p:nvPr/>
        </p:nvPicPr>
        <p:blipFill rotWithShape="1">
          <a:blip r:embed="rId6"/>
          <a:srcRect l="2624" t="4088" r="2900" b="4466"/>
          <a:stretch/>
        </p:blipFill>
        <p:spPr>
          <a:xfrm>
            <a:off x="3213373" y="4945092"/>
            <a:ext cx="2668369" cy="1556549"/>
          </a:xfrm>
          <a:prstGeom prst="rect">
            <a:avLst/>
          </a:prstGeom>
          <a:noFill/>
          <a:ln w="28575">
            <a:solidFill>
              <a:schemeClr val="bg1">
                <a:lumMod val="85000"/>
              </a:schemeClr>
            </a:solidFill>
          </a:ln>
        </p:spPr>
      </p:pic>
      <p:sp>
        <p:nvSpPr>
          <p:cNvPr id="46" name="正方形/長方形 45"/>
          <p:cNvSpPr/>
          <p:nvPr/>
        </p:nvSpPr>
        <p:spPr>
          <a:xfrm>
            <a:off x="937063" y="6624085"/>
            <a:ext cx="1749533" cy="35154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sz="1400">
                <a:solidFill>
                  <a:srgbClr val="FFFFFF"/>
                </a:solidFill>
                <a:latin typeface="HGP創英角ｺﾞｼｯｸUB" pitchFamily="50" charset="-128"/>
                <a:ea typeface="HGP創英角ｺﾞｼｯｸUB" pitchFamily="50" charset="-128"/>
              </a:rPr>
              <a:t>鋳鉄製放熱器</a:t>
            </a:r>
            <a:endParaRPr lang="ja-JP" altLang="en-US" sz="1400">
              <a:solidFill>
                <a:srgbClr val="FFFFFF"/>
              </a:solidFill>
              <a:latin typeface="HGP創英角ｺﾞｼｯｸUB" pitchFamily="50" charset="-128"/>
              <a:ea typeface="HGP創英角ｺﾞｼｯｸUB" pitchFamily="50" charset="-128"/>
            </a:endParaRPr>
          </a:p>
        </p:txBody>
      </p:sp>
      <p:sp>
        <p:nvSpPr>
          <p:cNvPr id="47" name="正方形/長方形 46"/>
          <p:cNvSpPr/>
          <p:nvPr/>
        </p:nvSpPr>
        <p:spPr>
          <a:xfrm>
            <a:off x="3662134" y="6654863"/>
            <a:ext cx="1709456" cy="320768"/>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1400" dirty="0">
                <a:solidFill>
                  <a:srgbClr val="FFFFFF"/>
                </a:solidFill>
                <a:latin typeface="HGP創英角ｺﾞｼｯｸUB" pitchFamily="50" charset="-128"/>
                <a:ea typeface="HGP創英角ｺﾞｼｯｸUB" pitchFamily="50" charset="-128"/>
              </a:rPr>
              <a:t>ベースボードヒーター</a:t>
            </a:r>
          </a:p>
        </p:txBody>
      </p:sp>
      <p:sp>
        <p:nvSpPr>
          <p:cNvPr id="48" name="正方形/長方形 47"/>
          <p:cNvSpPr/>
          <p:nvPr/>
        </p:nvSpPr>
        <p:spPr>
          <a:xfrm>
            <a:off x="6493645" y="6654863"/>
            <a:ext cx="1661367" cy="320768"/>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1400">
                <a:solidFill>
                  <a:srgbClr val="FFFFFF"/>
                </a:solidFill>
                <a:latin typeface="HGP創英角ｺﾞｼｯｸUB" pitchFamily="50" charset="-128"/>
                <a:ea typeface="HGP創英角ｺﾞｼｯｸUB" pitchFamily="50" charset="-128"/>
              </a:rPr>
              <a:t>ファンコイルユニット</a:t>
            </a:r>
          </a:p>
        </p:txBody>
      </p:sp>
      <p:pic>
        <p:nvPicPr>
          <p:cNvPr id="49" name="図 48"/>
          <p:cNvPicPr>
            <a:picLocks noChangeAspect="1"/>
          </p:cNvPicPr>
          <p:nvPr/>
        </p:nvPicPr>
        <p:blipFill>
          <a:blip r:embed="rId7"/>
          <a:stretch>
            <a:fillRect/>
          </a:stretch>
        </p:blipFill>
        <p:spPr>
          <a:xfrm>
            <a:off x="8731076" y="4945093"/>
            <a:ext cx="1147022" cy="1591386"/>
          </a:xfrm>
          <a:prstGeom prst="rect">
            <a:avLst/>
          </a:prstGeom>
          <a:noFill/>
          <a:ln w="28575">
            <a:solidFill>
              <a:schemeClr val="bg1">
                <a:lumMod val="85000"/>
              </a:schemeClr>
            </a:solidFill>
          </a:ln>
        </p:spPr>
      </p:pic>
      <p:sp>
        <p:nvSpPr>
          <p:cNvPr id="50" name="正方形/長方形 49"/>
          <p:cNvSpPr/>
          <p:nvPr/>
        </p:nvSpPr>
        <p:spPr>
          <a:xfrm>
            <a:off x="8430291" y="6654863"/>
            <a:ext cx="1796019" cy="320768"/>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sz="1400">
                <a:solidFill>
                  <a:srgbClr val="FFFFFF"/>
                </a:solidFill>
                <a:latin typeface="HGP創英角ｺﾞｼｯｸUB" pitchFamily="50" charset="-128"/>
                <a:ea typeface="HGP創英角ｺﾞｼｯｸUB" pitchFamily="50" charset="-128"/>
              </a:rPr>
              <a:t>インダクションユニット</a:t>
            </a:r>
          </a:p>
        </p:txBody>
      </p:sp>
      <p:sp>
        <p:nvSpPr>
          <p:cNvPr id="41" name="テキスト ボックス 40"/>
          <p:cNvSpPr txBox="1"/>
          <p:nvPr/>
        </p:nvSpPr>
        <p:spPr>
          <a:xfrm>
            <a:off x="649060" y="7057530"/>
            <a:ext cx="9577250" cy="4131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mtClean="0"/>
              <a:t>放熱器の一例</a:t>
            </a:r>
            <a:endParaRPr lang="ja-JP" altLang="en-US"/>
          </a:p>
        </p:txBody>
      </p:sp>
    </p:spTree>
    <p:extLst>
      <p:ext uri="{BB962C8B-B14F-4D97-AF65-F5344CB8AC3E}">
        <p14:creationId xmlns:p14="http://schemas.microsoft.com/office/powerpoint/2010/main" val="10896534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withEffect">
                                  <p:stCondLst>
                                    <p:cond delay="0"/>
                                  </p:stCondLst>
                                  <p:endCondLst>
                                    <p:cond evt="onNext" delay="0">
                                      <p:tgtEl>
                                        <p:sldTgt/>
                                      </p:tgtEl>
                                    </p:cond>
                                  </p:endCondLst>
                                  <p:childTnLst>
                                    <p:set>
                                      <p:cBhvr>
                                        <p:cTn id="6" dur="1" fill="hold">
                                          <p:stCondLst>
                                            <p:cond delay="0"/>
                                          </p:stCondLst>
                                        </p:cTn>
                                        <p:tgtEl>
                                          <p:spTgt spid="38"/>
                                        </p:tgtEl>
                                        <p:attrNameLst>
                                          <p:attrName>style.visibility</p:attrName>
                                        </p:attrNameLst>
                                      </p:cBhvr>
                                      <p:to>
                                        <p:strVal val="visible"/>
                                      </p:to>
                                    </p:set>
                                    <p:animEffect transition="in" filter="wipe(up)">
                                      <p:cBhvr>
                                        <p:cTn id="7" dur="2000"/>
                                        <p:tgtEl>
                                          <p:spTgt spid="38"/>
                                        </p:tgtEl>
                                      </p:cBhvr>
                                    </p:animEffect>
                                  </p:childTnLst>
                                </p:cTn>
                              </p:par>
                              <p:par>
                                <p:cTn id="8" presetID="22" presetClass="entr" presetSubtype="1" repeatCount="indefinite" fill="hold" grpId="0" nodeType="withEffect">
                                  <p:stCondLst>
                                    <p:cond delay="0"/>
                                  </p:stCondLst>
                                  <p:endCondLst>
                                    <p:cond evt="onNext" delay="0">
                                      <p:tgtEl>
                                        <p:sldTgt/>
                                      </p:tgtEl>
                                    </p:cond>
                                  </p:end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2000"/>
                                        <p:tgtEl>
                                          <p:spTgt spid="37"/>
                                        </p:tgtEl>
                                      </p:cBhvr>
                                    </p:animEffect>
                                  </p:childTnLst>
                                </p:cTn>
                              </p:par>
                            </p:childTnLst>
                          </p:cTn>
                        </p:par>
                        <p:par>
                          <p:cTn id="11" fill="hold">
                            <p:stCondLst>
                              <p:cond delay="2000"/>
                            </p:stCondLst>
                            <p:childTnLst>
                              <p:par>
                                <p:cTn id="12" presetID="22" presetClass="entr" presetSubtype="4" repeatCount="indefinite" fill="hold" grpId="0" nodeType="afterEffect">
                                  <p:stCondLst>
                                    <p:cond delay="0"/>
                                  </p:stCondLst>
                                  <p:endCondLst>
                                    <p:cond evt="onNext" delay="0">
                                      <p:tgtEl>
                                        <p:sldTgt/>
                                      </p:tgtEl>
                                    </p:cond>
                                  </p:end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2000"/>
                                        <p:tgtEl>
                                          <p:spTgt spid="2"/>
                                        </p:tgtEl>
                                      </p:cBhvr>
                                    </p:animEffect>
                                  </p:childTnLst>
                                </p:cTn>
                              </p:par>
                              <p:par>
                                <p:cTn id="15" presetID="22" presetClass="entr" presetSubtype="4" repeatCount="indefinite" fill="hold" grpId="0" nodeType="withEffect">
                                  <p:stCondLst>
                                    <p:cond delay="0"/>
                                  </p:stCondLst>
                                  <p:endCondLst>
                                    <p:cond evt="onNext" delay="0">
                                      <p:tgtEl>
                                        <p:sldTgt/>
                                      </p:tgtEl>
                                    </p:cond>
                                  </p:end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2000"/>
                                        <p:tgtEl>
                                          <p:spTgt spid="14"/>
                                        </p:tgtEl>
                                      </p:cBhvr>
                                    </p:animEffect>
                                  </p:childTnLst>
                                </p:cTn>
                              </p:par>
                            </p:childTnLst>
                          </p:cTn>
                        </p:par>
                        <p:par>
                          <p:cTn id="18" fill="hold">
                            <p:stCondLst>
                              <p:cond delay="4000"/>
                            </p:stCondLst>
                            <p:childTnLst>
                              <p:par>
                                <p:cTn id="19" presetID="22" presetClass="entr" presetSubtype="8" repeatCount="indefinite" fill="hold" grpId="0" nodeType="afterEffect">
                                  <p:stCondLst>
                                    <p:cond delay="0"/>
                                  </p:stCondLst>
                                  <p:endCondLst>
                                    <p:cond evt="onNext" delay="0">
                                      <p:tgtEl>
                                        <p:sldTgt/>
                                      </p:tgtEl>
                                    </p:cond>
                                  </p:end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2000"/>
                                        <p:tgtEl>
                                          <p:spTgt spid="3"/>
                                        </p:tgtEl>
                                      </p:cBhvr>
                                    </p:animEffect>
                                  </p:childTnLst>
                                </p:cTn>
                              </p:par>
                            </p:childTnLst>
                          </p:cTn>
                        </p:par>
                        <p:par>
                          <p:cTn id="22" fill="hold">
                            <p:stCondLst>
                              <p:cond delay="6000"/>
                            </p:stCondLst>
                            <p:childTnLst>
                              <p:par>
                                <p:cTn id="23" presetID="22" presetClass="entr" presetSubtype="1" repeatCount="indefinite" fill="hold" grpId="0" nodeType="afterEffect">
                                  <p:stCondLst>
                                    <p:cond delay="0"/>
                                  </p:stCondLst>
                                  <p:endCondLst>
                                    <p:cond evt="onNext" delay="0">
                                      <p:tgtEl>
                                        <p:sldTgt/>
                                      </p:tgtEl>
                                    </p:cond>
                                  </p:end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2000"/>
                                        <p:tgtEl>
                                          <p:spTgt spid="16"/>
                                        </p:tgtEl>
                                      </p:cBhvr>
                                    </p:animEffect>
                                  </p:childTnLst>
                                </p:cTn>
                              </p:par>
                            </p:childTnLst>
                          </p:cTn>
                        </p:par>
                        <p:par>
                          <p:cTn id="26" fill="hold">
                            <p:stCondLst>
                              <p:cond delay="8000"/>
                            </p:stCondLst>
                            <p:childTnLst>
                              <p:par>
                                <p:cTn id="27" presetID="22" presetClass="entr" presetSubtype="2" repeatCount="indefinite" fill="hold" grpId="0" nodeType="afterEffect">
                                  <p:stCondLst>
                                    <p:cond delay="0"/>
                                  </p:stCondLst>
                                  <p:endCondLst>
                                    <p:cond evt="onNext" delay="0">
                                      <p:tgtEl>
                                        <p:sldTgt/>
                                      </p:tgtEl>
                                    </p:cond>
                                  </p:end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2000"/>
                                        <p:tgtEl>
                                          <p:spTgt spid="17"/>
                                        </p:tgtEl>
                                      </p:cBhvr>
                                    </p:animEffect>
                                  </p:childTnLst>
                                </p:cTn>
                              </p:par>
                            </p:childTnLst>
                          </p:cTn>
                        </p:par>
                        <p:par>
                          <p:cTn id="30" fill="hold">
                            <p:stCondLst>
                              <p:cond delay="10000"/>
                            </p:stCondLst>
                            <p:childTnLst>
                              <p:par>
                                <p:cTn id="31" presetID="22" presetClass="entr" presetSubtype="2" repeatCount="indefinite" fill="hold" nodeType="afterEffect">
                                  <p:stCondLst>
                                    <p:cond delay="0"/>
                                  </p:stCondLst>
                                  <p:endCondLst>
                                    <p:cond evt="onNext" delay="0">
                                      <p:tgtEl>
                                        <p:sldTgt/>
                                      </p:tgtEl>
                                    </p:cond>
                                  </p:endCondLst>
                                  <p:childTnLst>
                                    <p:set>
                                      <p:cBhvr>
                                        <p:cTn id="32" dur="1" fill="hold">
                                          <p:stCondLst>
                                            <p:cond delay="0"/>
                                          </p:stCondLst>
                                        </p:cTn>
                                        <p:tgtEl>
                                          <p:spTgt spid="31"/>
                                        </p:tgtEl>
                                        <p:attrNameLst>
                                          <p:attrName>style.visibility</p:attrName>
                                        </p:attrNameLst>
                                      </p:cBhvr>
                                      <p:to>
                                        <p:strVal val="visible"/>
                                      </p:to>
                                    </p:set>
                                    <p:animEffect transition="in" filter="wipe(right)">
                                      <p:cBhvr>
                                        <p:cTn id="33" dur="2000"/>
                                        <p:tgtEl>
                                          <p:spTgt spid="31"/>
                                        </p:tgtEl>
                                      </p:cBhvr>
                                    </p:animEffect>
                                  </p:childTnLst>
                                </p:cTn>
                              </p:par>
                            </p:childTnLst>
                          </p:cTn>
                        </p:par>
                        <p:par>
                          <p:cTn id="34" fill="hold">
                            <p:stCondLst>
                              <p:cond delay="12000"/>
                            </p:stCondLst>
                            <p:childTnLst>
                              <p:par>
                                <p:cTn id="35" presetID="22" presetClass="entr" presetSubtype="1" repeatCount="indefinite" fill="hold" grpId="0" nodeType="afterEffect">
                                  <p:stCondLst>
                                    <p:cond delay="0"/>
                                  </p:stCondLst>
                                  <p:endCondLst>
                                    <p:cond evt="onNext" delay="0">
                                      <p:tgtEl>
                                        <p:sldTgt/>
                                      </p:tgtEl>
                                    </p:cond>
                                  </p:end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2000"/>
                                        <p:tgtEl>
                                          <p:spTgt spid="35"/>
                                        </p:tgtEl>
                                      </p:cBhvr>
                                    </p:animEffect>
                                  </p:childTnLst>
                                </p:cTn>
                              </p:par>
                            </p:childTnLst>
                          </p:cTn>
                        </p:par>
                        <p:par>
                          <p:cTn id="38" fill="hold">
                            <p:stCondLst>
                              <p:cond delay="14000"/>
                            </p:stCondLst>
                            <p:childTnLst>
                              <p:par>
                                <p:cTn id="39" presetID="22" presetClass="entr" presetSubtype="8" repeatCount="indefinite" fill="hold" nodeType="afterEffect">
                                  <p:stCondLst>
                                    <p:cond delay="0"/>
                                  </p:stCondLst>
                                  <p:endCondLst>
                                    <p:cond evt="onNext" delay="0">
                                      <p:tgtEl>
                                        <p:sldTgt/>
                                      </p:tgtEl>
                                    </p:cond>
                                  </p:end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2000"/>
                                        <p:tgtEl>
                                          <p:spTgt spid="34"/>
                                        </p:tgtEl>
                                      </p:cBhvr>
                                    </p:animEffect>
                                  </p:childTnLst>
                                </p:cTn>
                              </p:par>
                            </p:childTnLst>
                          </p:cTn>
                        </p:par>
                        <p:par>
                          <p:cTn id="42" fill="hold">
                            <p:stCondLst>
                              <p:cond delay="16000"/>
                            </p:stCondLst>
                            <p:childTnLst>
                              <p:par>
                                <p:cTn id="43" presetID="22" presetClass="entr" presetSubtype="4" repeatCount="indefinite" fill="hold" nodeType="afterEffect">
                                  <p:stCondLst>
                                    <p:cond delay="0"/>
                                  </p:stCondLst>
                                  <p:endCondLst>
                                    <p:cond evt="onNext" delay="0">
                                      <p:tgtEl>
                                        <p:sldTgt/>
                                      </p:tgtEl>
                                    </p:cond>
                                  </p:end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2000"/>
                                        <p:tgtEl>
                                          <p:spTgt spid="30"/>
                                        </p:tgtEl>
                                      </p:cBhvr>
                                    </p:animEffect>
                                  </p:childTnLst>
                                </p:cTn>
                              </p:par>
                              <p:par>
                                <p:cTn id="46" presetID="22" presetClass="entr" presetSubtype="4" repeatCount="indefinite" fill="hold" nodeType="withEffect">
                                  <p:stCondLst>
                                    <p:cond delay="0"/>
                                  </p:stCondLst>
                                  <p:endCondLst>
                                    <p:cond evt="onNext" delay="0">
                                      <p:tgtEl>
                                        <p:sldTgt/>
                                      </p:tgtEl>
                                    </p:cond>
                                  </p:end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2000"/>
                                        <p:tgtEl>
                                          <p:spTgt spid="7"/>
                                        </p:tgtEl>
                                      </p:cBhvr>
                                    </p:animEffect>
                                  </p:childTnLst>
                                </p:cTn>
                              </p:par>
                            </p:childTnLst>
                          </p:cTn>
                        </p:par>
                        <p:par>
                          <p:cTn id="49" fill="hold">
                            <p:stCondLst>
                              <p:cond delay="18000"/>
                            </p:stCondLst>
                            <p:childTnLst>
                              <p:par>
                                <p:cTn id="50" presetID="22" presetClass="entr" presetSubtype="2" repeatCount="indefinite" fill="hold" grpId="0" nodeType="afterEffect">
                                  <p:stCondLst>
                                    <p:cond delay="0"/>
                                  </p:stCondLst>
                                  <p:endCondLst>
                                    <p:cond evt="onNext" delay="0">
                                      <p:tgtEl>
                                        <p:sldTgt/>
                                      </p:tgtEl>
                                    </p:cond>
                                  </p:endCondLst>
                                  <p:childTnLst>
                                    <p:set>
                                      <p:cBhvr>
                                        <p:cTn id="51" dur="1" fill="hold">
                                          <p:stCondLst>
                                            <p:cond delay="0"/>
                                          </p:stCondLst>
                                        </p:cTn>
                                        <p:tgtEl>
                                          <p:spTgt spid="23"/>
                                        </p:tgtEl>
                                        <p:attrNameLst>
                                          <p:attrName>style.visibility</p:attrName>
                                        </p:attrNameLst>
                                      </p:cBhvr>
                                      <p:to>
                                        <p:strVal val="visible"/>
                                      </p:to>
                                    </p:set>
                                    <p:animEffect transition="in" filter="wipe(right)">
                                      <p:cBhvr>
                                        <p:cTn id="52" dur="2000"/>
                                        <p:tgtEl>
                                          <p:spTgt spid="23"/>
                                        </p:tgtEl>
                                      </p:cBhvr>
                                    </p:animEffect>
                                  </p:childTnLst>
                                </p:cTn>
                              </p:par>
                            </p:childTnLst>
                          </p:cTn>
                        </p:par>
                        <p:par>
                          <p:cTn id="53" fill="hold">
                            <p:stCondLst>
                              <p:cond delay="20000"/>
                            </p:stCondLst>
                            <p:childTnLst>
                              <p:par>
                                <p:cTn id="54" presetID="22" presetClass="entr" presetSubtype="2" repeatCount="indefinite" fill="hold" grpId="0" nodeType="afterEffect">
                                  <p:stCondLst>
                                    <p:cond delay="0"/>
                                  </p:stCondLst>
                                  <p:endCondLst>
                                    <p:cond evt="onNext" delay="0">
                                      <p:tgtEl>
                                        <p:sldTgt/>
                                      </p:tgtEl>
                                    </p:cond>
                                  </p:endCondLst>
                                  <p:childTnLst>
                                    <p:set>
                                      <p:cBhvr>
                                        <p:cTn id="55" dur="1" fill="hold">
                                          <p:stCondLst>
                                            <p:cond delay="0"/>
                                          </p:stCondLst>
                                        </p:cTn>
                                        <p:tgtEl>
                                          <p:spTgt spid="25"/>
                                        </p:tgtEl>
                                        <p:attrNameLst>
                                          <p:attrName>style.visibility</p:attrName>
                                        </p:attrNameLst>
                                      </p:cBhvr>
                                      <p:to>
                                        <p:strVal val="visible"/>
                                      </p:to>
                                    </p:set>
                                    <p:animEffect transition="in" filter="wipe(right)">
                                      <p:cBhvr>
                                        <p:cTn id="5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3" grpId="0" animBg="1"/>
      <p:bldP spid="16" grpId="0" animBg="1"/>
      <p:bldP spid="17" grpId="0" animBg="1"/>
      <p:bldP spid="23" grpId="0" animBg="1"/>
      <p:bldP spid="25" grpId="0" animBg="1"/>
      <p:bldP spid="35" grpId="0" animBg="1"/>
      <p:bldP spid="37"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SERVER01\ib01\nagasawa_BU070208\aa-別室\120325_空衛学会作成用\ai\7-1_mado-netsu\7-1_mado-netsu-p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97" y="2137803"/>
            <a:ext cx="5868315" cy="3973338"/>
          </a:xfrm>
          <a:prstGeom prst="rect">
            <a:avLst/>
          </a:prstGeom>
          <a:noFill/>
          <a:extLst>
            <a:ext uri="{909E8E84-426E-40DD-AFC4-6F175D3DCCD1}">
              <a14:hiddenFill xmlns:a14="http://schemas.microsoft.com/office/drawing/2010/main">
                <a:solidFill>
                  <a:srgbClr val="FFFFFF"/>
                </a:solidFill>
              </a14:hiddenFill>
            </a:ext>
          </a:extLst>
        </p:spPr>
      </p:pic>
      <p:pic>
        <p:nvPicPr>
          <p:cNvPr id="66" name="図 65"/>
          <p:cNvPicPr>
            <a:picLocks noChangeAspect="1"/>
          </p:cNvPicPr>
          <p:nvPr/>
        </p:nvPicPr>
        <p:blipFill rotWithShape="1">
          <a:blip r:embed="rId4" cstate="print">
            <a:extLst>
              <a:ext uri="{28A0092B-C50C-407E-A947-70E740481C1C}">
                <a14:useLocalDpi xmlns:a14="http://schemas.microsoft.com/office/drawing/2010/main" val="0"/>
              </a:ext>
            </a:extLst>
          </a:blip>
          <a:srcRect r="12816"/>
          <a:stretch/>
        </p:blipFill>
        <p:spPr>
          <a:xfrm rot="5400000">
            <a:off x="7242013" y="2064899"/>
            <a:ext cx="2762102" cy="2520280"/>
          </a:xfrm>
          <a:prstGeom prst="rect">
            <a:avLst/>
          </a:prstGeom>
          <a:noFill/>
          <a:ln w="28575">
            <a:solidFill>
              <a:schemeClr val="bg1">
                <a:lumMod val="85000"/>
              </a:schemeClr>
            </a:solidFill>
          </a:ln>
        </p:spPr>
      </p:pic>
      <p:sp>
        <p:nvSpPr>
          <p:cNvPr id="31" name="テキスト ボックス 30"/>
          <p:cNvSpPr txBox="1"/>
          <p:nvPr/>
        </p:nvSpPr>
        <p:spPr>
          <a:xfrm>
            <a:off x="6642844" y="1052478"/>
            <a:ext cx="3852428" cy="814723"/>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a:t>ペリメーターの熱処理方法の一例　</a:t>
            </a:r>
            <a:endParaRPr lang="en-US" altLang="ja-JP" smtClean="0"/>
          </a:p>
          <a:p>
            <a:r>
              <a:rPr lang="ja-JP" altLang="en-US" smtClean="0"/>
              <a:t>（</a:t>
            </a:r>
            <a:r>
              <a:rPr lang="ja-JP" altLang="en-US"/>
              <a:t>ブリーズライン吹出し）</a:t>
            </a:r>
          </a:p>
        </p:txBody>
      </p:sp>
      <p:pic>
        <p:nvPicPr>
          <p:cNvPr id="67" name="図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9268" y="4860751"/>
            <a:ext cx="3371828" cy="2384207"/>
          </a:xfrm>
          <a:prstGeom prst="rect">
            <a:avLst/>
          </a:prstGeom>
          <a:noFill/>
          <a:ln w="28575">
            <a:solidFill>
              <a:schemeClr val="bg1">
                <a:lumMod val="85000"/>
              </a:schemeClr>
            </a:solidFill>
          </a:ln>
        </p:spPr>
      </p:pic>
      <p:sp>
        <p:nvSpPr>
          <p:cNvPr id="161792" name="テキスト ボックス 161791"/>
          <p:cNvSpPr txBox="1"/>
          <p:nvPr/>
        </p:nvSpPr>
        <p:spPr>
          <a:xfrm>
            <a:off x="2250356" y="2268463"/>
            <a:ext cx="1988983" cy="461665"/>
          </a:xfrm>
          <a:prstGeom prst="rect">
            <a:avLst/>
          </a:prstGeom>
          <a:noFill/>
        </p:spPr>
        <p:txBody>
          <a:bodyPr wrap="square" rtlCol="0">
            <a:spAutoFit/>
          </a:bodyPr>
          <a:lstStyle/>
          <a:p>
            <a:r>
              <a:rPr kumimoji="1" lang="ja-JP" altLang="en-US" sz="2400" dirty="0" smtClean="0">
                <a:solidFill>
                  <a:srgbClr val="339933"/>
                </a:solidFill>
                <a:latin typeface="HGP創英角ｺﾞｼｯｸUB" panose="020B0900000000000000" pitchFamily="50" charset="-128"/>
                <a:ea typeface="HGP創英角ｺﾞｼｯｸUB" panose="020B0900000000000000" pitchFamily="50" charset="-128"/>
              </a:rPr>
              <a:t>ブリーズライン</a:t>
            </a:r>
            <a:endParaRPr kumimoji="1" lang="ja-JP" altLang="en-US" sz="2400" dirty="0">
              <a:solidFill>
                <a:srgbClr val="339933"/>
              </a:solidFill>
              <a:latin typeface="HGP創英角ｺﾞｼｯｸUB" panose="020B0900000000000000" pitchFamily="50" charset="-128"/>
              <a:ea typeface="HGP創英角ｺﾞｼｯｸUB" panose="020B0900000000000000" pitchFamily="50" charset="-128"/>
            </a:endParaRPr>
          </a:p>
        </p:txBody>
      </p:sp>
      <p:sp>
        <p:nvSpPr>
          <p:cNvPr id="161798" name="テキスト ボックス 161797"/>
          <p:cNvSpPr txBox="1"/>
          <p:nvPr/>
        </p:nvSpPr>
        <p:spPr>
          <a:xfrm>
            <a:off x="2563424" y="3656311"/>
            <a:ext cx="2031365" cy="936321"/>
          </a:xfrm>
          <a:prstGeom prst="rect">
            <a:avLst/>
          </a:prstGeom>
          <a:noFill/>
        </p:spPr>
        <p:txBody>
          <a:bodyPr wrap="square" lIns="104306" tIns="52153" rIns="104306" bIns="52153" rtlCol="0">
            <a:spAutoFit/>
          </a:bodyPr>
          <a:lstStyle/>
          <a:p>
            <a:r>
              <a:rPr kumimoji="1" lang="ja-JP" altLang="en-US" smtClean="0">
                <a:solidFill>
                  <a:schemeClr val="bg1">
                    <a:lumMod val="85000"/>
                  </a:schemeClr>
                </a:solidFill>
                <a:latin typeface="HGP創英角ｺﾞｼｯｸUB" panose="020B0900000000000000" pitchFamily="50" charset="-128"/>
                <a:ea typeface="HGP創英角ｺﾞｼｯｸUB" panose="020B0900000000000000" pitchFamily="50" charset="-128"/>
              </a:rPr>
              <a:t>夏季：冷風</a:t>
            </a:r>
            <a:endParaRPr kumimoji="1" lang="en-US" altLang="ja-JP" smtClean="0">
              <a:solidFill>
                <a:schemeClr val="bg1">
                  <a:lumMod val="85000"/>
                </a:schemeClr>
              </a:solidFill>
              <a:latin typeface="HGP創英角ｺﾞｼｯｸUB" panose="020B0900000000000000" pitchFamily="50" charset="-128"/>
              <a:ea typeface="HGP創英角ｺﾞｼｯｸUB" panose="020B0900000000000000" pitchFamily="50" charset="-128"/>
            </a:endParaRPr>
          </a:p>
          <a:p>
            <a:r>
              <a:rPr kumimoji="1" lang="ja-JP" altLang="en-US" smtClean="0">
                <a:solidFill>
                  <a:srgbClr val="CC66FF"/>
                </a:solidFill>
                <a:latin typeface="HGP創英角ｺﾞｼｯｸUB" panose="020B0900000000000000" pitchFamily="50" charset="-128"/>
                <a:ea typeface="HGP創英角ｺﾞｼｯｸUB" panose="020B0900000000000000" pitchFamily="50" charset="-128"/>
              </a:rPr>
              <a:t>冬季</a:t>
            </a:r>
            <a:r>
              <a:rPr kumimoji="1" lang="ja-JP" altLang="en-US" smtClean="0">
                <a:solidFill>
                  <a:srgbClr val="FF9900"/>
                </a:solidFill>
                <a:latin typeface="HGP創英角ｺﾞｼｯｸUB" panose="020B0900000000000000" pitchFamily="50" charset="-128"/>
                <a:ea typeface="HGP創英角ｺﾞｼｯｸUB" panose="020B0900000000000000" pitchFamily="50" charset="-128"/>
              </a:rPr>
              <a:t>：温風</a:t>
            </a:r>
            <a:endParaRPr kumimoji="1" lang="ja-JP" altLang="en-US">
              <a:solidFill>
                <a:srgbClr val="FF9900"/>
              </a:solidFill>
              <a:latin typeface="HGP創英角ｺﾞｼｯｸUB" panose="020B0900000000000000" pitchFamily="50" charset="-128"/>
              <a:ea typeface="HGP創英角ｺﾞｼｯｸUB" panose="020B0900000000000000" pitchFamily="50" charset="-128"/>
            </a:endParaRPr>
          </a:p>
        </p:txBody>
      </p:sp>
      <p:sp>
        <p:nvSpPr>
          <p:cNvPr id="4" name="タイトル 3"/>
          <p:cNvSpPr>
            <a:spLocks noGrp="1"/>
          </p:cNvSpPr>
          <p:nvPr>
            <p:ph type="title"/>
          </p:nvPr>
        </p:nvSpPr>
        <p:spPr/>
        <p:txBody>
          <a:bodyPr/>
          <a:lstStyle/>
          <a:p>
            <a:r>
              <a:rPr lang="ja-JP" altLang="en-US" sz="3200" dirty="0"/>
              <a:t>ブリーズラインにより</a:t>
            </a:r>
            <a:r>
              <a:rPr lang="ja-JP" altLang="en-US" sz="3200" dirty="0" smtClean="0"/>
              <a:t>温風・冷風</a:t>
            </a:r>
            <a:r>
              <a:rPr lang="ja-JP" altLang="en-US" sz="3200" dirty="0"/>
              <a:t>を吹き出す</a:t>
            </a:r>
            <a:r>
              <a:rPr lang="ja-JP" altLang="en-US" sz="3200" dirty="0" smtClean="0"/>
              <a:t>方法</a:t>
            </a:r>
            <a:r>
              <a:rPr lang="en-US" altLang="ja-JP" sz="3200" dirty="0" smtClean="0"/>
              <a:t>(</a:t>
            </a:r>
            <a:r>
              <a:rPr lang="ja-JP" altLang="en-US" sz="3200" dirty="0" smtClean="0"/>
              <a:t>冬季）</a:t>
            </a:r>
            <a:endParaRPr kumimoji="1" lang="ja-JP" altLang="en-US" sz="3200" dirty="0"/>
          </a:p>
        </p:txBody>
      </p:sp>
      <p:sp>
        <p:nvSpPr>
          <p:cNvPr id="2" name="スライド番号プレースホルダー 1"/>
          <p:cNvSpPr>
            <a:spLocks noGrp="1"/>
          </p:cNvSpPr>
          <p:nvPr>
            <p:ph type="sldNum" sz="quarter" idx="10"/>
          </p:nvPr>
        </p:nvSpPr>
        <p:spPr/>
        <p:txBody>
          <a:bodyPr/>
          <a:lstStyle/>
          <a:p>
            <a:pPr>
              <a:defRPr/>
            </a:pPr>
            <a:fld id="{28BAE865-E37D-4EEA-97C6-AF0B6BAAB4B3}" type="slidenum">
              <a:rPr lang="en-US" altLang="ja-JP" smtClean="0"/>
              <a:pPr>
                <a:defRPr/>
              </a:pPr>
              <a:t>5</a:t>
            </a:fld>
            <a:endParaRPr lang="en-US" altLang="ja-JP"/>
          </a:p>
        </p:txBody>
      </p:sp>
      <p:sp>
        <p:nvSpPr>
          <p:cNvPr id="7" name="フリーフォーム 6"/>
          <p:cNvSpPr/>
          <p:nvPr/>
        </p:nvSpPr>
        <p:spPr>
          <a:xfrm>
            <a:off x="1407428" y="2342367"/>
            <a:ext cx="1052186" cy="3166456"/>
          </a:xfrm>
          <a:custGeom>
            <a:avLst/>
            <a:gdLst>
              <a:gd name="connsiteX0" fmla="*/ 288099 w 1052186"/>
              <a:gd name="connsiteY0" fmla="*/ 0 h 2906038"/>
              <a:gd name="connsiteX1" fmla="*/ 876822 w 1052186"/>
              <a:gd name="connsiteY1" fmla="*/ 400833 h 2906038"/>
              <a:gd name="connsiteX2" fmla="*/ 876822 w 1052186"/>
              <a:gd name="connsiteY2" fmla="*/ 2304789 h 2906038"/>
              <a:gd name="connsiteX3" fmla="*/ 1052186 w 1052186"/>
              <a:gd name="connsiteY3" fmla="*/ 2229633 h 2906038"/>
              <a:gd name="connsiteX4" fmla="*/ 601249 w 1052186"/>
              <a:gd name="connsiteY4" fmla="*/ 2906038 h 2906038"/>
              <a:gd name="connsiteX5" fmla="*/ 0 w 1052186"/>
              <a:gd name="connsiteY5" fmla="*/ 2718148 h 2906038"/>
              <a:gd name="connsiteX6" fmla="*/ 363255 w 1052186"/>
              <a:gd name="connsiteY6" fmla="*/ 2542784 h 2906038"/>
              <a:gd name="connsiteX7" fmla="*/ 288099 w 1052186"/>
              <a:gd name="connsiteY7" fmla="*/ 0 h 290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186" h="2906038">
                <a:moveTo>
                  <a:pt x="288099" y="0"/>
                </a:moveTo>
                <a:lnTo>
                  <a:pt x="876822" y="400833"/>
                </a:lnTo>
                <a:lnTo>
                  <a:pt x="876822" y="2304789"/>
                </a:lnTo>
                <a:lnTo>
                  <a:pt x="1052186" y="2229633"/>
                </a:lnTo>
                <a:lnTo>
                  <a:pt x="601249" y="2906038"/>
                </a:lnTo>
                <a:lnTo>
                  <a:pt x="0" y="2718148"/>
                </a:lnTo>
                <a:lnTo>
                  <a:pt x="363255" y="2542784"/>
                </a:lnTo>
                <a:lnTo>
                  <a:pt x="288099" y="0"/>
                </a:lnTo>
                <a:close/>
              </a:path>
            </a:pathLst>
          </a:custGeom>
          <a:gradFill>
            <a:gsLst>
              <a:gs pos="0">
                <a:srgbClr val="FFC000">
                  <a:alpha val="79000"/>
                </a:srgbClr>
              </a:gs>
              <a:gs pos="100000">
                <a:srgbClr val="FFFF00">
                  <a:alpha val="8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486497" y="2856378"/>
            <a:ext cx="441146" cy="30400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b="1">
                <a:latin typeface="+mj-ea"/>
                <a:ea typeface="+mj-ea"/>
              </a:rPr>
              <a:t>窓</a:t>
            </a:r>
          </a:p>
        </p:txBody>
      </p:sp>
      <p:grpSp>
        <p:nvGrpSpPr>
          <p:cNvPr id="12" name="Group 2"/>
          <p:cNvGrpSpPr>
            <a:grpSpLocks/>
          </p:cNvGrpSpPr>
          <p:nvPr/>
        </p:nvGrpSpPr>
        <p:grpSpPr bwMode="auto">
          <a:xfrm rot="20700263" flipH="1">
            <a:off x="7712393" y="2128577"/>
            <a:ext cx="412918" cy="252940"/>
            <a:chOff x="10" y="-20"/>
            <a:chExt cx="1173" cy="617"/>
          </a:xfrm>
          <a:solidFill>
            <a:srgbClr val="FFFF00"/>
          </a:solidFill>
        </p:grpSpPr>
        <p:sp>
          <p:nvSpPr>
            <p:cNvPr id="13" name="Freeform 3"/>
            <p:cNvSpPr>
              <a:spLocks noChangeArrowheads="1"/>
            </p:cNvSpPr>
            <p:nvPr/>
          </p:nvSpPr>
          <p:spPr bwMode="auto">
            <a:xfrm>
              <a:off x="10" y="-20"/>
              <a:ext cx="1173" cy="61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21600" y="18863"/>
                  </a:moveTo>
                  <a:cubicBezTo>
                    <a:pt x="20546" y="15868"/>
                    <a:pt x="19533" y="12714"/>
                    <a:pt x="17706" y="6843"/>
                  </a:cubicBezTo>
                  <a:cubicBezTo>
                    <a:pt x="16046" y="1706"/>
                    <a:pt x="14428" y="0"/>
                    <a:pt x="12267" y="1904"/>
                  </a:cubicBezTo>
                  <a:cubicBezTo>
                    <a:pt x="11870" y="2063"/>
                    <a:pt x="6775" y="1785"/>
                    <a:pt x="3122" y="1170"/>
                  </a:cubicBezTo>
                  <a:cubicBezTo>
                    <a:pt x="84" y="714"/>
                    <a:pt x="42" y="2638"/>
                    <a:pt x="21" y="3531"/>
                  </a:cubicBezTo>
                  <a:cubicBezTo>
                    <a:pt x="0" y="4423"/>
                    <a:pt x="397" y="6645"/>
                    <a:pt x="2432" y="6645"/>
                  </a:cubicBezTo>
                  <a:cubicBezTo>
                    <a:pt x="4468" y="6645"/>
                    <a:pt x="6431" y="7002"/>
                    <a:pt x="6462" y="7002"/>
                  </a:cubicBezTo>
                  <a:cubicBezTo>
                    <a:pt x="5523" y="8271"/>
                    <a:pt x="5377" y="11266"/>
                    <a:pt x="6901" y="11683"/>
                  </a:cubicBezTo>
                  <a:cubicBezTo>
                    <a:pt x="6379" y="13031"/>
                    <a:pt x="7151" y="15352"/>
                    <a:pt x="7924" y="15669"/>
                  </a:cubicBezTo>
                  <a:cubicBezTo>
                    <a:pt x="7016" y="17236"/>
                    <a:pt x="8728" y="19696"/>
                    <a:pt x="9772" y="19180"/>
                  </a:cubicBezTo>
                  <a:cubicBezTo>
                    <a:pt x="10878" y="19279"/>
                    <a:pt x="11244" y="20688"/>
                    <a:pt x="13645" y="19279"/>
                  </a:cubicBezTo>
                  <a:cubicBezTo>
                    <a:pt x="14449" y="18704"/>
                    <a:pt x="15775" y="18704"/>
                    <a:pt x="15775" y="18704"/>
                  </a:cubicBezTo>
                  <a:cubicBezTo>
                    <a:pt x="15775" y="18704"/>
                    <a:pt x="16025" y="18347"/>
                    <a:pt x="1685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14" name="Freeform 4"/>
            <p:cNvSpPr>
              <a:spLocks noChangeArrowheads="1"/>
            </p:cNvSpPr>
            <p:nvPr/>
          </p:nvSpPr>
          <p:spPr bwMode="auto">
            <a:xfrm>
              <a:off x="409" y="34"/>
              <a:ext cx="378" cy="3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15276" y="0"/>
                  </a:moveTo>
                  <a:cubicBezTo>
                    <a:pt x="11741" y="1676"/>
                    <a:pt x="10897" y="3004"/>
                    <a:pt x="5481" y="3763"/>
                  </a:cubicBezTo>
                  <a:cubicBezTo>
                    <a:pt x="65" y="4522"/>
                    <a:pt x="0" y="7116"/>
                    <a:pt x="2659" y="9456"/>
                  </a:cubicBezTo>
                  <a:cubicBezTo>
                    <a:pt x="5319" y="11796"/>
                    <a:pt x="12422" y="10942"/>
                    <a:pt x="17319" y="8286"/>
                  </a:cubicBezTo>
                  <a:cubicBezTo>
                    <a:pt x="15341" y="13725"/>
                    <a:pt x="16086" y="19766"/>
                    <a:pt x="2160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15" name="Freeform 5"/>
            <p:cNvSpPr>
              <a:spLocks noChangeArrowheads="1"/>
            </p:cNvSpPr>
            <p:nvPr/>
          </p:nvSpPr>
          <p:spPr bwMode="auto">
            <a:xfrm>
              <a:off x="361" y="180"/>
              <a:ext cx="74" cy="3"/>
            </a:xfrm>
            <a:custGeom>
              <a:avLst/>
              <a:gdLst>
                <a:gd name="T0" fmla="*/ 0 w 21600"/>
                <a:gd name="T1" fmla="*/ 0 h 21600"/>
                <a:gd name="T2" fmla="*/ 0 w 21600"/>
                <a:gd name="T3" fmla="*/ 0 h 21600"/>
                <a:gd name="T4" fmla="*/ 0 60000 65536"/>
                <a:gd name="T5" fmla="*/ 0 60000 65536"/>
              </a:gdLst>
              <a:ahLst/>
              <a:cxnLst>
                <a:cxn ang="T4">
                  <a:pos x="T0" y="T1"/>
                </a:cxn>
                <a:cxn ang="T5">
                  <a:pos x="T2" y="T3"/>
                </a:cxn>
              </a:cxnLst>
              <a:rect l="0" t="0" r="r" b="b"/>
              <a:pathLst>
                <a:path w="21600" h="21600">
                  <a:moveTo>
                    <a:pt x="0" y="0"/>
                  </a:moveTo>
                  <a:cubicBezTo>
                    <a:pt x="8739" y="21600"/>
                    <a:pt x="21600" y="21600"/>
                    <a:pt x="2160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16" name="Freeform 6"/>
            <p:cNvSpPr>
              <a:spLocks noChangeArrowheads="1"/>
            </p:cNvSpPr>
            <p:nvPr/>
          </p:nvSpPr>
          <p:spPr bwMode="auto">
            <a:xfrm>
              <a:off x="385" y="226"/>
              <a:ext cx="219"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19683"/>
                  </a:moveTo>
                  <a:cubicBezTo>
                    <a:pt x="3405" y="21600"/>
                    <a:pt x="15349" y="17893"/>
                    <a:pt x="15516" y="17893"/>
                  </a:cubicBezTo>
                  <a:cubicBezTo>
                    <a:pt x="17749" y="16615"/>
                    <a:pt x="21600" y="11503"/>
                    <a:pt x="19088" y="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17" name="Freeform 7"/>
            <p:cNvSpPr>
              <a:spLocks noChangeArrowheads="1"/>
            </p:cNvSpPr>
            <p:nvPr/>
          </p:nvSpPr>
          <p:spPr bwMode="auto">
            <a:xfrm>
              <a:off x="439" y="300"/>
              <a:ext cx="203"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681"/>
                  </a:moveTo>
                  <a:cubicBezTo>
                    <a:pt x="2413" y="21600"/>
                    <a:pt x="10378" y="20129"/>
                    <a:pt x="12791" y="19394"/>
                  </a:cubicBezTo>
                  <a:cubicBezTo>
                    <a:pt x="17920" y="17280"/>
                    <a:pt x="21600" y="13971"/>
                    <a:pt x="20936" y="7721"/>
                  </a:cubicBezTo>
                  <a:cubicBezTo>
                    <a:pt x="20273" y="4320"/>
                    <a:pt x="17497" y="276"/>
                    <a:pt x="12731" y="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18" name="Freeform 8"/>
            <p:cNvSpPr>
              <a:spLocks noChangeArrowheads="1"/>
            </p:cNvSpPr>
            <p:nvPr/>
          </p:nvSpPr>
          <p:spPr bwMode="auto">
            <a:xfrm>
              <a:off x="541" y="411"/>
              <a:ext cx="93" cy="11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13698" y="20447"/>
                    <a:pt x="21600" y="14575"/>
                    <a:pt x="21600" y="7969"/>
                  </a:cubicBezTo>
                  <a:cubicBezTo>
                    <a:pt x="21600" y="3880"/>
                    <a:pt x="16859" y="0"/>
                    <a:pt x="8429" y="629"/>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grpSp>
      <p:grpSp>
        <p:nvGrpSpPr>
          <p:cNvPr id="19" name="Group 2"/>
          <p:cNvGrpSpPr>
            <a:grpSpLocks/>
          </p:cNvGrpSpPr>
          <p:nvPr/>
        </p:nvGrpSpPr>
        <p:grpSpPr bwMode="auto">
          <a:xfrm rot="2784891" flipH="1">
            <a:off x="6984571" y="4902419"/>
            <a:ext cx="412918" cy="252940"/>
            <a:chOff x="10" y="-20"/>
            <a:chExt cx="1173" cy="617"/>
          </a:xfrm>
          <a:solidFill>
            <a:srgbClr val="FFFF00"/>
          </a:solidFill>
        </p:grpSpPr>
        <p:sp>
          <p:nvSpPr>
            <p:cNvPr id="20" name="Freeform 3"/>
            <p:cNvSpPr>
              <a:spLocks noChangeArrowheads="1"/>
            </p:cNvSpPr>
            <p:nvPr/>
          </p:nvSpPr>
          <p:spPr bwMode="auto">
            <a:xfrm>
              <a:off x="10" y="-20"/>
              <a:ext cx="1173" cy="61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21600" y="18863"/>
                  </a:moveTo>
                  <a:cubicBezTo>
                    <a:pt x="20546" y="15868"/>
                    <a:pt x="19533" y="12714"/>
                    <a:pt x="17706" y="6843"/>
                  </a:cubicBezTo>
                  <a:cubicBezTo>
                    <a:pt x="16046" y="1706"/>
                    <a:pt x="14428" y="0"/>
                    <a:pt x="12267" y="1904"/>
                  </a:cubicBezTo>
                  <a:cubicBezTo>
                    <a:pt x="11870" y="2063"/>
                    <a:pt x="6775" y="1785"/>
                    <a:pt x="3122" y="1170"/>
                  </a:cubicBezTo>
                  <a:cubicBezTo>
                    <a:pt x="84" y="714"/>
                    <a:pt x="42" y="2638"/>
                    <a:pt x="21" y="3531"/>
                  </a:cubicBezTo>
                  <a:cubicBezTo>
                    <a:pt x="0" y="4423"/>
                    <a:pt x="397" y="6645"/>
                    <a:pt x="2432" y="6645"/>
                  </a:cubicBezTo>
                  <a:cubicBezTo>
                    <a:pt x="4468" y="6645"/>
                    <a:pt x="6431" y="7002"/>
                    <a:pt x="6462" y="7002"/>
                  </a:cubicBezTo>
                  <a:cubicBezTo>
                    <a:pt x="5523" y="8271"/>
                    <a:pt x="5377" y="11266"/>
                    <a:pt x="6901" y="11683"/>
                  </a:cubicBezTo>
                  <a:cubicBezTo>
                    <a:pt x="6379" y="13031"/>
                    <a:pt x="7151" y="15352"/>
                    <a:pt x="7924" y="15669"/>
                  </a:cubicBezTo>
                  <a:cubicBezTo>
                    <a:pt x="7016" y="17236"/>
                    <a:pt x="8728" y="19696"/>
                    <a:pt x="9772" y="19180"/>
                  </a:cubicBezTo>
                  <a:cubicBezTo>
                    <a:pt x="10878" y="19279"/>
                    <a:pt x="11244" y="20688"/>
                    <a:pt x="13645" y="19279"/>
                  </a:cubicBezTo>
                  <a:cubicBezTo>
                    <a:pt x="14449" y="18704"/>
                    <a:pt x="15775" y="18704"/>
                    <a:pt x="15775" y="18704"/>
                  </a:cubicBezTo>
                  <a:cubicBezTo>
                    <a:pt x="15775" y="18704"/>
                    <a:pt x="16025" y="18347"/>
                    <a:pt x="1685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21" name="Freeform 4"/>
            <p:cNvSpPr>
              <a:spLocks noChangeArrowheads="1"/>
            </p:cNvSpPr>
            <p:nvPr/>
          </p:nvSpPr>
          <p:spPr bwMode="auto">
            <a:xfrm>
              <a:off x="409" y="34"/>
              <a:ext cx="378" cy="3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15276" y="0"/>
                  </a:moveTo>
                  <a:cubicBezTo>
                    <a:pt x="11741" y="1676"/>
                    <a:pt x="10897" y="3004"/>
                    <a:pt x="5481" y="3763"/>
                  </a:cubicBezTo>
                  <a:cubicBezTo>
                    <a:pt x="65" y="4522"/>
                    <a:pt x="0" y="7116"/>
                    <a:pt x="2659" y="9456"/>
                  </a:cubicBezTo>
                  <a:cubicBezTo>
                    <a:pt x="5319" y="11796"/>
                    <a:pt x="12422" y="10942"/>
                    <a:pt x="17319" y="8286"/>
                  </a:cubicBezTo>
                  <a:cubicBezTo>
                    <a:pt x="15341" y="13725"/>
                    <a:pt x="16086" y="19766"/>
                    <a:pt x="2160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22" name="Freeform 5"/>
            <p:cNvSpPr>
              <a:spLocks noChangeArrowheads="1"/>
            </p:cNvSpPr>
            <p:nvPr/>
          </p:nvSpPr>
          <p:spPr bwMode="auto">
            <a:xfrm>
              <a:off x="361" y="180"/>
              <a:ext cx="74" cy="3"/>
            </a:xfrm>
            <a:custGeom>
              <a:avLst/>
              <a:gdLst>
                <a:gd name="T0" fmla="*/ 0 w 21600"/>
                <a:gd name="T1" fmla="*/ 0 h 21600"/>
                <a:gd name="T2" fmla="*/ 0 w 21600"/>
                <a:gd name="T3" fmla="*/ 0 h 21600"/>
                <a:gd name="T4" fmla="*/ 0 60000 65536"/>
                <a:gd name="T5" fmla="*/ 0 60000 65536"/>
              </a:gdLst>
              <a:ahLst/>
              <a:cxnLst>
                <a:cxn ang="T4">
                  <a:pos x="T0" y="T1"/>
                </a:cxn>
                <a:cxn ang="T5">
                  <a:pos x="T2" y="T3"/>
                </a:cxn>
              </a:cxnLst>
              <a:rect l="0" t="0" r="r" b="b"/>
              <a:pathLst>
                <a:path w="21600" h="21600">
                  <a:moveTo>
                    <a:pt x="0" y="0"/>
                  </a:moveTo>
                  <a:cubicBezTo>
                    <a:pt x="8739" y="21600"/>
                    <a:pt x="21600" y="21600"/>
                    <a:pt x="2160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23" name="Freeform 6"/>
            <p:cNvSpPr>
              <a:spLocks noChangeArrowheads="1"/>
            </p:cNvSpPr>
            <p:nvPr/>
          </p:nvSpPr>
          <p:spPr bwMode="auto">
            <a:xfrm>
              <a:off x="385" y="226"/>
              <a:ext cx="219"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19683"/>
                  </a:moveTo>
                  <a:cubicBezTo>
                    <a:pt x="3405" y="21600"/>
                    <a:pt x="15349" y="17893"/>
                    <a:pt x="15516" y="17893"/>
                  </a:cubicBezTo>
                  <a:cubicBezTo>
                    <a:pt x="17749" y="16615"/>
                    <a:pt x="21600" y="11503"/>
                    <a:pt x="19088" y="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24" name="Freeform 7"/>
            <p:cNvSpPr>
              <a:spLocks noChangeArrowheads="1"/>
            </p:cNvSpPr>
            <p:nvPr/>
          </p:nvSpPr>
          <p:spPr bwMode="auto">
            <a:xfrm>
              <a:off x="439" y="300"/>
              <a:ext cx="203"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681"/>
                  </a:moveTo>
                  <a:cubicBezTo>
                    <a:pt x="2413" y="21600"/>
                    <a:pt x="10378" y="20129"/>
                    <a:pt x="12791" y="19394"/>
                  </a:cubicBezTo>
                  <a:cubicBezTo>
                    <a:pt x="17920" y="17280"/>
                    <a:pt x="21600" y="13971"/>
                    <a:pt x="20936" y="7721"/>
                  </a:cubicBezTo>
                  <a:cubicBezTo>
                    <a:pt x="20273" y="4320"/>
                    <a:pt x="17497" y="276"/>
                    <a:pt x="12731" y="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25" name="Freeform 8"/>
            <p:cNvSpPr>
              <a:spLocks noChangeArrowheads="1"/>
            </p:cNvSpPr>
            <p:nvPr/>
          </p:nvSpPr>
          <p:spPr bwMode="auto">
            <a:xfrm>
              <a:off x="541" y="411"/>
              <a:ext cx="93" cy="11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13698" y="20447"/>
                    <a:pt x="21600" y="14575"/>
                    <a:pt x="21600" y="7969"/>
                  </a:cubicBezTo>
                  <a:cubicBezTo>
                    <a:pt x="21600" y="3880"/>
                    <a:pt x="16859" y="0"/>
                    <a:pt x="8429" y="629"/>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grpSp>
    </p:spTree>
    <p:extLst>
      <p:ext uri="{BB962C8B-B14F-4D97-AF65-F5344CB8AC3E}">
        <p14:creationId xmlns:p14="http://schemas.microsoft.com/office/powerpoint/2010/main" val="35115389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repeatCount="3000" fill="remove"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SERVER01\ib01\nagasawa_BU070208\aa-別室\120325_空衛学会作成用\ai\7-1_mado-netsu\7-1_mado-netsu-p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97" y="2137803"/>
            <a:ext cx="5868315" cy="3973338"/>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6642844" y="1052478"/>
            <a:ext cx="3852428" cy="814723"/>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a:t>ペリメーターの熱処理方法の一例　</a:t>
            </a:r>
            <a:endParaRPr lang="en-US" altLang="ja-JP" smtClean="0"/>
          </a:p>
          <a:p>
            <a:r>
              <a:rPr lang="ja-JP" altLang="en-US" smtClean="0"/>
              <a:t>（</a:t>
            </a:r>
            <a:r>
              <a:rPr lang="ja-JP" altLang="en-US"/>
              <a:t>ブリーズライン吹出し）</a:t>
            </a:r>
          </a:p>
        </p:txBody>
      </p:sp>
      <p:sp>
        <p:nvSpPr>
          <p:cNvPr id="161792" name="テキスト ボックス 161791"/>
          <p:cNvSpPr txBox="1"/>
          <p:nvPr/>
        </p:nvSpPr>
        <p:spPr>
          <a:xfrm>
            <a:off x="2250356" y="2268463"/>
            <a:ext cx="1988983" cy="461665"/>
          </a:xfrm>
          <a:prstGeom prst="rect">
            <a:avLst/>
          </a:prstGeom>
          <a:noFill/>
        </p:spPr>
        <p:txBody>
          <a:bodyPr wrap="square" rtlCol="0">
            <a:spAutoFit/>
          </a:bodyPr>
          <a:lstStyle/>
          <a:p>
            <a:r>
              <a:rPr kumimoji="1" lang="ja-JP" altLang="en-US" sz="2400" smtClean="0">
                <a:solidFill>
                  <a:srgbClr val="339933"/>
                </a:solidFill>
                <a:latin typeface="HGP創英角ｺﾞｼｯｸUB" panose="020B0900000000000000" pitchFamily="50" charset="-128"/>
                <a:ea typeface="HGP創英角ｺﾞｼｯｸUB" panose="020B0900000000000000" pitchFamily="50" charset="-128"/>
              </a:rPr>
              <a:t>ブリーズライン</a:t>
            </a:r>
            <a:endParaRPr kumimoji="1" lang="ja-JP" altLang="en-US" sz="2400">
              <a:solidFill>
                <a:srgbClr val="339933"/>
              </a:solidFill>
              <a:latin typeface="HGP創英角ｺﾞｼｯｸUB" panose="020B0900000000000000" pitchFamily="50" charset="-128"/>
              <a:ea typeface="HGP創英角ｺﾞｼｯｸUB" panose="020B0900000000000000" pitchFamily="50" charset="-128"/>
            </a:endParaRPr>
          </a:p>
        </p:txBody>
      </p:sp>
      <p:sp>
        <p:nvSpPr>
          <p:cNvPr id="161798" name="テキスト ボックス 161797"/>
          <p:cNvSpPr txBox="1"/>
          <p:nvPr/>
        </p:nvSpPr>
        <p:spPr>
          <a:xfrm>
            <a:off x="2563424" y="3656311"/>
            <a:ext cx="2031365" cy="936321"/>
          </a:xfrm>
          <a:prstGeom prst="rect">
            <a:avLst/>
          </a:prstGeom>
          <a:noFill/>
        </p:spPr>
        <p:txBody>
          <a:bodyPr wrap="square" lIns="104306" tIns="52153" rIns="104306" bIns="52153" rtlCol="0">
            <a:spAutoFit/>
          </a:bodyPr>
          <a:lstStyle/>
          <a:p>
            <a:r>
              <a:rPr kumimoji="1" lang="ja-JP" altLang="en-US" smtClean="0">
                <a:solidFill>
                  <a:srgbClr val="FF6600"/>
                </a:solidFill>
                <a:latin typeface="HGP創英角ｺﾞｼｯｸUB" panose="020B0900000000000000" pitchFamily="50" charset="-128"/>
                <a:ea typeface="HGP創英角ｺﾞｼｯｸUB" panose="020B0900000000000000" pitchFamily="50" charset="-128"/>
              </a:rPr>
              <a:t>夏季</a:t>
            </a:r>
            <a:r>
              <a:rPr kumimoji="1" lang="ja-JP" altLang="en-US" smtClean="0">
                <a:solidFill>
                  <a:srgbClr val="FF9900"/>
                </a:solidFill>
                <a:latin typeface="HGP創英角ｺﾞｼｯｸUB" panose="020B0900000000000000" pitchFamily="50" charset="-128"/>
                <a:ea typeface="HGP創英角ｺﾞｼｯｸUB" panose="020B0900000000000000" pitchFamily="50" charset="-128"/>
              </a:rPr>
              <a:t>：</a:t>
            </a:r>
            <a:r>
              <a:rPr kumimoji="1" lang="ja-JP" altLang="en-US" smtClean="0">
                <a:solidFill>
                  <a:srgbClr val="00B0F0"/>
                </a:solidFill>
                <a:latin typeface="HGP創英角ｺﾞｼｯｸUB" panose="020B0900000000000000" pitchFamily="50" charset="-128"/>
                <a:ea typeface="HGP創英角ｺﾞｼｯｸUB" panose="020B0900000000000000" pitchFamily="50" charset="-128"/>
              </a:rPr>
              <a:t>冷風</a:t>
            </a:r>
            <a:endParaRPr kumimoji="1" lang="en-US" altLang="ja-JP" smtClean="0">
              <a:solidFill>
                <a:srgbClr val="00B0F0"/>
              </a:solidFill>
              <a:latin typeface="HGP創英角ｺﾞｼｯｸUB" panose="020B0900000000000000" pitchFamily="50" charset="-128"/>
              <a:ea typeface="HGP創英角ｺﾞｼｯｸUB" panose="020B0900000000000000" pitchFamily="50" charset="-128"/>
            </a:endParaRPr>
          </a:p>
          <a:p>
            <a:r>
              <a:rPr kumimoji="1" lang="ja-JP" altLang="en-US" smtClean="0">
                <a:solidFill>
                  <a:schemeClr val="bg1">
                    <a:lumMod val="85000"/>
                  </a:schemeClr>
                </a:solidFill>
                <a:latin typeface="HGP創英角ｺﾞｼｯｸUB" panose="020B0900000000000000" pitchFamily="50" charset="-128"/>
                <a:ea typeface="HGP創英角ｺﾞｼｯｸUB" panose="020B0900000000000000" pitchFamily="50" charset="-128"/>
              </a:rPr>
              <a:t>冬季：温風</a:t>
            </a:r>
            <a:endParaRPr kumimoji="1" lang="ja-JP" altLang="en-US">
              <a:solidFill>
                <a:schemeClr val="bg1">
                  <a:lumMod val="85000"/>
                </a:schemeClr>
              </a:solidFill>
              <a:latin typeface="HGP創英角ｺﾞｼｯｸUB" panose="020B0900000000000000" pitchFamily="50" charset="-128"/>
              <a:ea typeface="HGP創英角ｺﾞｼｯｸUB" panose="020B0900000000000000" pitchFamily="50" charset="-128"/>
            </a:endParaRPr>
          </a:p>
        </p:txBody>
      </p:sp>
      <p:sp>
        <p:nvSpPr>
          <p:cNvPr id="4" name="タイトル 3"/>
          <p:cNvSpPr>
            <a:spLocks noGrp="1"/>
          </p:cNvSpPr>
          <p:nvPr>
            <p:ph type="title"/>
          </p:nvPr>
        </p:nvSpPr>
        <p:spPr/>
        <p:txBody>
          <a:bodyPr/>
          <a:lstStyle/>
          <a:p>
            <a:r>
              <a:rPr lang="ja-JP" altLang="en-US" sz="3200" dirty="0"/>
              <a:t>ブリーズラインにより</a:t>
            </a:r>
            <a:r>
              <a:rPr lang="ja-JP" altLang="en-US" sz="3200" dirty="0" smtClean="0"/>
              <a:t>温風・冷風</a:t>
            </a:r>
            <a:r>
              <a:rPr lang="ja-JP" altLang="en-US" sz="3200" dirty="0"/>
              <a:t>を吹き出す</a:t>
            </a:r>
            <a:r>
              <a:rPr lang="ja-JP" altLang="en-US" sz="3200" dirty="0" smtClean="0"/>
              <a:t>方法（夏季）</a:t>
            </a:r>
            <a:endParaRPr kumimoji="1" lang="ja-JP" altLang="en-US" sz="3200" dirty="0"/>
          </a:p>
        </p:txBody>
      </p:sp>
      <p:sp>
        <p:nvSpPr>
          <p:cNvPr id="2" name="スライド番号プレースホルダー 1"/>
          <p:cNvSpPr>
            <a:spLocks noGrp="1"/>
          </p:cNvSpPr>
          <p:nvPr>
            <p:ph type="sldNum" sz="quarter" idx="10"/>
          </p:nvPr>
        </p:nvSpPr>
        <p:spPr/>
        <p:txBody>
          <a:bodyPr/>
          <a:lstStyle/>
          <a:p>
            <a:pPr>
              <a:defRPr/>
            </a:pPr>
            <a:fld id="{28BAE865-E37D-4EEA-97C6-AF0B6BAAB4B3}" type="slidenum">
              <a:rPr lang="en-US" altLang="ja-JP" smtClean="0"/>
              <a:pPr>
                <a:defRPr/>
              </a:pPr>
              <a:t>6</a:t>
            </a:fld>
            <a:endParaRPr lang="en-US" altLang="ja-JP"/>
          </a:p>
        </p:txBody>
      </p:sp>
      <p:sp>
        <p:nvSpPr>
          <p:cNvPr id="7" name="フリーフォーム 6"/>
          <p:cNvSpPr/>
          <p:nvPr/>
        </p:nvSpPr>
        <p:spPr>
          <a:xfrm>
            <a:off x="1407428" y="2342367"/>
            <a:ext cx="1052186" cy="3166456"/>
          </a:xfrm>
          <a:custGeom>
            <a:avLst/>
            <a:gdLst>
              <a:gd name="connsiteX0" fmla="*/ 288099 w 1052186"/>
              <a:gd name="connsiteY0" fmla="*/ 0 h 2906038"/>
              <a:gd name="connsiteX1" fmla="*/ 876822 w 1052186"/>
              <a:gd name="connsiteY1" fmla="*/ 400833 h 2906038"/>
              <a:gd name="connsiteX2" fmla="*/ 876822 w 1052186"/>
              <a:gd name="connsiteY2" fmla="*/ 2304789 h 2906038"/>
              <a:gd name="connsiteX3" fmla="*/ 1052186 w 1052186"/>
              <a:gd name="connsiteY3" fmla="*/ 2229633 h 2906038"/>
              <a:gd name="connsiteX4" fmla="*/ 601249 w 1052186"/>
              <a:gd name="connsiteY4" fmla="*/ 2906038 h 2906038"/>
              <a:gd name="connsiteX5" fmla="*/ 0 w 1052186"/>
              <a:gd name="connsiteY5" fmla="*/ 2718148 h 2906038"/>
              <a:gd name="connsiteX6" fmla="*/ 363255 w 1052186"/>
              <a:gd name="connsiteY6" fmla="*/ 2542784 h 2906038"/>
              <a:gd name="connsiteX7" fmla="*/ 288099 w 1052186"/>
              <a:gd name="connsiteY7" fmla="*/ 0 h 290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186" h="2906038">
                <a:moveTo>
                  <a:pt x="288099" y="0"/>
                </a:moveTo>
                <a:lnTo>
                  <a:pt x="876822" y="400833"/>
                </a:lnTo>
                <a:lnTo>
                  <a:pt x="876822" y="2304789"/>
                </a:lnTo>
                <a:lnTo>
                  <a:pt x="1052186" y="2229633"/>
                </a:lnTo>
                <a:lnTo>
                  <a:pt x="601249" y="2906038"/>
                </a:lnTo>
                <a:lnTo>
                  <a:pt x="0" y="2718148"/>
                </a:lnTo>
                <a:lnTo>
                  <a:pt x="363255" y="2542784"/>
                </a:lnTo>
                <a:lnTo>
                  <a:pt x="288099" y="0"/>
                </a:lnTo>
                <a:close/>
              </a:path>
            </a:pathLst>
          </a:custGeom>
          <a:gradFill flip="none" rotWithShape="1">
            <a:gsLst>
              <a:gs pos="0">
                <a:schemeClr val="accent5">
                  <a:lumMod val="40000"/>
                  <a:lumOff val="60000"/>
                </a:schemeClr>
              </a:gs>
              <a:gs pos="79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486497" y="2856378"/>
            <a:ext cx="441146" cy="30400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anchor="ctr"/>
          <a:lstStyle>
            <a:defPPr>
              <a:defRPr lang="en-US"/>
            </a:defPPr>
            <a:lvl1pPr algn="ctr">
              <a:defRPr sz="20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b="1">
                <a:latin typeface="+mj-ea"/>
                <a:ea typeface="+mj-ea"/>
              </a:rPr>
              <a:t>窓</a:t>
            </a:r>
          </a:p>
        </p:txBody>
      </p:sp>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r="12816"/>
          <a:stretch/>
        </p:blipFill>
        <p:spPr>
          <a:xfrm rot="5400000">
            <a:off x="7242013" y="2155572"/>
            <a:ext cx="2762102" cy="2520280"/>
          </a:xfrm>
          <a:prstGeom prst="rect">
            <a:avLst/>
          </a:prstGeom>
          <a:noFill/>
          <a:ln w="28575">
            <a:solidFill>
              <a:schemeClr val="bg1">
                <a:lumMod val="85000"/>
              </a:schemeClr>
            </a:solidFill>
          </a:ln>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9268" y="4951424"/>
            <a:ext cx="3371828" cy="2384207"/>
          </a:xfrm>
          <a:prstGeom prst="rect">
            <a:avLst/>
          </a:prstGeom>
          <a:noFill/>
          <a:ln w="28575">
            <a:solidFill>
              <a:schemeClr val="bg1">
                <a:lumMod val="85000"/>
              </a:schemeClr>
            </a:solidFill>
          </a:ln>
        </p:spPr>
      </p:pic>
      <p:grpSp>
        <p:nvGrpSpPr>
          <p:cNvPr id="14" name="Group 2"/>
          <p:cNvGrpSpPr>
            <a:grpSpLocks/>
          </p:cNvGrpSpPr>
          <p:nvPr/>
        </p:nvGrpSpPr>
        <p:grpSpPr bwMode="auto">
          <a:xfrm rot="20700263" flipH="1">
            <a:off x="7712393" y="2219250"/>
            <a:ext cx="412918" cy="252940"/>
            <a:chOff x="10" y="-20"/>
            <a:chExt cx="1173" cy="617"/>
          </a:xfrm>
          <a:solidFill>
            <a:srgbClr val="FFFF00"/>
          </a:solidFill>
        </p:grpSpPr>
        <p:sp>
          <p:nvSpPr>
            <p:cNvPr id="15" name="Freeform 3"/>
            <p:cNvSpPr>
              <a:spLocks noChangeArrowheads="1"/>
            </p:cNvSpPr>
            <p:nvPr/>
          </p:nvSpPr>
          <p:spPr bwMode="auto">
            <a:xfrm>
              <a:off x="10" y="-20"/>
              <a:ext cx="1173" cy="61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21600" y="18863"/>
                  </a:moveTo>
                  <a:cubicBezTo>
                    <a:pt x="20546" y="15868"/>
                    <a:pt x="19533" y="12714"/>
                    <a:pt x="17706" y="6843"/>
                  </a:cubicBezTo>
                  <a:cubicBezTo>
                    <a:pt x="16046" y="1706"/>
                    <a:pt x="14428" y="0"/>
                    <a:pt x="12267" y="1904"/>
                  </a:cubicBezTo>
                  <a:cubicBezTo>
                    <a:pt x="11870" y="2063"/>
                    <a:pt x="6775" y="1785"/>
                    <a:pt x="3122" y="1170"/>
                  </a:cubicBezTo>
                  <a:cubicBezTo>
                    <a:pt x="84" y="714"/>
                    <a:pt x="42" y="2638"/>
                    <a:pt x="21" y="3531"/>
                  </a:cubicBezTo>
                  <a:cubicBezTo>
                    <a:pt x="0" y="4423"/>
                    <a:pt x="397" y="6645"/>
                    <a:pt x="2432" y="6645"/>
                  </a:cubicBezTo>
                  <a:cubicBezTo>
                    <a:pt x="4468" y="6645"/>
                    <a:pt x="6431" y="7002"/>
                    <a:pt x="6462" y="7002"/>
                  </a:cubicBezTo>
                  <a:cubicBezTo>
                    <a:pt x="5523" y="8271"/>
                    <a:pt x="5377" y="11266"/>
                    <a:pt x="6901" y="11683"/>
                  </a:cubicBezTo>
                  <a:cubicBezTo>
                    <a:pt x="6379" y="13031"/>
                    <a:pt x="7151" y="15352"/>
                    <a:pt x="7924" y="15669"/>
                  </a:cubicBezTo>
                  <a:cubicBezTo>
                    <a:pt x="7016" y="17236"/>
                    <a:pt x="8728" y="19696"/>
                    <a:pt x="9772" y="19180"/>
                  </a:cubicBezTo>
                  <a:cubicBezTo>
                    <a:pt x="10878" y="19279"/>
                    <a:pt x="11244" y="20688"/>
                    <a:pt x="13645" y="19279"/>
                  </a:cubicBezTo>
                  <a:cubicBezTo>
                    <a:pt x="14449" y="18704"/>
                    <a:pt x="15775" y="18704"/>
                    <a:pt x="15775" y="18704"/>
                  </a:cubicBezTo>
                  <a:cubicBezTo>
                    <a:pt x="15775" y="18704"/>
                    <a:pt x="16025" y="18347"/>
                    <a:pt x="1685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16" name="Freeform 4"/>
            <p:cNvSpPr>
              <a:spLocks noChangeArrowheads="1"/>
            </p:cNvSpPr>
            <p:nvPr/>
          </p:nvSpPr>
          <p:spPr bwMode="auto">
            <a:xfrm>
              <a:off x="409" y="34"/>
              <a:ext cx="378" cy="3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15276" y="0"/>
                  </a:moveTo>
                  <a:cubicBezTo>
                    <a:pt x="11741" y="1676"/>
                    <a:pt x="10897" y="3004"/>
                    <a:pt x="5481" y="3763"/>
                  </a:cubicBezTo>
                  <a:cubicBezTo>
                    <a:pt x="65" y="4522"/>
                    <a:pt x="0" y="7116"/>
                    <a:pt x="2659" y="9456"/>
                  </a:cubicBezTo>
                  <a:cubicBezTo>
                    <a:pt x="5319" y="11796"/>
                    <a:pt x="12422" y="10942"/>
                    <a:pt x="17319" y="8286"/>
                  </a:cubicBezTo>
                  <a:cubicBezTo>
                    <a:pt x="15341" y="13725"/>
                    <a:pt x="16086" y="19766"/>
                    <a:pt x="2160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17" name="Freeform 5"/>
            <p:cNvSpPr>
              <a:spLocks noChangeArrowheads="1"/>
            </p:cNvSpPr>
            <p:nvPr/>
          </p:nvSpPr>
          <p:spPr bwMode="auto">
            <a:xfrm>
              <a:off x="361" y="180"/>
              <a:ext cx="74" cy="3"/>
            </a:xfrm>
            <a:custGeom>
              <a:avLst/>
              <a:gdLst>
                <a:gd name="T0" fmla="*/ 0 w 21600"/>
                <a:gd name="T1" fmla="*/ 0 h 21600"/>
                <a:gd name="T2" fmla="*/ 0 w 21600"/>
                <a:gd name="T3" fmla="*/ 0 h 21600"/>
                <a:gd name="T4" fmla="*/ 0 60000 65536"/>
                <a:gd name="T5" fmla="*/ 0 60000 65536"/>
              </a:gdLst>
              <a:ahLst/>
              <a:cxnLst>
                <a:cxn ang="T4">
                  <a:pos x="T0" y="T1"/>
                </a:cxn>
                <a:cxn ang="T5">
                  <a:pos x="T2" y="T3"/>
                </a:cxn>
              </a:cxnLst>
              <a:rect l="0" t="0" r="r" b="b"/>
              <a:pathLst>
                <a:path w="21600" h="21600">
                  <a:moveTo>
                    <a:pt x="0" y="0"/>
                  </a:moveTo>
                  <a:cubicBezTo>
                    <a:pt x="8739" y="21600"/>
                    <a:pt x="21600" y="21600"/>
                    <a:pt x="2160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18" name="Freeform 6"/>
            <p:cNvSpPr>
              <a:spLocks noChangeArrowheads="1"/>
            </p:cNvSpPr>
            <p:nvPr/>
          </p:nvSpPr>
          <p:spPr bwMode="auto">
            <a:xfrm>
              <a:off x="385" y="226"/>
              <a:ext cx="219"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19683"/>
                  </a:moveTo>
                  <a:cubicBezTo>
                    <a:pt x="3405" y="21600"/>
                    <a:pt x="15349" y="17893"/>
                    <a:pt x="15516" y="17893"/>
                  </a:cubicBezTo>
                  <a:cubicBezTo>
                    <a:pt x="17749" y="16615"/>
                    <a:pt x="21600" y="11503"/>
                    <a:pt x="19088" y="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19" name="Freeform 7"/>
            <p:cNvSpPr>
              <a:spLocks noChangeArrowheads="1"/>
            </p:cNvSpPr>
            <p:nvPr/>
          </p:nvSpPr>
          <p:spPr bwMode="auto">
            <a:xfrm>
              <a:off x="439" y="300"/>
              <a:ext cx="203"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681"/>
                  </a:moveTo>
                  <a:cubicBezTo>
                    <a:pt x="2413" y="21600"/>
                    <a:pt x="10378" y="20129"/>
                    <a:pt x="12791" y="19394"/>
                  </a:cubicBezTo>
                  <a:cubicBezTo>
                    <a:pt x="17920" y="17280"/>
                    <a:pt x="21600" y="13971"/>
                    <a:pt x="20936" y="7721"/>
                  </a:cubicBezTo>
                  <a:cubicBezTo>
                    <a:pt x="20273" y="4320"/>
                    <a:pt x="17497" y="276"/>
                    <a:pt x="12731" y="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20" name="Freeform 8"/>
            <p:cNvSpPr>
              <a:spLocks noChangeArrowheads="1"/>
            </p:cNvSpPr>
            <p:nvPr/>
          </p:nvSpPr>
          <p:spPr bwMode="auto">
            <a:xfrm>
              <a:off x="541" y="411"/>
              <a:ext cx="93" cy="11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13698" y="20447"/>
                    <a:pt x="21600" y="14575"/>
                    <a:pt x="21600" y="7969"/>
                  </a:cubicBezTo>
                  <a:cubicBezTo>
                    <a:pt x="21600" y="3880"/>
                    <a:pt x="16859" y="0"/>
                    <a:pt x="8429" y="629"/>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grpSp>
      <p:grpSp>
        <p:nvGrpSpPr>
          <p:cNvPr id="21" name="Group 2"/>
          <p:cNvGrpSpPr>
            <a:grpSpLocks/>
          </p:cNvGrpSpPr>
          <p:nvPr/>
        </p:nvGrpSpPr>
        <p:grpSpPr bwMode="auto">
          <a:xfrm rot="2784891" flipH="1">
            <a:off x="6984571" y="4993092"/>
            <a:ext cx="412918" cy="252940"/>
            <a:chOff x="10" y="-20"/>
            <a:chExt cx="1173" cy="617"/>
          </a:xfrm>
          <a:solidFill>
            <a:srgbClr val="FFFF00"/>
          </a:solidFill>
        </p:grpSpPr>
        <p:sp>
          <p:nvSpPr>
            <p:cNvPr id="22" name="Freeform 3"/>
            <p:cNvSpPr>
              <a:spLocks noChangeArrowheads="1"/>
            </p:cNvSpPr>
            <p:nvPr/>
          </p:nvSpPr>
          <p:spPr bwMode="auto">
            <a:xfrm>
              <a:off x="10" y="-20"/>
              <a:ext cx="1173" cy="61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21600" y="18863"/>
                  </a:moveTo>
                  <a:cubicBezTo>
                    <a:pt x="20546" y="15868"/>
                    <a:pt x="19533" y="12714"/>
                    <a:pt x="17706" y="6843"/>
                  </a:cubicBezTo>
                  <a:cubicBezTo>
                    <a:pt x="16046" y="1706"/>
                    <a:pt x="14428" y="0"/>
                    <a:pt x="12267" y="1904"/>
                  </a:cubicBezTo>
                  <a:cubicBezTo>
                    <a:pt x="11870" y="2063"/>
                    <a:pt x="6775" y="1785"/>
                    <a:pt x="3122" y="1170"/>
                  </a:cubicBezTo>
                  <a:cubicBezTo>
                    <a:pt x="84" y="714"/>
                    <a:pt x="42" y="2638"/>
                    <a:pt x="21" y="3531"/>
                  </a:cubicBezTo>
                  <a:cubicBezTo>
                    <a:pt x="0" y="4423"/>
                    <a:pt x="397" y="6645"/>
                    <a:pt x="2432" y="6645"/>
                  </a:cubicBezTo>
                  <a:cubicBezTo>
                    <a:pt x="4468" y="6645"/>
                    <a:pt x="6431" y="7002"/>
                    <a:pt x="6462" y="7002"/>
                  </a:cubicBezTo>
                  <a:cubicBezTo>
                    <a:pt x="5523" y="8271"/>
                    <a:pt x="5377" y="11266"/>
                    <a:pt x="6901" y="11683"/>
                  </a:cubicBezTo>
                  <a:cubicBezTo>
                    <a:pt x="6379" y="13031"/>
                    <a:pt x="7151" y="15352"/>
                    <a:pt x="7924" y="15669"/>
                  </a:cubicBezTo>
                  <a:cubicBezTo>
                    <a:pt x="7016" y="17236"/>
                    <a:pt x="8728" y="19696"/>
                    <a:pt x="9772" y="19180"/>
                  </a:cubicBezTo>
                  <a:cubicBezTo>
                    <a:pt x="10878" y="19279"/>
                    <a:pt x="11244" y="20688"/>
                    <a:pt x="13645" y="19279"/>
                  </a:cubicBezTo>
                  <a:cubicBezTo>
                    <a:pt x="14449" y="18704"/>
                    <a:pt x="15775" y="18704"/>
                    <a:pt x="15775" y="18704"/>
                  </a:cubicBezTo>
                  <a:cubicBezTo>
                    <a:pt x="15775" y="18704"/>
                    <a:pt x="16025" y="18347"/>
                    <a:pt x="1685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23" name="Freeform 4"/>
            <p:cNvSpPr>
              <a:spLocks noChangeArrowheads="1"/>
            </p:cNvSpPr>
            <p:nvPr/>
          </p:nvSpPr>
          <p:spPr bwMode="auto">
            <a:xfrm>
              <a:off x="409" y="34"/>
              <a:ext cx="378" cy="3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15276" y="0"/>
                  </a:moveTo>
                  <a:cubicBezTo>
                    <a:pt x="11741" y="1676"/>
                    <a:pt x="10897" y="3004"/>
                    <a:pt x="5481" y="3763"/>
                  </a:cubicBezTo>
                  <a:cubicBezTo>
                    <a:pt x="65" y="4522"/>
                    <a:pt x="0" y="7116"/>
                    <a:pt x="2659" y="9456"/>
                  </a:cubicBezTo>
                  <a:cubicBezTo>
                    <a:pt x="5319" y="11796"/>
                    <a:pt x="12422" y="10942"/>
                    <a:pt x="17319" y="8286"/>
                  </a:cubicBezTo>
                  <a:cubicBezTo>
                    <a:pt x="15341" y="13725"/>
                    <a:pt x="16086" y="19766"/>
                    <a:pt x="2160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24" name="Freeform 5"/>
            <p:cNvSpPr>
              <a:spLocks noChangeArrowheads="1"/>
            </p:cNvSpPr>
            <p:nvPr/>
          </p:nvSpPr>
          <p:spPr bwMode="auto">
            <a:xfrm>
              <a:off x="361" y="180"/>
              <a:ext cx="74" cy="3"/>
            </a:xfrm>
            <a:custGeom>
              <a:avLst/>
              <a:gdLst>
                <a:gd name="T0" fmla="*/ 0 w 21600"/>
                <a:gd name="T1" fmla="*/ 0 h 21600"/>
                <a:gd name="T2" fmla="*/ 0 w 21600"/>
                <a:gd name="T3" fmla="*/ 0 h 21600"/>
                <a:gd name="T4" fmla="*/ 0 60000 65536"/>
                <a:gd name="T5" fmla="*/ 0 60000 65536"/>
              </a:gdLst>
              <a:ahLst/>
              <a:cxnLst>
                <a:cxn ang="T4">
                  <a:pos x="T0" y="T1"/>
                </a:cxn>
                <a:cxn ang="T5">
                  <a:pos x="T2" y="T3"/>
                </a:cxn>
              </a:cxnLst>
              <a:rect l="0" t="0" r="r" b="b"/>
              <a:pathLst>
                <a:path w="21600" h="21600">
                  <a:moveTo>
                    <a:pt x="0" y="0"/>
                  </a:moveTo>
                  <a:cubicBezTo>
                    <a:pt x="8739" y="21600"/>
                    <a:pt x="21600" y="21600"/>
                    <a:pt x="21600" y="2160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25" name="Freeform 6"/>
            <p:cNvSpPr>
              <a:spLocks noChangeArrowheads="1"/>
            </p:cNvSpPr>
            <p:nvPr/>
          </p:nvSpPr>
          <p:spPr bwMode="auto">
            <a:xfrm>
              <a:off x="385" y="226"/>
              <a:ext cx="219"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19683"/>
                  </a:moveTo>
                  <a:cubicBezTo>
                    <a:pt x="3405" y="21600"/>
                    <a:pt x="15349" y="17893"/>
                    <a:pt x="15516" y="17893"/>
                  </a:cubicBezTo>
                  <a:cubicBezTo>
                    <a:pt x="17749" y="16615"/>
                    <a:pt x="21600" y="11503"/>
                    <a:pt x="19088" y="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26" name="Freeform 7"/>
            <p:cNvSpPr>
              <a:spLocks noChangeArrowheads="1"/>
            </p:cNvSpPr>
            <p:nvPr/>
          </p:nvSpPr>
          <p:spPr bwMode="auto">
            <a:xfrm>
              <a:off x="439" y="300"/>
              <a:ext cx="203" cy="1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681"/>
                  </a:moveTo>
                  <a:cubicBezTo>
                    <a:pt x="2413" y="21600"/>
                    <a:pt x="10378" y="20129"/>
                    <a:pt x="12791" y="19394"/>
                  </a:cubicBezTo>
                  <a:cubicBezTo>
                    <a:pt x="17920" y="17280"/>
                    <a:pt x="21600" y="13971"/>
                    <a:pt x="20936" y="7721"/>
                  </a:cubicBezTo>
                  <a:cubicBezTo>
                    <a:pt x="20273" y="4320"/>
                    <a:pt x="17497" y="276"/>
                    <a:pt x="12731" y="0"/>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sp>
          <p:nvSpPr>
            <p:cNvPr id="27" name="Freeform 8"/>
            <p:cNvSpPr>
              <a:spLocks noChangeArrowheads="1"/>
            </p:cNvSpPr>
            <p:nvPr/>
          </p:nvSpPr>
          <p:spPr bwMode="auto">
            <a:xfrm>
              <a:off x="541" y="411"/>
              <a:ext cx="93" cy="11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cubicBezTo>
                    <a:pt x="13698" y="20447"/>
                    <a:pt x="21600" y="14575"/>
                    <a:pt x="21600" y="7969"/>
                  </a:cubicBezTo>
                  <a:cubicBezTo>
                    <a:pt x="21600" y="3880"/>
                    <a:pt x="16859" y="0"/>
                    <a:pt x="8429" y="629"/>
                  </a:cubicBezTo>
                </a:path>
              </a:pathLst>
            </a:custGeom>
            <a:grpFill/>
            <a:ln w="12700" cap="rnd">
              <a:solidFill>
                <a:srgbClr val="FF0000"/>
              </a:solidFill>
              <a:round/>
              <a:headEnd/>
              <a:tailEnd/>
            </a:ln>
          </p:spPr>
          <p:txBody>
            <a:bodyPr/>
            <a:lstStyle/>
            <a:p>
              <a:pPr eaLnBrk="0" fontAlgn="base" hangingPunct="0">
                <a:spcBef>
                  <a:spcPct val="0"/>
                </a:spcBef>
                <a:spcAft>
                  <a:spcPct val="0"/>
                </a:spcAft>
                <a:defRPr/>
              </a:pPr>
              <a:endParaRPr kumimoji="0" lang="ja-JP" altLang="en-US">
                <a:solidFill>
                  <a:srgbClr val="000000"/>
                </a:solidFill>
              </a:endParaRPr>
            </a:p>
          </p:txBody>
        </p:sp>
      </p:grpSp>
    </p:spTree>
    <p:extLst>
      <p:ext uri="{BB962C8B-B14F-4D97-AF65-F5344CB8AC3E}">
        <p14:creationId xmlns:p14="http://schemas.microsoft.com/office/powerpoint/2010/main" val="3686844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repeatCount="3000" fill="remove"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窓周りの熱処理</a:t>
            </a:r>
            <a:r>
              <a:rPr lang="ja-JP" altLang="en-US" dirty="0" smtClean="0"/>
              <a:t>方法</a:t>
            </a:r>
            <a:r>
              <a:rPr lang="en-US" altLang="ja-JP" sz="3200" dirty="0"/>
              <a:t>(</a:t>
            </a:r>
            <a:r>
              <a:rPr lang="ja-JP" altLang="en-US" sz="3200" dirty="0"/>
              <a:t>建物側での工夫例</a:t>
            </a:r>
            <a:r>
              <a:rPr lang="en-US" altLang="ja-JP" sz="3200" dirty="0"/>
              <a:t>)</a:t>
            </a:r>
            <a:endParaRPr lang="ja-JP" altLang="en-US" sz="3200" dirty="0"/>
          </a:p>
        </p:txBody>
      </p:sp>
      <p:sp>
        <p:nvSpPr>
          <p:cNvPr id="3" name="スライド番号プレースホルダー 2"/>
          <p:cNvSpPr>
            <a:spLocks noGrp="1"/>
          </p:cNvSpPr>
          <p:nvPr>
            <p:ph type="sldNum" sz="quarter" idx="10"/>
          </p:nvPr>
        </p:nvSpPr>
        <p:spPr/>
        <p:txBody>
          <a:bodyPr/>
          <a:lstStyle/>
          <a:p>
            <a:pPr>
              <a:defRPr/>
            </a:pPr>
            <a:fld id="{E11307C1-A6D8-4A0E-9DB6-DF26A653A6DA}" type="slidenum">
              <a:rPr lang="en-US" altLang="ja-JP" smtClean="0"/>
              <a:pPr>
                <a:defRPr/>
              </a:pPr>
              <a:t>7</a:t>
            </a:fld>
            <a:endParaRPr lang="en-US" dirty="0"/>
          </a:p>
        </p:txBody>
      </p:sp>
      <p:pic>
        <p:nvPicPr>
          <p:cNvPr id="5" name="図 4"/>
          <p:cNvPicPr>
            <a:picLocks noChangeAspect="1"/>
          </p:cNvPicPr>
          <p:nvPr/>
        </p:nvPicPr>
        <p:blipFill rotWithShape="1">
          <a:blip r:embed="rId3"/>
          <a:srcRect l="3916" r="84054" b="72999"/>
          <a:stretch/>
        </p:blipFill>
        <p:spPr>
          <a:xfrm flipH="1">
            <a:off x="2621839" y="3311455"/>
            <a:ext cx="2560184" cy="3033301"/>
          </a:xfrm>
          <a:prstGeom prst="rect">
            <a:avLst/>
          </a:prstGeom>
        </p:spPr>
      </p:pic>
      <p:pic>
        <p:nvPicPr>
          <p:cNvPr id="6" name="図 5"/>
          <p:cNvPicPr>
            <a:picLocks noChangeAspect="1"/>
          </p:cNvPicPr>
          <p:nvPr/>
        </p:nvPicPr>
        <p:blipFill rotWithShape="1">
          <a:blip r:embed="rId3"/>
          <a:srcRect l="71281" r="17199" b="73338"/>
          <a:stretch/>
        </p:blipFill>
        <p:spPr>
          <a:xfrm flipH="1">
            <a:off x="5560260" y="3303796"/>
            <a:ext cx="2495520" cy="3048619"/>
          </a:xfrm>
          <a:prstGeom prst="rect">
            <a:avLst/>
          </a:prstGeom>
        </p:spPr>
      </p:pic>
      <p:pic>
        <p:nvPicPr>
          <p:cNvPr id="7" name="図 6"/>
          <p:cNvPicPr>
            <a:picLocks noChangeAspect="1"/>
          </p:cNvPicPr>
          <p:nvPr/>
        </p:nvPicPr>
        <p:blipFill rotWithShape="1">
          <a:blip r:embed="rId3"/>
          <a:srcRect l="36810" t="34127" r="53948" b="39574"/>
          <a:stretch/>
        </p:blipFill>
        <p:spPr>
          <a:xfrm flipH="1">
            <a:off x="8005968" y="3492090"/>
            <a:ext cx="1971628" cy="2961038"/>
          </a:xfrm>
          <a:prstGeom prst="rect">
            <a:avLst/>
          </a:prstGeom>
        </p:spPr>
      </p:pic>
      <p:pic>
        <p:nvPicPr>
          <p:cNvPr id="8" name="図 7"/>
          <p:cNvPicPr>
            <a:picLocks noChangeAspect="1"/>
          </p:cNvPicPr>
          <p:nvPr/>
        </p:nvPicPr>
        <p:blipFill rotWithShape="1">
          <a:blip r:embed="rId3"/>
          <a:srcRect l="36599" t="66874" r="54791" b="6658"/>
          <a:stretch/>
        </p:blipFill>
        <p:spPr>
          <a:xfrm flipH="1">
            <a:off x="593208" y="3453216"/>
            <a:ext cx="1862583" cy="3022426"/>
          </a:xfrm>
          <a:prstGeom prst="rect">
            <a:avLst/>
          </a:prstGeom>
        </p:spPr>
      </p:pic>
      <p:grpSp>
        <p:nvGrpSpPr>
          <p:cNvPr id="9" name="グループ化 8"/>
          <p:cNvGrpSpPr/>
          <p:nvPr/>
        </p:nvGrpSpPr>
        <p:grpSpPr>
          <a:xfrm>
            <a:off x="803542" y="3311455"/>
            <a:ext cx="635459" cy="700592"/>
            <a:chOff x="82085" y="1496143"/>
            <a:chExt cx="576356" cy="635431"/>
          </a:xfrm>
        </p:grpSpPr>
        <p:grpSp>
          <p:nvGrpSpPr>
            <p:cNvPr id="10" name="Group 2"/>
            <p:cNvGrpSpPr>
              <a:grpSpLocks/>
            </p:cNvGrpSpPr>
            <p:nvPr/>
          </p:nvGrpSpPr>
          <p:grpSpPr bwMode="auto">
            <a:xfrm>
              <a:off x="82085" y="1496143"/>
              <a:ext cx="226794" cy="219025"/>
              <a:chOff x="17" y="17"/>
              <a:chExt cx="685" cy="685"/>
            </a:xfrm>
          </p:grpSpPr>
          <p:sp>
            <p:nvSpPr>
              <p:cNvPr id="12" name="Oval 3"/>
              <p:cNvSpPr>
                <a:spLocks noChangeArrowheads="1"/>
              </p:cNvSpPr>
              <p:nvPr/>
            </p:nvSpPr>
            <p:spPr bwMode="auto">
              <a:xfrm>
                <a:off x="184" y="183"/>
                <a:ext cx="356" cy="356"/>
              </a:xfrm>
              <a:prstGeom prst="ellipse">
                <a:avLst/>
              </a:prstGeom>
              <a:solidFill>
                <a:srgbClr val="FF9900"/>
              </a:solidFill>
              <a:ln w="54000">
                <a:solidFill>
                  <a:srgbClr val="FF3333"/>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13" name="Freeform 4"/>
              <p:cNvSpPr>
                <a:spLocks noChangeArrowheads="1"/>
              </p:cNvSpPr>
              <p:nvPr/>
            </p:nvSpPr>
            <p:spPr bwMode="auto">
              <a:xfrm>
                <a:off x="316" y="1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79"/>
                    </a:moveTo>
                    <a:lnTo>
                      <a:pt x="11451" y="0"/>
                    </a:lnTo>
                    <a:lnTo>
                      <a:pt x="21600" y="21600"/>
                    </a:lnTo>
                    <a:lnTo>
                      <a:pt x="0" y="21279"/>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14" name="Freeform 5"/>
              <p:cNvSpPr>
                <a:spLocks noChangeArrowheads="1"/>
              </p:cNvSpPr>
              <p:nvPr/>
            </p:nvSpPr>
            <p:spPr bwMode="auto">
              <a:xfrm>
                <a:off x="309" y="58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21"/>
                    </a:moveTo>
                    <a:lnTo>
                      <a:pt x="10211" y="21600"/>
                    </a:lnTo>
                    <a:lnTo>
                      <a:pt x="0" y="0"/>
                    </a:lnTo>
                    <a:lnTo>
                      <a:pt x="21600" y="321"/>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15" name="Freeform 6"/>
              <p:cNvSpPr>
                <a:spLocks noChangeArrowheads="1"/>
              </p:cNvSpPr>
              <p:nvPr/>
            </p:nvSpPr>
            <p:spPr bwMode="auto">
              <a:xfrm>
                <a:off x="121" y="113"/>
                <a:ext cx="114" cy="1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640" y="21600"/>
                    </a:moveTo>
                    <a:lnTo>
                      <a:pt x="0" y="0"/>
                    </a:lnTo>
                    <a:lnTo>
                      <a:pt x="21600" y="9242"/>
                    </a:lnTo>
                    <a:lnTo>
                      <a:pt x="8640" y="2160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16" name="Freeform 7"/>
              <p:cNvSpPr>
                <a:spLocks noChangeArrowheads="1"/>
              </p:cNvSpPr>
              <p:nvPr/>
            </p:nvSpPr>
            <p:spPr bwMode="auto">
              <a:xfrm>
                <a:off x="485" y="492"/>
                <a:ext cx="113"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25" y="0"/>
                    </a:moveTo>
                    <a:lnTo>
                      <a:pt x="21600" y="21600"/>
                    </a:lnTo>
                    <a:lnTo>
                      <a:pt x="0" y="12358"/>
                    </a:lnTo>
                    <a:lnTo>
                      <a:pt x="13025" y="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17" name="Freeform 8"/>
              <p:cNvSpPr>
                <a:spLocks noChangeArrowheads="1"/>
              </p:cNvSpPr>
              <p:nvPr/>
            </p:nvSpPr>
            <p:spPr bwMode="auto">
              <a:xfrm>
                <a:off x="17" y="314"/>
                <a:ext cx="113"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10930"/>
                    </a:lnTo>
                    <a:lnTo>
                      <a:pt x="21600" y="0"/>
                    </a:lnTo>
                    <a:lnTo>
                      <a:pt x="21600" y="2160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18" name="Freeform 9"/>
              <p:cNvSpPr>
                <a:spLocks noChangeArrowheads="1"/>
              </p:cNvSpPr>
              <p:nvPr/>
            </p:nvSpPr>
            <p:spPr bwMode="auto">
              <a:xfrm>
                <a:off x="588" y="317"/>
                <a:ext cx="114"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21" y="0"/>
                    </a:moveTo>
                    <a:lnTo>
                      <a:pt x="21600" y="11389"/>
                    </a:lnTo>
                    <a:lnTo>
                      <a:pt x="0" y="21600"/>
                    </a:lnTo>
                    <a:lnTo>
                      <a:pt x="321" y="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19" name="Freeform 10"/>
              <p:cNvSpPr>
                <a:spLocks noChangeArrowheads="1"/>
              </p:cNvSpPr>
              <p:nvPr/>
            </p:nvSpPr>
            <p:spPr bwMode="auto">
              <a:xfrm>
                <a:off x="113" y="485"/>
                <a:ext cx="115"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2917"/>
                    </a:moveTo>
                    <a:lnTo>
                      <a:pt x="0" y="21600"/>
                    </a:lnTo>
                    <a:lnTo>
                      <a:pt x="9196" y="0"/>
                    </a:lnTo>
                    <a:lnTo>
                      <a:pt x="21600" y="12917"/>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20" name="Freeform 11"/>
              <p:cNvSpPr>
                <a:spLocks noChangeArrowheads="1"/>
              </p:cNvSpPr>
              <p:nvPr/>
            </p:nvSpPr>
            <p:spPr bwMode="auto">
              <a:xfrm>
                <a:off x="492" y="121"/>
                <a:ext cx="114"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683"/>
                    </a:moveTo>
                    <a:lnTo>
                      <a:pt x="21600" y="0"/>
                    </a:lnTo>
                    <a:lnTo>
                      <a:pt x="12404" y="21600"/>
                    </a:lnTo>
                    <a:lnTo>
                      <a:pt x="0" y="8683"/>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grpSp>
        <p:sp>
          <p:nvSpPr>
            <p:cNvPr id="11" name="フリーフォーム 10"/>
            <p:cNvSpPr/>
            <p:nvPr/>
          </p:nvSpPr>
          <p:spPr>
            <a:xfrm rot="1090974">
              <a:off x="225937" y="1809722"/>
              <a:ext cx="432504" cy="321852"/>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pattFill prst="dkUpDiag">
              <a:fgClr>
                <a:srgbClr val="FF0000"/>
              </a:fgClr>
              <a:bgClr>
                <a:srgbClr val="FFFFFF"/>
              </a:bgClr>
            </a:pattFill>
            <a:ln w="9525" cap="flat" cmpd="sng" algn="ctr">
              <a:solidFill>
                <a:srgbClr val="000000"/>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ja-JP" altLang="en-US" sz="1985" b="0" i="0" u="none" strike="noStrike" kern="0" cap="none" spc="0" normalizeH="0" baseline="0" noProof="0">
                <a:ln>
                  <a:noFill/>
                </a:ln>
                <a:solidFill>
                  <a:srgbClr val="FFFFFF"/>
                </a:solidFill>
                <a:effectLst/>
                <a:uLnTx/>
                <a:uFillTx/>
                <a:latin typeface="Arial"/>
                <a:ea typeface="ＭＳ Ｐゴシック"/>
                <a:cs typeface="+mn-cs"/>
              </a:endParaRPr>
            </a:p>
          </p:txBody>
        </p:sp>
      </p:grpSp>
      <p:grpSp>
        <p:nvGrpSpPr>
          <p:cNvPr id="21" name="グループ化 20"/>
          <p:cNvGrpSpPr/>
          <p:nvPr/>
        </p:nvGrpSpPr>
        <p:grpSpPr>
          <a:xfrm>
            <a:off x="5707528" y="3315637"/>
            <a:ext cx="635459" cy="700592"/>
            <a:chOff x="82085" y="1496143"/>
            <a:chExt cx="576356" cy="635431"/>
          </a:xfrm>
        </p:grpSpPr>
        <p:grpSp>
          <p:nvGrpSpPr>
            <p:cNvPr id="22" name="Group 2"/>
            <p:cNvGrpSpPr>
              <a:grpSpLocks/>
            </p:cNvGrpSpPr>
            <p:nvPr/>
          </p:nvGrpSpPr>
          <p:grpSpPr bwMode="auto">
            <a:xfrm>
              <a:off x="82085" y="1496143"/>
              <a:ext cx="226794" cy="219025"/>
              <a:chOff x="17" y="17"/>
              <a:chExt cx="685" cy="685"/>
            </a:xfrm>
          </p:grpSpPr>
          <p:sp>
            <p:nvSpPr>
              <p:cNvPr id="24" name="Oval 3"/>
              <p:cNvSpPr>
                <a:spLocks noChangeArrowheads="1"/>
              </p:cNvSpPr>
              <p:nvPr/>
            </p:nvSpPr>
            <p:spPr bwMode="auto">
              <a:xfrm>
                <a:off x="184" y="183"/>
                <a:ext cx="356" cy="356"/>
              </a:xfrm>
              <a:prstGeom prst="ellipse">
                <a:avLst/>
              </a:prstGeom>
              <a:solidFill>
                <a:srgbClr val="FF9900"/>
              </a:solidFill>
              <a:ln w="54000">
                <a:solidFill>
                  <a:srgbClr val="FF3333"/>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25" name="Freeform 4"/>
              <p:cNvSpPr>
                <a:spLocks noChangeArrowheads="1"/>
              </p:cNvSpPr>
              <p:nvPr/>
            </p:nvSpPr>
            <p:spPr bwMode="auto">
              <a:xfrm>
                <a:off x="316" y="1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79"/>
                    </a:moveTo>
                    <a:lnTo>
                      <a:pt x="11451" y="0"/>
                    </a:lnTo>
                    <a:lnTo>
                      <a:pt x="21600" y="21600"/>
                    </a:lnTo>
                    <a:lnTo>
                      <a:pt x="0" y="21279"/>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26" name="Freeform 5"/>
              <p:cNvSpPr>
                <a:spLocks noChangeArrowheads="1"/>
              </p:cNvSpPr>
              <p:nvPr/>
            </p:nvSpPr>
            <p:spPr bwMode="auto">
              <a:xfrm>
                <a:off x="309" y="58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21"/>
                    </a:moveTo>
                    <a:lnTo>
                      <a:pt x="10211" y="21600"/>
                    </a:lnTo>
                    <a:lnTo>
                      <a:pt x="0" y="0"/>
                    </a:lnTo>
                    <a:lnTo>
                      <a:pt x="21600" y="321"/>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27" name="Freeform 6"/>
              <p:cNvSpPr>
                <a:spLocks noChangeArrowheads="1"/>
              </p:cNvSpPr>
              <p:nvPr/>
            </p:nvSpPr>
            <p:spPr bwMode="auto">
              <a:xfrm>
                <a:off x="121" y="113"/>
                <a:ext cx="114" cy="1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640" y="21600"/>
                    </a:moveTo>
                    <a:lnTo>
                      <a:pt x="0" y="0"/>
                    </a:lnTo>
                    <a:lnTo>
                      <a:pt x="21600" y="9242"/>
                    </a:lnTo>
                    <a:lnTo>
                      <a:pt x="8640" y="2160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28" name="Freeform 7"/>
              <p:cNvSpPr>
                <a:spLocks noChangeArrowheads="1"/>
              </p:cNvSpPr>
              <p:nvPr/>
            </p:nvSpPr>
            <p:spPr bwMode="auto">
              <a:xfrm>
                <a:off x="485" y="492"/>
                <a:ext cx="113"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25" y="0"/>
                    </a:moveTo>
                    <a:lnTo>
                      <a:pt x="21600" y="21600"/>
                    </a:lnTo>
                    <a:lnTo>
                      <a:pt x="0" y="12358"/>
                    </a:lnTo>
                    <a:lnTo>
                      <a:pt x="13025" y="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29" name="Freeform 8"/>
              <p:cNvSpPr>
                <a:spLocks noChangeArrowheads="1"/>
              </p:cNvSpPr>
              <p:nvPr/>
            </p:nvSpPr>
            <p:spPr bwMode="auto">
              <a:xfrm>
                <a:off x="17" y="314"/>
                <a:ext cx="113"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10930"/>
                    </a:lnTo>
                    <a:lnTo>
                      <a:pt x="21600" y="0"/>
                    </a:lnTo>
                    <a:lnTo>
                      <a:pt x="21600" y="2160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30" name="Freeform 9"/>
              <p:cNvSpPr>
                <a:spLocks noChangeArrowheads="1"/>
              </p:cNvSpPr>
              <p:nvPr/>
            </p:nvSpPr>
            <p:spPr bwMode="auto">
              <a:xfrm>
                <a:off x="588" y="317"/>
                <a:ext cx="114"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21" y="0"/>
                    </a:moveTo>
                    <a:lnTo>
                      <a:pt x="21600" y="11389"/>
                    </a:lnTo>
                    <a:lnTo>
                      <a:pt x="0" y="21600"/>
                    </a:lnTo>
                    <a:lnTo>
                      <a:pt x="321" y="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31" name="Freeform 10"/>
              <p:cNvSpPr>
                <a:spLocks noChangeArrowheads="1"/>
              </p:cNvSpPr>
              <p:nvPr/>
            </p:nvSpPr>
            <p:spPr bwMode="auto">
              <a:xfrm>
                <a:off x="113" y="485"/>
                <a:ext cx="115"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2917"/>
                    </a:moveTo>
                    <a:lnTo>
                      <a:pt x="0" y="21600"/>
                    </a:lnTo>
                    <a:lnTo>
                      <a:pt x="9196" y="0"/>
                    </a:lnTo>
                    <a:lnTo>
                      <a:pt x="21600" y="12917"/>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32" name="Freeform 11"/>
              <p:cNvSpPr>
                <a:spLocks noChangeArrowheads="1"/>
              </p:cNvSpPr>
              <p:nvPr/>
            </p:nvSpPr>
            <p:spPr bwMode="auto">
              <a:xfrm>
                <a:off x="492" y="121"/>
                <a:ext cx="114"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683"/>
                    </a:moveTo>
                    <a:lnTo>
                      <a:pt x="21600" y="0"/>
                    </a:lnTo>
                    <a:lnTo>
                      <a:pt x="12404" y="21600"/>
                    </a:lnTo>
                    <a:lnTo>
                      <a:pt x="0" y="8683"/>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grpSp>
        <p:sp>
          <p:nvSpPr>
            <p:cNvPr id="23" name="フリーフォーム 22"/>
            <p:cNvSpPr/>
            <p:nvPr/>
          </p:nvSpPr>
          <p:spPr>
            <a:xfrm rot="1090974">
              <a:off x="225937" y="1809722"/>
              <a:ext cx="432504" cy="321852"/>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pattFill prst="dkUpDiag">
              <a:fgClr>
                <a:srgbClr val="FF0000"/>
              </a:fgClr>
              <a:bgClr>
                <a:srgbClr val="FFFFFF"/>
              </a:bgClr>
            </a:pattFill>
            <a:ln w="9525" cap="flat" cmpd="sng" algn="ctr">
              <a:solidFill>
                <a:srgbClr val="000000"/>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ja-JP" altLang="en-US" sz="1985" b="0" i="0" u="none" strike="noStrike" kern="0" cap="none" spc="0" normalizeH="0" baseline="0" noProof="0">
                <a:ln>
                  <a:noFill/>
                </a:ln>
                <a:solidFill>
                  <a:srgbClr val="FFFFFF"/>
                </a:solidFill>
                <a:effectLst/>
                <a:uLnTx/>
                <a:uFillTx/>
                <a:latin typeface="Arial"/>
                <a:ea typeface="ＭＳ Ｐゴシック"/>
                <a:cs typeface="+mn-cs"/>
              </a:endParaRPr>
            </a:p>
          </p:txBody>
        </p:sp>
      </p:grpSp>
      <p:grpSp>
        <p:nvGrpSpPr>
          <p:cNvPr id="33" name="グループ化 32"/>
          <p:cNvGrpSpPr/>
          <p:nvPr/>
        </p:nvGrpSpPr>
        <p:grpSpPr>
          <a:xfrm>
            <a:off x="8395853" y="3281913"/>
            <a:ext cx="635459" cy="700592"/>
            <a:chOff x="82085" y="1496143"/>
            <a:chExt cx="576356" cy="635431"/>
          </a:xfrm>
        </p:grpSpPr>
        <p:grpSp>
          <p:nvGrpSpPr>
            <p:cNvPr id="34" name="Group 2"/>
            <p:cNvGrpSpPr>
              <a:grpSpLocks/>
            </p:cNvGrpSpPr>
            <p:nvPr/>
          </p:nvGrpSpPr>
          <p:grpSpPr bwMode="auto">
            <a:xfrm>
              <a:off x="82085" y="1496143"/>
              <a:ext cx="226794" cy="219025"/>
              <a:chOff x="17" y="17"/>
              <a:chExt cx="685" cy="685"/>
            </a:xfrm>
          </p:grpSpPr>
          <p:sp>
            <p:nvSpPr>
              <p:cNvPr id="36" name="Oval 3"/>
              <p:cNvSpPr>
                <a:spLocks noChangeArrowheads="1"/>
              </p:cNvSpPr>
              <p:nvPr/>
            </p:nvSpPr>
            <p:spPr bwMode="auto">
              <a:xfrm>
                <a:off x="184" y="183"/>
                <a:ext cx="356" cy="356"/>
              </a:xfrm>
              <a:prstGeom prst="ellipse">
                <a:avLst/>
              </a:prstGeom>
              <a:solidFill>
                <a:srgbClr val="FF9900"/>
              </a:solidFill>
              <a:ln w="54000">
                <a:solidFill>
                  <a:srgbClr val="FF3333"/>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37" name="Freeform 4"/>
              <p:cNvSpPr>
                <a:spLocks noChangeArrowheads="1"/>
              </p:cNvSpPr>
              <p:nvPr/>
            </p:nvSpPr>
            <p:spPr bwMode="auto">
              <a:xfrm>
                <a:off x="316" y="1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79"/>
                    </a:moveTo>
                    <a:lnTo>
                      <a:pt x="11451" y="0"/>
                    </a:lnTo>
                    <a:lnTo>
                      <a:pt x="21600" y="21600"/>
                    </a:lnTo>
                    <a:lnTo>
                      <a:pt x="0" y="21279"/>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38" name="Freeform 5"/>
              <p:cNvSpPr>
                <a:spLocks noChangeArrowheads="1"/>
              </p:cNvSpPr>
              <p:nvPr/>
            </p:nvSpPr>
            <p:spPr bwMode="auto">
              <a:xfrm>
                <a:off x="309" y="58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21"/>
                    </a:moveTo>
                    <a:lnTo>
                      <a:pt x="10211" y="21600"/>
                    </a:lnTo>
                    <a:lnTo>
                      <a:pt x="0" y="0"/>
                    </a:lnTo>
                    <a:lnTo>
                      <a:pt x="21600" y="321"/>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39" name="Freeform 6"/>
              <p:cNvSpPr>
                <a:spLocks noChangeArrowheads="1"/>
              </p:cNvSpPr>
              <p:nvPr/>
            </p:nvSpPr>
            <p:spPr bwMode="auto">
              <a:xfrm>
                <a:off x="121" y="113"/>
                <a:ext cx="114" cy="1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640" y="21600"/>
                    </a:moveTo>
                    <a:lnTo>
                      <a:pt x="0" y="0"/>
                    </a:lnTo>
                    <a:lnTo>
                      <a:pt x="21600" y="9242"/>
                    </a:lnTo>
                    <a:lnTo>
                      <a:pt x="8640" y="2160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40" name="Freeform 7"/>
              <p:cNvSpPr>
                <a:spLocks noChangeArrowheads="1"/>
              </p:cNvSpPr>
              <p:nvPr/>
            </p:nvSpPr>
            <p:spPr bwMode="auto">
              <a:xfrm>
                <a:off x="485" y="492"/>
                <a:ext cx="113"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25" y="0"/>
                    </a:moveTo>
                    <a:lnTo>
                      <a:pt x="21600" y="21600"/>
                    </a:lnTo>
                    <a:lnTo>
                      <a:pt x="0" y="12358"/>
                    </a:lnTo>
                    <a:lnTo>
                      <a:pt x="13025" y="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41" name="Freeform 8"/>
              <p:cNvSpPr>
                <a:spLocks noChangeArrowheads="1"/>
              </p:cNvSpPr>
              <p:nvPr/>
            </p:nvSpPr>
            <p:spPr bwMode="auto">
              <a:xfrm>
                <a:off x="17" y="314"/>
                <a:ext cx="113"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10930"/>
                    </a:lnTo>
                    <a:lnTo>
                      <a:pt x="21600" y="0"/>
                    </a:lnTo>
                    <a:lnTo>
                      <a:pt x="21600" y="2160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42" name="Freeform 9"/>
              <p:cNvSpPr>
                <a:spLocks noChangeArrowheads="1"/>
              </p:cNvSpPr>
              <p:nvPr/>
            </p:nvSpPr>
            <p:spPr bwMode="auto">
              <a:xfrm>
                <a:off x="588" y="317"/>
                <a:ext cx="114"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21" y="0"/>
                    </a:moveTo>
                    <a:lnTo>
                      <a:pt x="21600" y="11389"/>
                    </a:lnTo>
                    <a:lnTo>
                      <a:pt x="0" y="21600"/>
                    </a:lnTo>
                    <a:lnTo>
                      <a:pt x="321" y="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43" name="Freeform 10"/>
              <p:cNvSpPr>
                <a:spLocks noChangeArrowheads="1"/>
              </p:cNvSpPr>
              <p:nvPr/>
            </p:nvSpPr>
            <p:spPr bwMode="auto">
              <a:xfrm>
                <a:off x="113" y="485"/>
                <a:ext cx="115"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2917"/>
                    </a:moveTo>
                    <a:lnTo>
                      <a:pt x="0" y="21600"/>
                    </a:lnTo>
                    <a:lnTo>
                      <a:pt x="9196" y="0"/>
                    </a:lnTo>
                    <a:lnTo>
                      <a:pt x="21600" y="12917"/>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44" name="Freeform 11"/>
              <p:cNvSpPr>
                <a:spLocks noChangeArrowheads="1"/>
              </p:cNvSpPr>
              <p:nvPr/>
            </p:nvSpPr>
            <p:spPr bwMode="auto">
              <a:xfrm>
                <a:off x="492" y="121"/>
                <a:ext cx="114"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683"/>
                    </a:moveTo>
                    <a:lnTo>
                      <a:pt x="21600" y="0"/>
                    </a:lnTo>
                    <a:lnTo>
                      <a:pt x="12404" y="21600"/>
                    </a:lnTo>
                    <a:lnTo>
                      <a:pt x="0" y="8683"/>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grpSp>
        <p:sp>
          <p:nvSpPr>
            <p:cNvPr id="35" name="フリーフォーム 34"/>
            <p:cNvSpPr/>
            <p:nvPr/>
          </p:nvSpPr>
          <p:spPr>
            <a:xfrm rot="1090974">
              <a:off x="225937" y="1809722"/>
              <a:ext cx="432504" cy="321852"/>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pattFill prst="dkUpDiag">
              <a:fgClr>
                <a:srgbClr val="FF0000"/>
              </a:fgClr>
              <a:bgClr>
                <a:srgbClr val="FFFFFF"/>
              </a:bgClr>
            </a:pattFill>
            <a:ln w="9525" cap="flat" cmpd="sng" algn="ctr">
              <a:solidFill>
                <a:srgbClr val="000000"/>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ja-JP" altLang="en-US" sz="1985" b="0" i="0" u="none" strike="noStrike" kern="0" cap="none" spc="0" normalizeH="0" baseline="0" noProof="0">
                <a:ln>
                  <a:noFill/>
                </a:ln>
                <a:solidFill>
                  <a:srgbClr val="FFFFFF"/>
                </a:solidFill>
                <a:effectLst/>
                <a:uLnTx/>
                <a:uFillTx/>
                <a:latin typeface="Arial"/>
                <a:ea typeface="ＭＳ Ｐゴシック"/>
                <a:cs typeface="+mn-cs"/>
              </a:endParaRPr>
            </a:p>
          </p:txBody>
        </p:sp>
      </p:grpSp>
      <p:grpSp>
        <p:nvGrpSpPr>
          <p:cNvPr id="45" name="グループ化 44"/>
          <p:cNvGrpSpPr/>
          <p:nvPr/>
        </p:nvGrpSpPr>
        <p:grpSpPr>
          <a:xfrm>
            <a:off x="3086383" y="3283438"/>
            <a:ext cx="635459" cy="700592"/>
            <a:chOff x="82085" y="1496143"/>
            <a:chExt cx="576356" cy="635431"/>
          </a:xfrm>
        </p:grpSpPr>
        <p:grpSp>
          <p:nvGrpSpPr>
            <p:cNvPr id="46" name="Group 2"/>
            <p:cNvGrpSpPr>
              <a:grpSpLocks/>
            </p:cNvGrpSpPr>
            <p:nvPr/>
          </p:nvGrpSpPr>
          <p:grpSpPr bwMode="auto">
            <a:xfrm>
              <a:off x="82085" y="1496143"/>
              <a:ext cx="226794" cy="219025"/>
              <a:chOff x="17" y="17"/>
              <a:chExt cx="685" cy="685"/>
            </a:xfrm>
          </p:grpSpPr>
          <p:sp>
            <p:nvSpPr>
              <p:cNvPr id="48" name="Oval 3"/>
              <p:cNvSpPr>
                <a:spLocks noChangeArrowheads="1"/>
              </p:cNvSpPr>
              <p:nvPr/>
            </p:nvSpPr>
            <p:spPr bwMode="auto">
              <a:xfrm>
                <a:off x="184" y="183"/>
                <a:ext cx="356" cy="356"/>
              </a:xfrm>
              <a:prstGeom prst="ellipse">
                <a:avLst/>
              </a:prstGeom>
              <a:solidFill>
                <a:srgbClr val="FF9900"/>
              </a:solidFill>
              <a:ln w="54000">
                <a:solidFill>
                  <a:srgbClr val="FF3333"/>
                </a:solidFill>
                <a:round/>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49" name="Freeform 4"/>
              <p:cNvSpPr>
                <a:spLocks noChangeArrowheads="1"/>
              </p:cNvSpPr>
              <p:nvPr/>
            </p:nvSpPr>
            <p:spPr bwMode="auto">
              <a:xfrm>
                <a:off x="316" y="1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79"/>
                    </a:moveTo>
                    <a:lnTo>
                      <a:pt x="11451" y="0"/>
                    </a:lnTo>
                    <a:lnTo>
                      <a:pt x="21600" y="21600"/>
                    </a:lnTo>
                    <a:lnTo>
                      <a:pt x="0" y="21279"/>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50" name="Freeform 5"/>
              <p:cNvSpPr>
                <a:spLocks noChangeArrowheads="1"/>
              </p:cNvSpPr>
              <p:nvPr/>
            </p:nvSpPr>
            <p:spPr bwMode="auto">
              <a:xfrm>
                <a:off x="309" y="58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21"/>
                    </a:moveTo>
                    <a:lnTo>
                      <a:pt x="10211" y="21600"/>
                    </a:lnTo>
                    <a:lnTo>
                      <a:pt x="0" y="0"/>
                    </a:lnTo>
                    <a:lnTo>
                      <a:pt x="21600" y="321"/>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51" name="Freeform 6"/>
              <p:cNvSpPr>
                <a:spLocks noChangeArrowheads="1"/>
              </p:cNvSpPr>
              <p:nvPr/>
            </p:nvSpPr>
            <p:spPr bwMode="auto">
              <a:xfrm>
                <a:off x="121" y="113"/>
                <a:ext cx="114" cy="1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640" y="21600"/>
                    </a:moveTo>
                    <a:lnTo>
                      <a:pt x="0" y="0"/>
                    </a:lnTo>
                    <a:lnTo>
                      <a:pt x="21600" y="9242"/>
                    </a:lnTo>
                    <a:lnTo>
                      <a:pt x="8640" y="2160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52" name="Freeform 7"/>
              <p:cNvSpPr>
                <a:spLocks noChangeArrowheads="1"/>
              </p:cNvSpPr>
              <p:nvPr/>
            </p:nvSpPr>
            <p:spPr bwMode="auto">
              <a:xfrm>
                <a:off x="485" y="492"/>
                <a:ext cx="113"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25" y="0"/>
                    </a:moveTo>
                    <a:lnTo>
                      <a:pt x="21600" y="21600"/>
                    </a:lnTo>
                    <a:lnTo>
                      <a:pt x="0" y="12358"/>
                    </a:lnTo>
                    <a:lnTo>
                      <a:pt x="13025" y="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53" name="Freeform 8"/>
              <p:cNvSpPr>
                <a:spLocks noChangeArrowheads="1"/>
              </p:cNvSpPr>
              <p:nvPr/>
            </p:nvSpPr>
            <p:spPr bwMode="auto">
              <a:xfrm>
                <a:off x="17" y="314"/>
                <a:ext cx="113"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10930"/>
                    </a:lnTo>
                    <a:lnTo>
                      <a:pt x="21600" y="0"/>
                    </a:lnTo>
                    <a:lnTo>
                      <a:pt x="21600" y="2160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54" name="Freeform 9"/>
              <p:cNvSpPr>
                <a:spLocks noChangeArrowheads="1"/>
              </p:cNvSpPr>
              <p:nvPr/>
            </p:nvSpPr>
            <p:spPr bwMode="auto">
              <a:xfrm>
                <a:off x="588" y="317"/>
                <a:ext cx="114"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21" y="0"/>
                    </a:moveTo>
                    <a:lnTo>
                      <a:pt x="21600" y="11389"/>
                    </a:lnTo>
                    <a:lnTo>
                      <a:pt x="0" y="21600"/>
                    </a:lnTo>
                    <a:lnTo>
                      <a:pt x="321" y="0"/>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55" name="Freeform 10"/>
              <p:cNvSpPr>
                <a:spLocks noChangeArrowheads="1"/>
              </p:cNvSpPr>
              <p:nvPr/>
            </p:nvSpPr>
            <p:spPr bwMode="auto">
              <a:xfrm>
                <a:off x="113" y="485"/>
                <a:ext cx="115"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2917"/>
                    </a:moveTo>
                    <a:lnTo>
                      <a:pt x="0" y="21600"/>
                    </a:lnTo>
                    <a:lnTo>
                      <a:pt x="9196" y="0"/>
                    </a:lnTo>
                    <a:lnTo>
                      <a:pt x="21600" y="12917"/>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sp>
            <p:nvSpPr>
              <p:cNvPr id="56" name="Freeform 11"/>
              <p:cNvSpPr>
                <a:spLocks noChangeArrowheads="1"/>
              </p:cNvSpPr>
              <p:nvPr/>
            </p:nvSpPr>
            <p:spPr bwMode="auto">
              <a:xfrm>
                <a:off x="492" y="121"/>
                <a:ext cx="114"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683"/>
                    </a:moveTo>
                    <a:lnTo>
                      <a:pt x="21600" y="0"/>
                    </a:lnTo>
                    <a:lnTo>
                      <a:pt x="12404" y="21600"/>
                    </a:lnTo>
                    <a:lnTo>
                      <a:pt x="0" y="8683"/>
                    </a:lnTo>
                  </a:path>
                </a:pathLst>
              </a:custGeom>
              <a:solidFill>
                <a:srgbClr val="FF9900"/>
              </a:solidFill>
              <a:ln w="54000" cap="rnd">
                <a:solidFill>
                  <a:srgbClr val="FF3333"/>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985" b="0" i="0" u="none" strike="noStrike" kern="0" cap="none" spc="0" normalizeH="0" baseline="0" noProof="0" smtClean="0">
                  <a:ln>
                    <a:noFill/>
                  </a:ln>
                  <a:solidFill>
                    <a:srgbClr val="000000"/>
                  </a:solidFill>
                  <a:effectLst/>
                  <a:uLnTx/>
                  <a:uFillTx/>
                  <a:latin typeface="Arial"/>
                  <a:ea typeface="ＭＳ Ｐゴシック"/>
                </a:endParaRPr>
              </a:p>
            </p:txBody>
          </p:sp>
        </p:grpSp>
        <p:sp>
          <p:nvSpPr>
            <p:cNvPr id="47" name="フリーフォーム 46"/>
            <p:cNvSpPr/>
            <p:nvPr/>
          </p:nvSpPr>
          <p:spPr>
            <a:xfrm rot="1090974">
              <a:off x="225937" y="1809722"/>
              <a:ext cx="432504" cy="321852"/>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pattFill prst="dkUpDiag">
              <a:fgClr>
                <a:srgbClr val="FF0000"/>
              </a:fgClr>
              <a:bgClr>
                <a:srgbClr val="FFFFFF"/>
              </a:bgClr>
            </a:pattFill>
            <a:ln w="9525" cap="flat" cmpd="sng" algn="ctr">
              <a:solidFill>
                <a:srgbClr val="000000"/>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ja-JP" altLang="en-US" sz="1985" b="0" i="0" u="none" strike="noStrike" kern="0" cap="none" spc="0" normalizeH="0" baseline="0" noProof="0">
                <a:ln>
                  <a:noFill/>
                </a:ln>
                <a:solidFill>
                  <a:srgbClr val="FFFFFF"/>
                </a:solidFill>
                <a:effectLst/>
                <a:uLnTx/>
                <a:uFillTx/>
                <a:latin typeface="Arial"/>
                <a:ea typeface="ＭＳ Ｐゴシック"/>
                <a:cs typeface="+mn-cs"/>
              </a:endParaRPr>
            </a:p>
          </p:txBody>
        </p:sp>
      </p:grpSp>
      <p:grpSp>
        <p:nvGrpSpPr>
          <p:cNvPr id="57" name="グループ化 56"/>
          <p:cNvGrpSpPr/>
          <p:nvPr/>
        </p:nvGrpSpPr>
        <p:grpSpPr>
          <a:xfrm>
            <a:off x="3407101" y="2008414"/>
            <a:ext cx="1454696" cy="751655"/>
            <a:chOff x="3445308" y="1414284"/>
            <a:chExt cx="1454696" cy="751655"/>
          </a:xfrm>
        </p:grpSpPr>
        <p:sp>
          <p:nvSpPr>
            <p:cNvPr id="58" name="テキスト ボックス 57"/>
            <p:cNvSpPr txBox="1"/>
            <p:nvPr/>
          </p:nvSpPr>
          <p:spPr>
            <a:xfrm>
              <a:off x="3445308" y="1414284"/>
              <a:ext cx="1454696" cy="75165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endParaRPr lang="ja-JP" altLang="en-US" sz="1600"/>
            </a:p>
          </p:txBody>
        </p:sp>
        <p:sp>
          <p:nvSpPr>
            <p:cNvPr id="59" name="テキスト ボックス 58"/>
            <p:cNvSpPr txBox="1"/>
            <p:nvPr/>
          </p:nvSpPr>
          <p:spPr>
            <a:xfrm>
              <a:off x="3520590" y="1472460"/>
              <a:ext cx="1304132" cy="635302"/>
            </a:xfrm>
            <a:prstGeom prst="rect">
              <a:avLst/>
            </a:prstGeom>
            <a:noFill/>
          </p:spPr>
          <p:txBody>
            <a:bodyPr wrap="square" rtlCol="0">
              <a:spAutoFit/>
            </a:bodyPr>
            <a:lstStyle/>
            <a:p>
              <a:pPr algn="ctr" fontAlgn="auto">
                <a:spcBef>
                  <a:spcPts val="0"/>
                </a:spcBef>
                <a:spcAft>
                  <a:spcPts val="0"/>
                </a:spcAft>
              </a:pPr>
              <a:r>
                <a:rPr lang="ja-JP" altLang="en-US" sz="1764" smtClean="0">
                  <a:solidFill>
                    <a:schemeClr val="bg1"/>
                  </a:solidFill>
                  <a:latin typeface="HGP創英角ｺﾞｼｯｸUB" panose="020B0900000000000000" pitchFamily="50" charset="-128"/>
                  <a:ea typeface="HGP創英角ｺﾞｼｯｸUB" panose="020B0900000000000000" pitchFamily="50" charset="-128"/>
                </a:rPr>
                <a:t>ひさし</a:t>
              </a:r>
              <a:endParaRPr lang="en-US" altLang="ja-JP" sz="1764" smtClean="0">
                <a:solidFill>
                  <a:schemeClr val="bg1"/>
                </a:solidFill>
                <a:latin typeface="HGP創英角ｺﾞｼｯｸUB" panose="020B0900000000000000" pitchFamily="50" charset="-128"/>
                <a:ea typeface="HGP創英角ｺﾞｼｯｸUB" panose="020B0900000000000000" pitchFamily="50" charset="-128"/>
              </a:endParaRPr>
            </a:p>
            <a:p>
              <a:pPr algn="ctr" fontAlgn="auto">
                <a:spcBef>
                  <a:spcPts val="0"/>
                </a:spcBef>
                <a:spcAft>
                  <a:spcPts val="0"/>
                </a:spcAft>
              </a:pPr>
              <a:r>
                <a:rPr lang="ja-JP" altLang="en-US" sz="1764" smtClean="0">
                  <a:solidFill>
                    <a:schemeClr val="bg1"/>
                  </a:solidFill>
                  <a:latin typeface="HGP創英角ｺﾞｼｯｸUB" panose="020B0900000000000000" pitchFamily="50" charset="-128"/>
                  <a:ea typeface="HGP創英角ｺﾞｼｯｸUB" panose="020B0900000000000000" pitchFamily="50" charset="-128"/>
                </a:rPr>
                <a:t>バルコニー</a:t>
              </a:r>
              <a:endParaRPr lang="ja-JP" altLang="en-US" sz="1764">
                <a:solidFill>
                  <a:schemeClr val="bg1"/>
                </a:solidFill>
                <a:latin typeface="HGP創英角ｺﾞｼｯｸUB" panose="020B0900000000000000" pitchFamily="50" charset="-128"/>
                <a:ea typeface="HGP創英角ｺﾞｼｯｸUB" panose="020B0900000000000000" pitchFamily="50" charset="-128"/>
              </a:endParaRPr>
            </a:p>
          </p:txBody>
        </p:sp>
      </p:grpSp>
      <p:grpSp>
        <p:nvGrpSpPr>
          <p:cNvPr id="60" name="グループ化 59"/>
          <p:cNvGrpSpPr/>
          <p:nvPr/>
        </p:nvGrpSpPr>
        <p:grpSpPr>
          <a:xfrm>
            <a:off x="8442643" y="2008414"/>
            <a:ext cx="1718944" cy="751655"/>
            <a:chOff x="8480850" y="1365385"/>
            <a:chExt cx="1718944" cy="751655"/>
          </a:xfrm>
        </p:grpSpPr>
        <p:sp>
          <p:nvSpPr>
            <p:cNvPr id="61" name="テキスト ボックス 60"/>
            <p:cNvSpPr txBox="1"/>
            <p:nvPr/>
          </p:nvSpPr>
          <p:spPr>
            <a:xfrm>
              <a:off x="8703049" y="1365385"/>
              <a:ext cx="1274547" cy="75165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endParaRPr lang="ja-JP" altLang="en-US" sz="1600"/>
            </a:p>
          </p:txBody>
        </p:sp>
        <p:sp>
          <p:nvSpPr>
            <p:cNvPr id="62" name="テキスト ボックス 61"/>
            <p:cNvSpPr txBox="1"/>
            <p:nvPr/>
          </p:nvSpPr>
          <p:spPr>
            <a:xfrm>
              <a:off x="8480850" y="1571935"/>
              <a:ext cx="1718944" cy="338554"/>
            </a:xfrm>
            <a:prstGeom prst="rect">
              <a:avLst/>
            </a:prstGeom>
            <a:noFill/>
          </p:spPr>
          <p:txBody>
            <a:bodyPr wrap="square" rtlCol="0">
              <a:spAutoFit/>
            </a:bodyPr>
            <a:lstStyle/>
            <a:p>
              <a:pPr algn="ctr" fontAlgn="auto">
                <a:spcBef>
                  <a:spcPts val="0"/>
                </a:spcBef>
                <a:spcAft>
                  <a:spcPts val="0"/>
                </a:spcAft>
              </a:pPr>
              <a:r>
                <a:rPr lang="ja-JP" altLang="en-US" sz="1600">
                  <a:solidFill>
                    <a:schemeClr val="bg1"/>
                  </a:solidFill>
                  <a:latin typeface="HGP創英角ｺﾞｼｯｸUB" panose="020B0900000000000000" pitchFamily="50" charset="-128"/>
                  <a:ea typeface="HGP創英角ｺﾞｼｯｸUB" panose="020B0900000000000000" pitchFamily="50" charset="-128"/>
                </a:rPr>
                <a:t>垂直ルーバー</a:t>
              </a:r>
            </a:p>
          </p:txBody>
        </p:sp>
      </p:grpSp>
      <p:grpSp>
        <p:nvGrpSpPr>
          <p:cNvPr id="63" name="グループ化 62"/>
          <p:cNvGrpSpPr/>
          <p:nvPr/>
        </p:nvGrpSpPr>
        <p:grpSpPr>
          <a:xfrm>
            <a:off x="6227714" y="2008414"/>
            <a:ext cx="1371432" cy="751655"/>
            <a:chOff x="6265921" y="1355039"/>
            <a:chExt cx="1371432" cy="751655"/>
          </a:xfrm>
        </p:grpSpPr>
        <p:sp>
          <p:nvSpPr>
            <p:cNvPr id="64" name="テキスト ボックス 63"/>
            <p:cNvSpPr txBox="1"/>
            <p:nvPr/>
          </p:nvSpPr>
          <p:spPr>
            <a:xfrm>
              <a:off x="6265921" y="1355039"/>
              <a:ext cx="1371432" cy="75165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endParaRPr lang="ja-JP" altLang="en-US" sz="1600"/>
            </a:p>
          </p:txBody>
        </p:sp>
        <p:sp>
          <p:nvSpPr>
            <p:cNvPr id="65" name="テキスト ボックス 64"/>
            <p:cNvSpPr txBox="1"/>
            <p:nvPr/>
          </p:nvSpPr>
          <p:spPr>
            <a:xfrm>
              <a:off x="6291419" y="1413215"/>
              <a:ext cx="1320436" cy="635302"/>
            </a:xfrm>
            <a:prstGeom prst="rect">
              <a:avLst/>
            </a:prstGeom>
            <a:noFill/>
          </p:spPr>
          <p:txBody>
            <a:bodyPr wrap="square" rtlCol="0">
              <a:spAutoFit/>
            </a:bodyPr>
            <a:lstStyle/>
            <a:p>
              <a:pPr algn="ctr" fontAlgn="auto">
                <a:spcBef>
                  <a:spcPts val="0"/>
                </a:spcBef>
                <a:spcAft>
                  <a:spcPts val="0"/>
                </a:spcAft>
              </a:pPr>
              <a:r>
                <a:rPr lang="ja-JP" altLang="en-US" sz="1764" smtClean="0">
                  <a:solidFill>
                    <a:schemeClr val="bg1"/>
                  </a:solidFill>
                  <a:latin typeface="HGP創英角ｺﾞｼｯｸUB" panose="020B0900000000000000" pitchFamily="50" charset="-128"/>
                  <a:ea typeface="HGP創英角ｺﾞｼｯｸUB" panose="020B0900000000000000" pitchFamily="50" charset="-128"/>
                </a:rPr>
                <a:t>オーニング</a:t>
              </a:r>
              <a:endParaRPr lang="en-US" altLang="ja-JP" sz="1764" smtClean="0">
                <a:solidFill>
                  <a:schemeClr val="bg1"/>
                </a:solidFill>
                <a:latin typeface="HGP創英角ｺﾞｼｯｸUB" panose="020B0900000000000000" pitchFamily="50" charset="-128"/>
                <a:ea typeface="HGP創英角ｺﾞｼｯｸUB" panose="020B0900000000000000" pitchFamily="50" charset="-128"/>
              </a:endParaRPr>
            </a:p>
            <a:p>
              <a:pPr algn="ctr" fontAlgn="auto">
                <a:spcBef>
                  <a:spcPts val="0"/>
                </a:spcBef>
                <a:spcAft>
                  <a:spcPts val="0"/>
                </a:spcAft>
              </a:pPr>
              <a:r>
                <a:rPr lang="ja-JP" altLang="en-US" sz="1764" smtClean="0">
                  <a:solidFill>
                    <a:schemeClr val="bg1"/>
                  </a:solidFill>
                  <a:latin typeface="HGP創英角ｺﾞｼｯｸUB" panose="020B0900000000000000" pitchFamily="50" charset="-128"/>
                  <a:ea typeface="HGP創英角ｺﾞｼｯｸUB" panose="020B0900000000000000" pitchFamily="50" charset="-128"/>
                </a:rPr>
                <a:t>テント</a:t>
              </a:r>
              <a:endParaRPr lang="ja-JP" altLang="en-US" sz="1764">
                <a:solidFill>
                  <a:schemeClr val="bg1"/>
                </a:solidFill>
                <a:latin typeface="HGP創英角ｺﾞｼｯｸUB" panose="020B0900000000000000" pitchFamily="50" charset="-128"/>
                <a:ea typeface="HGP創英角ｺﾞｼｯｸUB" panose="020B0900000000000000" pitchFamily="50" charset="-128"/>
              </a:endParaRPr>
            </a:p>
          </p:txBody>
        </p:sp>
      </p:grpSp>
      <p:grpSp>
        <p:nvGrpSpPr>
          <p:cNvPr id="66" name="グループ化 65"/>
          <p:cNvGrpSpPr/>
          <p:nvPr/>
        </p:nvGrpSpPr>
        <p:grpSpPr>
          <a:xfrm>
            <a:off x="879900" y="2008414"/>
            <a:ext cx="1314497" cy="751655"/>
            <a:chOff x="918107" y="1395268"/>
            <a:chExt cx="1314497" cy="751655"/>
          </a:xfrm>
        </p:grpSpPr>
        <p:sp>
          <p:nvSpPr>
            <p:cNvPr id="67" name="テキスト ボックス 66"/>
            <p:cNvSpPr txBox="1"/>
            <p:nvPr/>
          </p:nvSpPr>
          <p:spPr>
            <a:xfrm>
              <a:off x="918107" y="1395268"/>
              <a:ext cx="1314497" cy="75165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endParaRPr lang="en-US" altLang="ja-JP" sz="1600"/>
            </a:p>
            <a:p>
              <a:endParaRPr lang="en-US" altLang="ja-JP" sz="1600"/>
            </a:p>
          </p:txBody>
        </p:sp>
        <p:sp>
          <p:nvSpPr>
            <p:cNvPr id="68" name="正方形/長方形 67"/>
            <p:cNvSpPr/>
            <p:nvPr/>
          </p:nvSpPr>
          <p:spPr>
            <a:xfrm>
              <a:off x="1065164" y="1478708"/>
              <a:ext cx="1020382" cy="584775"/>
            </a:xfrm>
            <a:prstGeom prst="rect">
              <a:avLst/>
            </a:prstGeom>
          </p:spPr>
          <p:txBody>
            <a:bodyPr wrap="square">
              <a:spAutoFit/>
            </a:bodyPr>
            <a:lstStyle/>
            <a:p>
              <a:pPr algn="ctr"/>
              <a:r>
                <a:rPr lang="ja-JP" altLang="en-US" sz="1600">
                  <a:solidFill>
                    <a:schemeClr val="bg1"/>
                  </a:solidFill>
                  <a:latin typeface="HGP創英角ｺﾞｼｯｸUB" panose="020B0900000000000000" pitchFamily="50" charset="-128"/>
                  <a:ea typeface="HGP創英角ｺﾞｼｯｸUB" panose="020B0900000000000000" pitchFamily="50" charset="-128"/>
                </a:rPr>
                <a:t>深い</a:t>
              </a:r>
              <a:r>
                <a:rPr lang="ja-JP" altLang="en-US" sz="1600" smtClean="0">
                  <a:solidFill>
                    <a:schemeClr val="bg1"/>
                  </a:solidFill>
                  <a:latin typeface="HGP創英角ｺﾞｼｯｸUB" panose="020B0900000000000000" pitchFamily="50" charset="-128"/>
                  <a:ea typeface="HGP創英角ｺﾞｼｯｸUB" panose="020B0900000000000000" pitchFamily="50" charset="-128"/>
                </a:rPr>
                <a:t>窓枠</a:t>
              </a:r>
              <a:endParaRPr lang="en-US" altLang="ja-JP" sz="1600" smtClean="0">
                <a:solidFill>
                  <a:schemeClr val="bg1"/>
                </a:solidFill>
                <a:latin typeface="HGP創英角ｺﾞｼｯｸUB" panose="020B0900000000000000" pitchFamily="50" charset="-128"/>
                <a:ea typeface="HGP創英角ｺﾞｼｯｸUB" panose="020B0900000000000000" pitchFamily="50" charset="-128"/>
              </a:endParaRPr>
            </a:p>
            <a:p>
              <a:pPr algn="ctr"/>
              <a:r>
                <a:rPr lang="ja-JP" altLang="en-US" sz="1600" smtClean="0">
                  <a:solidFill>
                    <a:schemeClr val="bg1"/>
                  </a:solidFill>
                  <a:latin typeface="HGP創英角ｺﾞｼｯｸUB" panose="020B0900000000000000" pitchFamily="50" charset="-128"/>
                  <a:ea typeface="HGP創英角ｺﾞｼｯｸUB" panose="020B0900000000000000" pitchFamily="50" charset="-128"/>
                </a:rPr>
                <a:t>厚い</a:t>
              </a:r>
              <a:r>
                <a:rPr lang="ja-JP" altLang="en-US" sz="1600">
                  <a:solidFill>
                    <a:schemeClr val="bg1"/>
                  </a:solidFill>
                  <a:latin typeface="HGP創英角ｺﾞｼｯｸUB" panose="020B0900000000000000" pitchFamily="50" charset="-128"/>
                  <a:ea typeface="HGP創英角ｺﾞｼｯｸUB" panose="020B0900000000000000" pitchFamily="50" charset="-128"/>
                </a:rPr>
                <a:t>壁</a:t>
              </a:r>
            </a:p>
          </p:txBody>
        </p:sp>
      </p:grpSp>
      <p:sp>
        <p:nvSpPr>
          <p:cNvPr id="69" name="テキスト ボックス 68"/>
          <p:cNvSpPr txBox="1"/>
          <p:nvPr/>
        </p:nvSpPr>
        <p:spPr>
          <a:xfrm>
            <a:off x="6681166" y="7206348"/>
            <a:ext cx="3705847" cy="169277"/>
          </a:xfrm>
          <a:prstGeom prst="rect">
            <a:avLst/>
          </a:prstGeom>
          <a:ln w="6350">
            <a:solidFill>
              <a:srgbClr val="C00000"/>
            </a:solidFill>
          </a:ln>
        </p:spPr>
        <p:style>
          <a:lnRef idx="2">
            <a:schemeClr val="accent5"/>
          </a:lnRef>
          <a:fillRef idx="1">
            <a:schemeClr val="lt1"/>
          </a:fillRef>
          <a:effectRef idx="0">
            <a:schemeClr val="accent5"/>
          </a:effectRef>
          <a:fontRef idx="minor">
            <a:schemeClr val="dk1"/>
          </a:fontRef>
        </p:style>
        <p:txBody>
          <a:bodyPr wrap="square" lIns="36000" tIns="0" rIns="36000" bIns="0" rtlCol="0" anchor="ctr" anchorCtr="0">
            <a:spAutoFit/>
          </a:bodyPr>
          <a:lstStyle>
            <a:defPPr>
              <a:defRPr lang="en-US"/>
            </a:defPPr>
            <a:lvl1pPr algn="r">
              <a:defRPr sz="1100">
                <a:solidFill>
                  <a:srgbClr val="C00000"/>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ja-JP" altLang="en-US" dirty="0" smtClean="0"/>
              <a:t>出典：建築</a:t>
            </a:r>
            <a:r>
              <a:rPr lang="ja-JP" altLang="en-US" dirty="0"/>
              <a:t>設計資料集成１ 環境、日本建築</a:t>
            </a:r>
            <a:r>
              <a:rPr lang="ja-JP" altLang="en-US" dirty="0" smtClean="0"/>
              <a:t>学会編（丸善）</a:t>
            </a:r>
            <a:r>
              <a:rPr lang="en-US" altLang="ja-JP" dirty="0" smtClean="0"/>
              <a:t> </a:t>
            </a:r>
            <a:r>
              <a:rPr lang="ja-JP" altLang="en-US" dirty="0"/>
              <a:t>より</a:t>
            </a:r>
            <a:endParaRPr lang="ja-JP" altLang="en-US" dirty="0"/>
          </a:p>
        </p:txBody>
      </p:sp>
    </p:spTree>
    <p:extLst>
      <p:ext uri="{BB962C8B-B14F-4D97-AF65-F5344CB8AC3E}">
        <p14:creationId xmlns:p14="http://schemas.microsoft.com/office/powerpoint/2010/main" val="46130118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717833" y="1744273"/>
            <a:ext cx="895811" cy="3833738"/>
            <a:chOff x="809273" y="1649074"/>
            <a:chExt cx="895811" cy="4058913"/>
          </a:xfrm>
        </p:grpSpPr>
        <p:graphicFrame>
          <p:nvGraphicFramePr>
            <p:cNvPr id="8" name="オブジェクト 7"/>
            <p:cNvGraphicFramePr>
              <a:graphicFrameLocks noChangeAspect="1"/>
            </p:cNvGraphicFramePr>
            <p:nvPr>
              <p:extLst>
                <p:ext uri="{D42A27DB-BD31-4B8C-83A1-F6EECF244321}">
                  <p14:modId xmlns:p14="http://schemas.microsoft.com/office/powerpoint/2010/main" val="4013167969"/>
                </p:ext>
              </p:extLst>
            </p:nvPr>
          </p:nvGraphicFramePr>
          <p:xfrm>
            <a:off x="809273" y="4572476"/>
            <a:ext cx="895811" cy="1135511"/>
          </p:xfrm>
          <a:graphic>
            <a:graphicData uri="http://schemas.openxmlformats.org/presentationml/2006/ole">
              <mc:AlternateContent xmlns:mc="http://schemas.openxmlformats.org/markup-compatibility/2006">
                <mc:Choice xmlns:v="urn:schemas-microsoft-com:vml" Requires="v">
                  <p:oleObj spid="_x0000_s4494" name="花子" r:id="rId4" imgW="4501800" imgH="3244680" progId="HANAKO.Document.9">
                    <p:embed/>
                  </p:oleObj>
                </mc:Choice>
                <mc:Fallback>
                  <p:oleObj name="花子" r:id="rId4" imgW="4501800" imgH="3244680" progId="HANAKO.Document.9">
                    <p:embed/>
                    <p:pic>
                      <p:nvPicPr>
                        <p:cNvPr id="0" name=""/>
                        <p:cNvPicPr/>
                        <p:nvPr/>
                      </p:nvPicPr>
                      <p:blipFill>
                        <a:blip r:embed="rId5"/>
                        <a:stretch>
                          <a:fillRect/>
                        </a:stretch>
                      </p:blipFill>
                      <p:spPr>
                        <a:xfrm>
                          <a:off x="809273" y="4572476"/>
                          <a:ext cx="895811" cy="1135511"/>
                        </a:xfrm>
                        <a:prstGeom prst="rect">
                          <a:avLst/>
                        </a:prstGeom>
                      </p:spPr>
                    </p:pic>
                  </p:oleObj>
                </mc:Fallback>
              </mc:AlternateContent>
            </a:graphicData>
          </a:graphic>
        </p:graphicFrame>
        <p:graphicFrame>
          <p:nvGraphicFramePr>
            <p:cNvPr id="9" name="オブジェクト 8"/>
            <p:cNvGraphicFramePr>
              <a:graphicFrameLocks noChangeAspect="1"/>
            </p:cNvGraphicFramePr>
            <p:nvPr>
              <p:extLst>
                <p:ext uri="{D42A27DB-BD31-4B8C-83A1-F6EECF244321}">
                  <p14:modId xmlns:p14="http://schemas.microsoft.com/office/powerpoint/2010/main" val="1961862389"/>
                </p:ext>
              </p:extLst>
            </p:nvPr>
          </p:nvGraphicFramePr>
          <p:xfrm>
            <a:off x="809274" y="1649074"/>
            <a:ext cx="876856" cy="1135511"/>
          </p:xfrm>
          <a:graphic>
            <a:graphicData uri="http://schemas.openxmlformats.org/presentationml/2006/ole">
              <mc:AlternateContent xmlns:mc="http://schemas.openxmlformats.org/markup-compatibility/2006">
                <mc:Choice xmlns:v="urn:schemas-microsoft-com:vml" Requires="v">
                  <p:oleObj spid="_x0000_s4495" name="花子" r:id="rId6" imgW="4501800" imgH="3244680" progId="HANAKO.Document.9">
                    <p:embed/>
                  </p:oleObj>
                </mc:Choice>
                <mc:Fallback>
                  <p:oleObj name="花子" r:id="rId6" imgW="4501800" imgH="3244680" progId="HANAKO.Document.9">
                    <p:embed/>
                    <p:pic>
                      <p:nvPicPr>
                        <p:cNvPr id="0" name=""/>
                        <p:cNvPicPr/>
                        <p:nvPr/>
                      </p:nvPicPr>
                      <p:blipFill>
                        <a:blip r:embed="rId5"/>
                        <a:stretch>
                          <a:fillRect/>
                        </a:stretch>
                      </p:blipFill>
                      <p:spPr>
                        <a:xfrm>
                          <a:off x="809274" y="1649074"/>
                          <a:ext cx="876856" cy="1135511"/>
                        </a:xfrm>
                        <a:prstGeom prst="rect">
                          <a:avLst/>
                        </a:prstGeom>
                      </p:spPr>
                    </p:pic>
                  </p:oleObj>
                </mc:Fallback>
              </mc:AlternateContent>
            </a:graphicData>
          </a:graphic>
        </p:graphicFrame>
        <p:grpSp>
          <p:nvGrpSpPr>
            <p:cNvPr id="16" name="グループ化 15"/>
            <p:cNvGrpSpPr/>
            <p:nvPr/>
          </p:nvGrpSpPr>
          <p:grpSpPr>
            <a:xfrm>
              <a:off x="882314" y="2719421"/>
              <a:ext cx="43205" cy="1871587"/>
              <a:chOff x="1243013" y="1771650"/>
              <a:chExt cx="66672" cy="2886076"/>
            </a:xfrm>
          </p:grpSpPr>
          <p:cxnSp>
            <p:nvCxnSpPr>
              <p:cNvPr id="11" name="直線コネクタ 10"/>
              <p:cNvCxnSpPr/>
              <p:nvPr/>
            </p:nvCxnSpPr>
            <p:spPr>
              <a:xfrm>
                <a:off x="1243013"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309685"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21" name="直線コネクタ 20"/>
            <p:cNvCxnSpPr/>
            <p:nvPr/>
          </p:nvCxnSpPr>
          <p:spPr>
            <a:xfrm>
              <a:off x="932481" y="2707064"/>
              <a:ext cx="7434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グループ化 50"/>
            <p:cNvGrpSpPr/>
            <p:nvPr/>
          </p:nvGrpSpPr>
          <p:grpSpPr>
            <a:xfrm>
              <a:off x="1015362" y="2860110"/>
              <a:ext cx="70307" cy="1705622"/>
              <a:chOff x="6331316" y="1888702"/>
              <a:chExt cx="100012" cy="2424553"/>
            </a:xfrm>
          </p:grpSpPr>
          <p:cxnSp>
            <p:nvCxnSpPr>
              <p:cNvPr id="28" name="直線コネクタ 27"/>
              <p:cNvCxnSpPr/>
              <p:nvPr/>
            </p:nvCxnSpPr>
            <p:spPr>
              <a:xfrm flipH="1">
                <a:off x="6331316" y="18887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a:off x="6331316" y="20411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6331316" y="21935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6331316" y="23459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6331316" y="24983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6331316" y="26507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6331316" y="28031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6331316" y="29555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6331316" y="31079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6331316" y="32603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6331316" y="34127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6331316" y="35651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6331316" y="37175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a:off x="6331316" y="38699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331316" y="40223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a:off x="6331316" y="41747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8" name="グループ化 17"/>
          <p:cNvGrpSpPr/>
          <p:nvPr/>
        </p:nvGrpSpPr>
        <p:grpSpPr>
          <a:xfrm>
            <a:off x="3957684" y="1744273"/>
            <a:ext cx="1022509" cy="3833738"/>
            <a:chOff x="4893795" y="1649074"/>
            <a:chExt cx="1022509" cy="4058913"/>
          </a:xfrm>
        </p:grpSpPr>
        <p:graphicFrame>
          <p:nvGraphicFramePr>
            <p:cNvPr id="73" name="オブジェクト 72"/>
            <p:cNvGraphicFramePr>
              <a:graphicFrameLocks noChangeAspect="1"/>
            </p:cNvGraphicFramePr>
            <p:nvPr>
              <p:extLst>
                <p:ext uri="{D42A27DB-BD31-4B8C-83A1-F6EECF244321}">
                  <p14:modId xmlns:p14="http://schemas.microsoft.com/office/powerpoint/2010/main" val="956646320"/>
                </p:ext>
              </p:extLst>
            </p:nvPr>
          </p:nvGraphicFramePr>
          <p:xfrm>
            <a:off x="5042827" y="4572476"/>
            <a:ext cx="871238" cy="1135511"/>
          </p:xfrm>
          <a:graphic>
            <a:graphicData uri="http://schemas.openxmlformats.org/presentationml/2006/ole">
              <mc:AlternateContent xmlns:mc="http://schemas.openxmlformats.org/markup-compatibility/2006">
                <mc:Choice xmlns:v="urn:schemas-microsoft-com:vml" Requires="v">
                  <p:oleObj spid="_x0000_s4496" name="花子" r:id="rId7" imgW="4501800" imgH="3244680" progId="HANAKO.Document.9">
                    <p:embed/>
                  </p:oleObj>
                </mc:Choice>
                <mc:Fallback>
                  <p:oleObj name="花子" r:id="rId7" imgW="4501800" imgH="3244680" progId="HANAKO.Document.9">
                    <p:embed/>
                    <p:pic>
                      <p:nvPicPr>
                        <p:cNvPr id="0" name=""/>
                        <p:cNvPicPr/>
                        <p:nvPr/>
                      </p:nvPicPr>
                      <p:blipFill>
                        <a:blip r:embed="rId5"/>
                        <a:stretch>
                          <a:fillRect/>
                        </a:stretch>
                      </p:blipFill>
                      <p:spPr>
                        <a:xfrm>
                          <a:off x="5042827" y="4572476"/>
                          <a:ext cx="871238" cy="1135511"/>
                        </a:xfrm>
                        <a:prstGeom prst="rect">
                          <a:avLst/>
                        </a:prstGeom>
                      </p:spPr>
                    </p:pic>
                  </p:oleObj>
                </mc:Fallback>
              </mc:AlternateContent>
            </a:graphicData>
          </a:graphic>
        </p:graphicFrame>
        <p:graphicFrame>
          <p:nvGraphicFramePr>
            <p:cNvPr id="74" name="オブジェクト 73"/>
            <p:cNvGraphicFramePr>
              <a:graphicFrameLocks noChangeAspect="1"/>
            </p:cNvGraphicFramePr>
            <p:nvPr>
              <p:extLst>
                <p:ext uri="{D42A27DB-BD31-4B8C-83A1-F6EECF244321}">
                  <p14:modId xmlns:p14="http://schemas.microsoft.com/office/powerpoint/2010/main" val="1727124144"/>
                </p:ext>
              </p:extLst>
            </p:nvPr>
          </p:nvGraphicFramePr>
          <p:xfrm>
            <a:off x="5042828" y="1649074"/>
            <a:ext cx="873476" cy="1135511"/>
          </p:xfrm>
          <a:graphic>
            <a:graphicData uri="http://schemas.openxmlformats.org/presentationml/2006/ole">
              <mc:AlternateContent xmlns:mc="http://schemas.openxmlformats.org/markup-compatibility/2006">
                <mc:Choice xmlns:v="urn:schemas-microsoft-com:vml" Requires="v">
                  <p:oleObj spid="_x0000_s4497" name="花子" r:id="rId8" imgW="4501800" imgH="3244680" progId="HANAKO.Document.9">
                    <p:embed/>
                  </p:oleObj>
                </mc:Choice>
                <mc:Fallback>
                  <p:oleObj name="花子" r:id="rId8" imgW="4501800" imgH="3244680" progId="HANAKO.Document.9">
                    <p:embed/>
                    <p:pic>
                      <p:nvPicPr>
                        <p:cNvPr id="0" name=""/>
                        <p:cNvPicPr/>
                        <p:nvPr/>
                      </p:nvPicPr>
                      <p:blipFill>
                        <a:blip r:embed="rId5"/>
                        <a:stretch>
                          <a:fillRect/>
                        </a:stretch>
                      </p:blipFill>
                      <p:spPr>
                        <a:xfrm>
                          <a:off x="5042828" y="1649074"/>
                          <a:ext cx="873476" cy="1135511"/>
                        </a:xfrm>
                        <a:prstGeom prst="rect">
                          <a:avLst/>
                        </a:prstGeom>
                      </p:spPr>
                    </p:pic>
                  </p:oleObj>
                </mc:Fallback>
              </mc:AlternateContent>
            </a:graphicData>
          </a:graphic>
        </p:graphicFrame>
        <p:grpSp>
          <p:nvGrpSpPr>
            <p:cNvPr id="75" name="グループ化 74"/>
            <p:cNvGrpSpPr/>
            <p:nvPr/>
          </p:nvGrpSpPr>
          <p:grpSpPr>
            <a:xfrm>
              <a:off x="5115868" y="2719421"/>
              <a:ext cx="45719" cy="1871587"/>
              <a:chOff x="1243013" y="1771650"/>
              <a:chExt cx="66672" cy="2886076"/>
            </a:xfrm>
          </p:grpSpPr>
          <p:cxnSp>
            <p:nvCxnSpPr>
              <p:cNvPr id="80" name="直線コネクタ 79"/>
              <p:cNvCxnSpPr/>
              <p:nvPr/>
            </p:nvCxnSpPr>
            <p:spPr>
              <a:xfrm>
                <a:off x="1243013"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1309685"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77" name="直線コネクタ 76"/>
            <p:cNvCxnSpPr/>
            <p:nvPr/>
          </p:nvCxnSpPr>
          <p:spPr>
            <a:xfrm>
              <a:off x="5159840" y="2707063"/>
              <a:ext cx="7374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グループ化 55"/>
            <p:cNvGrpSpPr/>
            <p:nvPr/>
          </p:nvGrpSpPr>
          <p:grpSpPr>
            <a:xfrm>
              <a:off x="4893795" y="2825719"/>
              <a:ext cx="52859" cy="1705622"/>
              <a:chOff x="6331316" y="1888702"/>
              <a:chExt cx="100012" cy="2424553"/>
            </a:xfrm>
          </p:grpSpPr>
          <p:cxnSp>
            <p:nvCxnSpPr>
              <p:cNvPr id="57" name="直線コネクタ 56"/>
              <p:cNvCxnSpPr/>
              <p:nvPr/>
            </p:nvCxnSpPr>
            <p:spPr>
              <a:xfrm flipH="1">
                <a:off x="6331316" y="1888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H="1">
                <a:off x="6331316" y="20411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H="1">
                <a:off x="6331316" y="21935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6331316" y="23459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H="1">
                <a:off x="6331316" y="24983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6331316" y="2650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6331316" y="28031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6331316" y="29555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6331316" y="31079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a:off x="6331316" y="32603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H="1">
                <a:off x="6331316" y="3412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H="1">
                <a:off x="6331316" y="35651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a:off x="6331316" y="37175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H="1">
                <a:off x="6331316" y="38699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a:off x="6331316" y="40223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6331316" y="4174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20" name="グループ化 19"/>
          <p:cNvGrpSpPr/>
          <p:nvPr/>
        </p:nvGrpSpPr>
        <p:grpSpPr>
          <a:xfrm>
            <a:off x="9206706" y="1749679"/>
            <a:ext cx="1136702" cy="3925778"/>
            <a:chOff x="9105106" y="1649074"/>
            <a:chExt cx="1136702" cy="4156359"/>
          </a:xfrm>
        </p:grpSpPr>
        <p:graphicFrame>
          <p:nvGraphicFramePr>
            <p:cNvPr id="129" name="オブジェクト 128"/>
            <p:cNvGraphicFramePr>
              <a:graphicFrameLocks noChangeAspect="1"/>
            </p:cNvGraphicFramePr>
            <p:nvPr>
              <p:extLst>
                <p:ext uri="{D42A27DB-BD31-4B8C-83A1-F6EECF244321}">
                  <p14:modId xmlns:p14="http://schemas.microsoft.com/office/powerpoint/2010/main" val="2025904082"/>
                </p:ext>
              </p:extLst>
            </p:nvPr>
          </p:nvGraphicFramePr>
          <p:xfrm>
            <a:off x="9364017" y="4614677"/>
            <a:ext cx="877791" cy="1135511"/>
          </p:xfrm>
          <a:graphic>
            <a:graphicData uri="http://schemas.openxmlformats.org/presentationml/2006/ole">
              <mc:AlternateContent xmlns:mc="http://schemas.openxmlformats.org/markup-compatibility/2006">
                <mc:Choice xmlns:v="urn:schemas-microsoft-com:vml" Requires="v">
                  <p:oleObj spid="_x0000_s4498" name="花子" r:id="rId9" imgW="4501800" imgH="3244680" progId="HANAKO.Document.9">
                    <p:embed/>
                  </p:oleObj>
                </mc:Choice>
                <mc:Fallback>
                  <p:oleObj name="花子" r:id="rId9" imgW="4501800" imgH="3244680" progId="HANAKO.Document.9">
                    <p:embed/>
                    <p:pic>
                      <p:nvPicPr>
                        <p:cNvPr id="0" name=""/>
                        <p:cNvPicPr/>
                        <p:nvPr/>
                      </p:nvPicPr>
                      <p:blipFill>
                        <a:blip r:embed="rId5"/>
                        <a:stretch>
                          <a:fillRect/>
                        </a:stretch>
                      </p:blipFill>
                      <p:spPr>
                        <a:xfrm>
                          <a:off x="9364017" y="4614677"/>
                          <a:ext cx="877791" cy="1135511"/>
                        </a:xfrm>
                        <a:prstGeom prst="rect">
                          <a:avLst/>
                        </a:prstGeom>
                      </p:spPr>
                    </p:pic>
                  </p:oleObj>
                </mc:Fallback>
              </mc:AlternateContent>
            </a:graphicData>
          </a:graphic>
        </p:graphicFrame>
        <p:graphicFrame>
          <p:nvGraphicFramePr>
            <p:cNvPr id="130" name="オブジェクト 129"/>
            <p:cNvGraphicFramePr>
              <a:graphicFrameLocks noChangeAspect="1"/>
            </p:cNvGraphicFramePr>
            <p:nvPr>
              <p:extLst>
                <p:ext uri="{D42A27DB-BD31-4B8C-83A1-F6EECF244321}">
                  <p14:modId xmlns:p14="http://schemas.microsoft.com/office/powerpoint/2010/main" val="3029762583"/>
                </p:ext>
              </p:extLst>
            </p:nvPr>
          </p:nvGraphicFramePr>
          <p:xfrm>
            <a:off x="9364017" y="1691275"/>
            <a:ext cx="877791" cy="1135511"/>
          </p:xfrm>
          <a:graphic>
            <a:graphicData uri="http://schemas.openxmlformats.org/presentationml/2006/ole">
              <mc:AlternateContent xmlns:mc="http://schemas.openxmlformats.org/markup-compatibility/2006">
                <mc:Choice xmlns:v="urn:schemas-microsoft-com:vml" Requires="v">
                  <p:oleObj spid="_x0000_s4499" name="花子" r:id="rId10" imgW="4501800" imgH="3244680" progId="HANAKO.Document.9">
                    <p:embed/>
                  </p:oleObj>
                </mc:Choice>
                <mc:Fallback>
                  <p:oleObj name="花子" r:id="rId10" imgW="4501800" imgH="3244680" progId="HANAKO.Document.9">
                    <p:embed/>
                    <p:pic>
                      <p:nvPicPr>
                        <p:cNvPr id="0" name=""/>
                        <p:cNvPicPr/>
                        <p:nvPr/>
                      </p:nvPicPr>
                      <p:blipFill>
                        <a:blip r:embed="rId5"/>
                        <a:stretch>
                          <a:fillRect/>
                        </a:stretch>
                      </p:blipFill>
                      <p:spPr>
                        <a:xfrm>
                          <a:off x="9364017" y="1691275"/>
                          <a:ext cx="877791" cy="1135511"/>
                        </a:xfrm>
                        <a:prstGeom prst="rect">
                          <a:avLst/>
                        </a:prstGeom>
                      </p:spPr>
                    </p:pic>
                  </p:oleObj>
                </mc:Fallback>
              </mc:AlternateContent>
            </a:graphicData>
          </a:graphic>
        </p:graphicFrame>
        <p:grpSp>
          <p:nvGrpSpPr>
            <p:cNvPr id="131" name="グループ化 130"/>
            <p:cNvGrpSpPr/>
            <p:nvPr/>
          </p:nvGrpSpPr>
          <p:grpSpPr>
            <a:xfrm>
              <a:off x="9437058" y="2761622"/>
              <a:ext cx="45719" cy="1871587"/>
              <a:chOff x="1243013" y="1771650"/>
              <a:chExt cx="66672" cy="2886076"/>
            </a:xfrm>
          </p:grpSpPr>
          <p:cxnSp>
            <p:nvCxnSpPr>
              <p:cNvPr id="136" name="直線コネクタ 135"/>
              <p:cNvCxnSpPr/>
              <p:nvPr/>
            </p:nvCxnSpPr>
            <p:spPr>
              <a:xfrm>
                <a:off x="1243013"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1309685"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32" name="グループ化 131"/>
            <p:cNvGrpSpPr/>
            <p:nvPr/>
          </p:nvGrpSpPr>
          <p:grpSpPr>
            <a:xfrm>
              <a:off x="9105106" y="1649074"/>
              <a:ext cx="45719" cy="4156359"/>
              <a:chOff x="1243013" y="1771650"/>
              <a:chExt cx="66672" cy="2886076"/>
            </a:xfrm>
          </p:grpSpPr>
          <p:cxnSp>
            <p:nvCxnSpPr>
              <p:cNvPr id="134" name="直線コネクタ 133"/>
              <p:cNvCxnSpPr/>
              <p:nvPr/>
            </p:nvCxnSpPr>
            <p:spPr>
              <a:xfrm>
                <a:off x="1243013"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a:off x="1309685"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133" name="直線コネクタ 132"/>
            <p:cNvCxnSpPr/>
            <p:nvPr/>
          </p:nvCxnSpPr>
          <p:spPr>
            <a:xfrm>
              <a:off x="9488139" y="2749265"/>
              <a:ext cx="751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グループ化 111"/>
            <p:cNvGrpSpPr/>
            <p:nvPr/>
          </p:nvGrpSpPr>
          <p:grpSpPr>
            <a:xfrm>
              <a:off x="9570106" y="2867921"/>
              <a:ext cx="53703" cy="1705622"/>
              <a:chOff x="6331316" y="1888702"/>
              <a:chExt cx="100012" cy="2424553"/>
            </a:xfrm>
          </p:grpSpPr>
          <p:cxnSp>
            <p:nvCxnSpPr>
              <p:cNvPr id="113" name="直線コネクタ 112"/>
              <p:cNvCxnSpPr/>
              <p:nvPr/>
            </p:nvCxnSpPr>
            <p:spPr>
              <a:xfrm flipH="1">
                <a:off x="6331316" y="1888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6331316" y="20411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flipH="1">
                <a:off x="6331316" y="21935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H="1">
                <a:off x="6331316" y="23459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H="1">
                <a:off x="6331316" y="24983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H="1">
                <a:off x="6331316" y="2650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a:off x="6331316" y="28031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H="1">
                <a:off x="6331316" y="29555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H="1">
                <a:off x="6331316" y="31079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H="1">
                <a:off x="6331316" y="32603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H="1">
                <a:off x="6331316" y="3412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H="1">
                <a:off x="6331316" y="35651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H="1">
                <a:off x="6331316" y="37175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flipH="1">
                <a:off x="6331316" y="38699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flipH="1">
                <a:off x="6331316" y="40223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H="1">
                <a:off x="6331316" y="4174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38" name="直線矢印コネクタ 137"/>
            <p:cNvCxnSpPr/>
            <p:nvPr/>
          </p:nvCxnSpPr>
          <p:spPr>
            <a:xfrm flipV="1">
              <a:off x="9284934" y="3164401"/>
              <a:ext cx="0" cy="1367758"/>
            </a:xfrm>
            <a:prstGeom prst="straightConnector1">
              <a:avLst/>
            </a:prstGeom>
            <a:ln w="38100">
              <a:solidFill>
                <a:srgbClr val="339933"/>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51" name="テキスト ボックス 150"/>
          <p:cNvSpPr txBox="1"/>
          <p:nvPr/>
        </p:nvSpPr>
        <p:spPr>
          <a:xfrm>
            <a:off x="4010543" y="804291"/>
            <a:ext cx="1371432" cy="75165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a:t>ガラス</a:t>
            </a:r>
            <a:endParaRPr lang="en-US" altLang="ja-JP" sz="1600"/>
          </a:p>
          <a:p>
            <a:r>
              <a:rPr lang="ja-JP" altLang="en-US" sz="1600"/>
              <a:t>＋</a:t>
            </a:r>
            <a:endParaRPr lang="en-US" altLang="ja-JP" sz="1600"/>
          </a:p>
          <a:p>
            <a:r>
              <a:rPr lang="ja-JP" altLang="en-US" sz="1600"/>
              <a:t>外ブラインド</a:t>
            </a:r>
          </a:p>
        </p:txBody>
      </p:sp>
      <p:sp>
        <p:nvSpPr>
          <p:cNvPr id="152" name="テキスト ボックス 151"/>
          <p:cNvSpPr txBox="1"/>
          <p:nvPr/>
        </p:nvSpPr>
        <p:spPr>
          <a:xfrm>
            <a:off x="5682219" y="791275"/>
            <a:ext cx="1277913" cy="76227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a:t>エアーフロー</a:t>
            </a:r>
            <a:endParaRPr lang="en-US" altLang="ja-JP" sz="1600"/>
          </a:p>
          <a:p>
            <a:r>
              <a:rPr lang="ja-JP" altLang="en-US" sz="1600"/>
              <a:t>ウインドウ</a:t>
            </a:r>
          </a:p>
        </p:txBody>
      </p:sp>
      <p:sp>
        <p:nvSpPr>
          <p:cNvPr id="4" name="タイトル 3"/>
          <p:cNvSpPr>
            <a:spLocks noGrp="1"/>
          </p:cNvSpPr>
          <p:nvPr>
            <p:ph type="title"/>
          </p:nvPr>
        </p:nvSpPr>
        <p:spPr>
          <a:xfrm>
            <a:off x="0" y="-18024"/>
            <a:ext cx="10693400" cy="720726"/>
          </a:xfrm>
        </p:spPr>
        <p:txBody>
          <a:bodyPr/>
          <a:lstStyle/>
          <a:p>
            <a:r>
              <a:rPr lang="ja-JP" altLang="en-US" dirty="0"/>
              <a:t>窓周りの熱処理</a:t>
            </a:r>
            <a:r>
              <a:rPr lang="ja-JP" altLang="en-US" dirty="0" smtClean="0"/>
              <a:t>方法</a:t>
            </a:r>
            <a:r>
              <a:rPr lang="en-US" altLang="ja-JP" dirty="0" smtClean="0"/>
              <a:t>(</a:t>
            </a:r>
            <a:r>
              <a:rPr lang="ja-JP" altLang="en-US" dirty="0" smtClean="0"/>
              <a:t>ガラス部分での工夫</a:t>
            </a:r>
            <a:r>
              <a:rPr lang="en-US" altLang="ja-JP" dirty="0" smtClean="0"/>
              <a:t>)</a:t>
            </a:r>
            <a:endParaRPr kumimoji="1" lang="ja-JP" altLang="en-US" dirty="0"/>
          </a:p>
        </p:txBody>
      </p:sp>
      <p:sp>
        <p:nvSpPr>
          <p:cNvPr id="3" name="スライド番号プレースホルダー 2"/>
          <p:cNvSpPr>
            <a:spLocks noGrp="1"/>
          </p:cNvSpPr>
          <p:nvPr>
            <p:ph type="sldNum" sz="quarter" idx="10"/>
          </p:nvPr>
        </p:nvSpPr>
        <p:spPr>
          <a:xfrm>
            <a:off x="10341679" y="-9100"/>
            <a:ext cx="306387" cy="215900"/>
          </a:xfrm>
        </p:spPr>
        <p:txBody>
          <a:bodyPr/>
          <a:lstStyle/>
          <a:p>
            <a:pPr>
              <a:defRPr/>
            </a:pPr>
            <a:fld id="{28BAE865-E37D-4EEA-97C6-AF0B6BAAB4B3}" type="slidenum">
              <a:rPr lang="en-US" altLang="ja-JP" smtClean="0"/>
              <a:pPr>
                <a:defRPr/>
              </a:pPr>
              <a:t>8</a:t>
            </a:fld>
            <a:endParaRPr lang="en-US" altLang="ja-JP"/>
          </a:p>
        </p:txBody>
      </p:sp>
      <p:grpSp>
        <p:nvGrpSpPr>
          <p:cNvPr id="154" name="グループ化 153"/>
          <p:cNvGrpSpPr/>
          <p:nvPr/>
        </p:nvGrpSpPr>
        <p:grpSpPr>
          <a:xfrm rot="1508979">
            <a:off x="58510" y="2028630"/>
            <a:ext cx="758655" cy="698932"/>
            <a:chOff x="241055" y="3088984"/>
            <a:chExt cx="758655" cy="698932"/>
          </a:xfrm>
        </p:grpSpPr>
        <p:grpSp>
          <p:nvGrpSpPr>
            <p:cNvPr id="156" name="Group 2"/>
            <p:cNvGrpSpPr>
              <a:grpSpLocks/>
            </p:cNvGrpSpPr>
            <p:nvPr/>
          </p:nvGrpSpPr>
          <p:grpSpPr bwMode="auto">
            <a:xfrm>
              <a:off x="241055" y="3088984"/>
              <a:ext cx="312616" cy="312110"/>
              <a:chOff x="17" y="17"/>
              <a:chExt cx="685" cy="685"/>
            </a:xfrm>
          </p:grpSpPr>
          <p:sp>
            <p:nvSpPr>
              <p:cNvPr id="158" name="Oval 3"/>
              <p:cNvSpPr>
                <a:spLocks noChangeArrowheads="1"/>
              </p:cNvSpPr>
              <p:nvPr/>
            </p:nvSpPr>
            <p:spPr bwMode="auto">
              <a:xfrm>
                <a:off x="184" y="183"/>
                <a:ext cx="356" cy="356"/>
              </a:xfrm>
              <a:prstGeom prst="ellipse">
                <a:avLst/>
              </a:prstGeom>
              <a:solidFill>
                <a:srgbClr val="FF9900"/>
              </a:solidFill>
              <a:ln w="54000">
                <a:solidFill>
                  <a:srgbClr val="FF3333"/>
                </a:solidFill>
                <a:round/>
                <a:headEnd/>
                <a:tailEnd/>
              </a:ln>
            </p:spPr>
            <p:txBody>
              <a:bodyPr/>
              <a:lstStyle/>
              <a:p>
                <a:pPr eaLnBrk="0" hangingPunct="0"/>
                <a:endParaRPr kumimoji="0" lang="ja-JP" altLang="en-US">
                  <a:solidFill>
                    <a:srgbClr val="000000"/>
                  </a:solidFill>
                </a:endParaRPr>
              </a:p>
            </p:txBody>
          </p:sp>
          <p:sp>
            <p:nvSpPr>
              <p:cNvPr id="159" name="Freeform 4"/>
              <p:cNvSpPr>
                <a:spLocks noChangeArrowheads="1"/>
              </p:cNvSpPr>
              <p:nvPr/>
            </p:nvSpPr>
            <p:spPr bwMode="auto">
              <a:xfrm>
                <a:off x="316" y="1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79"/>
                    </a:moveTo>
                    <a:lnTo>
                      <a:pt x="11451" y="0"/>
                    </a:lnTo>
                    <a:lnTo>
                      <a:pt x="21600" y="21600"/>
                    </a:lnTo>
                    <a:lnTo>
                      <a:pt x="0" y="21279"/>
                    </a:lnTo>
                  </a:path>
                </a:pathLst>
              </a:custGeom>
              <a:solidFill>
                <a:srgbClr val="FF9900"/>
              </a:solidFill>
              <a:ln w="54000" cap="rnd">
                <a:solidFill>
                  <a:srgbClr val="FF3333"/>
                </a:solidFill>
                <a:round/>
                <a:headEnd/>
                <a:tailEnd/>
              </a:ln>
            </p:spPr>
            <p:txBody>
              <a:bodyPr/>
              <a:lstStyle/>
              <a:p>
                <a:endParaRPr lang="ja-JP" altLang="en-US"/>
              </a:p>
            </p:txBody>
          </p:sp>
          <p:sp>
            <p:nvSpPr>
              <p:cNvPr id="160" name="Freeform 5"/>
              <p:cNvSpPr>
                <a:spLocks noChangeArrowheads="1"/>
              </p:cNvSpPr>
              <p:nvPr/>
            </p:nvSpPr>
            <p:spPr bwMode="auto">
              <a:xfrm>
                <a:off x="309" y="58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21"/>
                    </a:moveTo>
                    <a:lnTo>
                      <a:pt x="10211" y="21600"/>
                    </a:lnTo>
                    <a:lnTo>
                      <a:pt x="0" y="0"/>
                    </a:lnTo>
                    <a:lnTo>
                      <a:pt x="21600" y="321"/>
                    </a:lnTo>
                  </a:path>
                </a:pathLst>
              </a:custGeom>
              <a:solidFill>
                <a:srgbClr val="FF9900"/>
              </a:solidFill>
              <a:ln w="54000" cap="rnd">
                <a:solidFill>
                  <a:srgbClr val="FF3333"/>
                </a:solidFill>
                <a:round/>
                <a:headEnd/>
                <a:tailEnd/>
              </a:ln>
            </p:spPr>
            <p:txBody>
              <a:bodyPr/>
              <a:lstStyle/>
              <a:p>
                <a:endParaRPr lang="ja-JP" altLang="en-US"/>
              </a:p>
            </p:txBody>
          </p:sp>
          <p:sp>
            <p:nvSpPr>
              <p:cNvPr id="161" name="Freeform 6"/>
              <p:cNvSpPr>
                <a:spLocks noChangeArrowheads="1"/>
              </p:cNvSpPr>
              <p:nvPr/>
            </p:nvSpPr>
            <p:spPr bwMode="auto">
              <a:xfrm>
                <a:off x="121" y="113"/>
                <a:ext cx="114" cy="1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640" y="21600"/>
                    </a:moveTo>
                    <a:lnTo>
                      <a:pt x="0" y="0"/>
                    </a:lnTo>
                    <a:lnTo>
                      <a:pt x="21600" y="9242"/>
                    </a:lnTo>
                    <a:lnTo>
                      <a:pt x="8640" y="21600"/>
                    </a:lnTo>
                  </a:path>
                </a:pathLst>
              </a:custGeom>
              <a:solidFill>
                <a:srgbClr val="FF9900"/>
              </a:solidFill>
              <a:ln w="54000" cap="rnd">
                <a:solidFill>
                  <a:srgbClr val="FF3333"/>
                </a:solidFill>
                <a:round/>
                <a:headEnd/>
                <a:tailEnd/>
              </a:ln>
            </p:spPr>
            <p:txBody>
              <a:bodyPr/>
              <a:lstStyle/>
              <a:p>
                <a:endParaRPr lang="ja-JP" altLang="en-US"/>
              </a:p>
            </p:txBody>
          </p:sp>
          <p:sp>
            <p:nvSpPr>
              <p:cNvPr id="162" name="Freeform 7"/>
              <p:cNvSpPr>
                <a:spLocks noChangeArrowheads="1"/>
              </p:cNvSpPr>
              <p:nvPr/>
            </p:nvSpPr>
            <p:spPr bwMode="auto">
              <a:xfrm>
                <a:off x="485" y="492"/>
                <a:ext cx="113"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25" y="0"/>
                    </a:moveTo>
                    <a:lnTo>
                      <a:pt x="21600" y="21600"/>
                    </a:lnTo>
                    <a:lnTo>
                      <a:pt x="0" y="12358"/>
                    </a:lnTo>
                    <a:lnTo>
                      <a:pt x="13025" y="0"/>
                    </a:lnTo>
                  </a:path>
                </a:pathLst>
              </a:custGeom>
              <a:solidFill>
                <a:srgbClr val="FF9900"/>
              </a:solidFill>
              <a:ln w="54000" cap="rnd">
                <a:solidFill>
                  <a:srgbClr val="FF3333"/>
                </a:solidFill>
                <a:round/>
                <a:headEnd/>
                <a:tailEnd/>
              </a:ln>
            </p:spPr>
            <p:txBody>
              <a:bodyPr/>
              <a:lstStyle/>
              <a:p>
                <a:endParaRPr lang="ja-JP" altLang="en-US"/>
              </a:p>
            </p:txBody>
          </p:sp>
          <p:sp>
            <p:nvSpPr>
              <p:cNvPr id="163" name="Freeform 8"/>
              <p:cNvSpPr>
                <a:spLocks noChangeArrowheads="1"/>
              </p:cNvSpPr>
              <p:nvPr/>
            </p:nvSpPr>
            <p:spPr bwMode="auto">
              <a:xfrm>
                <a:off x="17" y="314"/>
                <a:ext cx="113"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10930"/>
                    </a:lnTo>
                    <a:lnTo>
                      <a:pt x="21600" y="0"/>
                    </a:lnTo>
                    <a:lnTo>
                      <a:pt x="21600" y="21600"/>
                    </a:lnTo>
                  </a:path>
                </a:pathLst>
              </a:custGeom>
              <a:solidFill>
                <a:srgbClr val="FF9900"/>
              </a:solidFill>
              <a:ln w="54000" cap="rnd">
                <a:solidFill>
                  <a:srgbClr val="FF3333"/>
                </a:solidFill>
                <a:round/>
                <a:headEnd/>
                <a:tailEnd/>
              </a:ln>
            </p:spPr>
            <p:txBody>
              <a:bodyPr/>
              <a:lstStyle/>
              <a:p>
                <a:endParaRPr lang="ja-JP" altLang="en-US"/>
              </a:p>
            </p:txBody>
          </p:sp>
          <p:sp>
            <p:nvSpPr>
              <p:cNvPr id="164" name="Freeform 9"/>
              <p:cNvSpPr>
                <a:spLocks noChangeArrowheads="1"/>
              </p:cNvSpPr>
              <p:nvPr/>
            </p:nvSpPr>
            <p:spPr bwMode="auto">
              <a:xfrm>
                <a:off x="588" y="317"/>
                <a:ext cx="114"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21" y="0"/>
                    </a:moveTo>
                    <a:lnTo>
                      <a:pt x="21600" y="11389"/>
                    </a:lnTo>
                    <a:lnTo>
                      <a:pt x="0" y="21600"/>
                    </a:lnTo>
                    <a:lnTo>
                      <a:pt x="321" y="0"/>
                    </a:lnTo>
                  </a:path>
                </a:pathLst>
              </a:custGeom>
              <a:solidFill>
                <a:srgbClr val="FF9900"/>
              </a:solidFill>
              <a:ln w="54000" cap="rnd">
                <a:solidFill>
                  <a:srgbClr val="FF3333"/>
                </a:solidFill>
                <a:round/>
                <a:headEnd/>
                <a:tailEnd/>
              </a:ln>
            </p:spPr>
            <p:txBody>
              <a:bodyPr/>
              <a:lstStyle/>
              <a:p>
                <a:endParaRPr lang="ja-JP" altLang="en-US"/>
              </a:p>
            </p:txBody>
          </p:sp>
          <p:sp>
            <p:nvSpPr>
              <p:cNvPr id="165" name="Freeform 10"/>
              <p:cNvSpPr>
                <a:spLocks noChangeArrowheads="1"/>
              </p:cNvSpPr>
              <p:nvPr/>
            </p:nvSpPr>
            <p:spPr bwMode="auto">
              <a:xfrm>
                <a:off x="113" y="485"/>
                <a:ext cx="115"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2917"/>
                    </a:moveTo>
                    <a:lnTo>
                      <a:pt x="0" y="21600"/>
                    </a:lnTo>
                    <a:lnTo>
                      <a:pt x="9196" y="0"/>
                    </a:lnTo>
                    <a:lnTo>
                      <a:pt x="21600" y="12917"/>
                    </a:lnTo>
                  </a:path>
                </a:pathLst>
              </a:custGeom>
              <a:solidFill>
                <a:srgbClr val="FF9900"/>
              </a:solidFill>
              <a:ln w="54000" cap="rnd">
                <a:solidFill>
                  <a:srgbClr val="FF3333"/>
                </a:solidFill>
                <a:round/>
                <a:headEnd/>
                <a:tailEnd/>
              </a:ln>
            </p:spPr>
            <p:txBody>
              <a:bodyPr/>
              <a:lstStyle/>
              <a:p>
                <a:endParaRPr lang="ja-JP" altLang="en-US"/>
              </a:p>
            </p:txBody>
          </p:sp>
          <p:sp>
            <p:nvSpPr>
              <p:cNvPr id="166" name="Freeform 11"/>
              <p:cNvSpPr>
                <a:spLocks noChangeArrowheads="1"/>
              </p:cNvSpPr>
              <p:nvPr/>
            </p:nvSpPr>
            <p:spPr bwMode="auto">
              <a:xfrm>
                <a:off x="492" y="121"/>
                <a:ext cx="114"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683"/>
                    </a:moveTo>
                    <a:lnTo>
                      <a:pt x="21600" y="0"/>
                    </a:lnTo>
                    <a:lnTo>
                      <a:pt x="12404" y="21600"/>
                    </a:lnTo>
                    <a:lnTo>
                      <a:pt x="0" y="8683"/>
                    </a:lnTo>
                  </a:path>
                </a:pathLst>
              </a:custGeom>
              <a:solidFill>
                <a:srgbClr val="FF9900"/>
              </a:solidFill>
              <a:ln w="54000" cap="rnd">
                <a:solidFill>
                  <a:srgbClr val="FF3333"/>
                </a:solidFill>
                <a:round/>
                <a:headEnd/>
                <a:tailEnd/>
              </a:ln>
            </p:spPr>
            <p:txBody>
              <a:bodyPr/>
              <a:lstStyle/>
              <a:p>
                <a:endParaRPr lang="ja-JP" altLang="en-US"/>
              </a:p>
            </p:txBody>
          </p:sp>
        </p:grpSp>
        <p:sp>
          <p:nvSpPr>
            <p:cNvPr id="157" name="フリーフォーム 156"/>
            <p:cNvSpPr/>
            <p:nvPr/>
          </p:nvSpPr>
          <p:spPr>
            <a:xfrm>
              <a:off x="525561" y="3423149"/>
              <a:ext cx="474149" cy="364767"/>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pattFill prst="dkUpDiag">
              <a:fgClr>
                <a:srgbClr val="FF0000"/>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srgbClr val="FFFFFF"/>
                </a:solidFill>
              </a:endParaRPr>
            </a:p>
          </p:txBody>
        </p:sp>
      </p:grpSp>
      <p:grpSp>
        <p:nvGrpSpPr>
          <p:cNvPr id="2" name="グループ化 1"/>
          <p:cNvGrpSpPr/>
          <p:nvPr/>
        </p:nvGrpSpPr>
        <p:grpSpPr>
          <a:xfrm>
            <a:off x="5682219" y="1744273"/>
            <a:ext cx="983732" cy="3833738"/>
            <a:chOff x="5682219" y="1649074"/>
            <a:chExt cx="983732" cy="4058913"/>
          </a:xfrm>
        </p:grpSpPr>
        <p:graphicFrame>
          <p:nvGraphicFramePr>
            <p:cNvPr id="101" name="オブジェクト 100"/>
            <p:cNvGraphicFramePr>
              <a:graphicFrameLocks noChangeAspect="1"/>
            </p:cNvGraphicFramePr>
            <p:nvPr>
              <p:extLst>
                <p:ext uri="{D42A27DB-BD31-4B8C-83A1-F6EECF244321}">
                  <p14:modId xmlns:p14="http://schemas.microsoft.com/office/powerpoint/2010/main" val="3739212906"/>
                </p:ext>
              </p:extLst>
            </p:nvPr>
          </p:nvGraphicFramePr>
          <p:xfrm>
            <a:off x="5682219" y="4572476"/>
            <a:ext cx="851027" cy="1135511"/>
          </p:xfrm>
          <a:graphic>
            <a:graphicData uri="http://schemas.openxmlformats.org/presentationml/2006/ole">
              <mc:AlternateContent xmlns:mc="http://schemas.openxmlformats.org/markup-compatibility/2006">
                <mc:Choice xmlns:v="urn:schemas-microsoft-com:vml" Requires="v">
                  <p:oleObj spid="_x0000_s4500" name="花子" r:id="rId11" imgW="4501800" imgH="3244680" progId="HANAKO.Document.9">
                    <p:embed/>
                  </p:oleObj>
                </mc:Choice>
                <mc:Fallback>
                  <p:oleObj name="花子" r:id="rId11" imgW="4501800" imgH="3244680" progId="HANAKO.Document.9">
                    <p:embed/>
                    <p:pic>
                      <p:nvPicPr>
                        <p:cNvPr id="0" name=""/>
                        <p:cNvPicPr/>
                        <p:nvPr/>
                      </p:nvPicPr>
                      <p:blipFill>
                        <a:blip r:embed="rId5"/>
                        <a:stretch>
                          <a:fillRect/>
                        </a:stretch>
                      </p:blipFill>
                      <p:spPr>
                        <a:xfrm>
                          <a:off x="5682219" y="4572476"/>
                          <a:ext cx="851027" cy="1135511"/>
                        </a:xfrm>
                        <a:prstGeom prst="rect">
                          <a:avLst/>
                        </a:prstGeom>
                      </p:spPr>
                    </p:pic>
                  </p:oleObj>
                </mc:Fallback>
              </mc:AlternateContent>
            </a:graphicData>
          </a:graphic>
        </p:graphicFrame>
        <p:graphicFrame>
          <p:nvGraphicFramePr>
            <p:cNvPr id="102" name="オブジェクト 101"/>
            <p:cNvGraphicFramePr>
              <a:graphicFrameLocks noChangeAspect="1"/>
            </p:cNvGraphicFramePr>
            <p:nvPr>
              <p:extLst>
                <p:ext uri="{D42A27DB-BD31-4B8C-83A1-F6EECF244321}">
                  <p14:modId xmlns:p14="http://schemas.microsoft.com/office/powerpoint/2010/main" val="2753114054"/>
                </p:ext>
              </p:extLst>
            </p:nvPr>
          </p:nvGraphicFramePr>
          <p:xfrm>
            <a:off x="5682219" y="1649074"/>
            <a:ext cx="883316" cy="1135511"/>
          </p:xfrm>
          <a:graphic>
            <a:graphicData uri="http://schemas.openxmlformats.org/presentationml/2006/ole">
              <mc:AlternateContent xmlns:mc="http://schemas.openxmlformats.org/markup-compatibility/2006">
                <mc:Choice xmlns:v="urn:schemas-microsoft-com:vml" Requires="v">
                  <p:oleObj spid="_x0000_s4501" name="花子" r:id="rId12" imgW="4501800" imgH="3244680" progId="HANAKO.Document.9">
                    <p:embed/>
                  </p:oleObj>
                </mc:Choice>
                <mc:Fallback>
                  <p:oleObj name="花子" r:id="rId12" imgW="4501800" imgH="3244680" progId="HANAKO.Document.9">
                    <p:embed/>
                    <p:pic>
                      <p:nvPicPr>
                        <p:cNvPr id="0" name=""/>
                        <p:cNvPicPr/>
                        <p:nvPr/>
                      </p:nvPicPr>
                      <p:blipFill>
                        <a:blip r:embed="rId5"/>
                        <a:stretch>
                          <a:fillRect/>
                        </a:stretch>
                      </p:blipFill>
                      <p:spPr>
                        <a:xfrm>
                          <a:off x="5682219" y="1649074"/>
                          <a:ext cx="883316" cy="1135511"/>
                        </a:xfrm>
                        <a:prstGeom prst="rect">
                          <a:avLst/>
                        </a:prstGeom>
                      </p:spPr>
                    </p:pic>
                  </p:oleObj>
                </mc:Fallback>
              </mc:AlternateContent>
            </a:graphicData>
          </a:graphic>
        </p:graphicFrame>
        <p:grpSp>
          <p:nvGrpSpPr>
            <p:cNvPr id="103" name="グループ化 102"/>
            <p:cNvGrpSpPr/>
            <p:nvPr/>
          </p:nvGrpSpPr>
          <p:grpSpPr>
            <a:xfrm>
              <a:off x="5755259" y="2719421"/>
              <a:ext cx="45719" cy="1871587"/>
              <a:chOff x="1243013" y="1771650"/>
              <a:chExt cx="66672" cy="2886076"/>
            </a:xfrm>
          </p:grpSpPr>
          <p:cxnSp>
            <p:nvCxnSpPr>
              <p:cNvPr id="108" name="直線コネクタ 107"/>
              <p:cNvCxnSpPr/>
              <p:nvPr/>
            </p:nvCxnSpPr>
            <p:spPr>
              <a:xfrm>
                <a:off x="1243013"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a:off x="1309685"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04" name="グループ化 103"/>
            <p:cNvGrpSpPr/>
            <p:nvPr/>
          </p:nvGrpSpPr>
          <p:grpSpPr>
            <a:xfrm>
              <a:off x="6087210" y="2707064"/>
              <a:ext cx="45719" cy="1871587"/>
              <a:chOff x="1243013" y="1771650"/>
              <a:chExt cx="66672" cy="2886076"/>
            </a:xfrm>
          </p:grpSpPr>
          <p:cxnSp>
            <p:nvCxnSpPr>
              <p:cNvPr id="106" name="直線コネクタ 105"/>
              <p:cNvCxnSpPr/>
              <p:nvPr/>
            </p:nvCxnSpPr>
            <p:spPr>
              <a:xfrm>
                <a:off x="1243013"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1309685"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105" name="直線コネクタ 104"/>
            <p:cNvCxnSpPr/>
            <p:nvPr/>
          </p:nvCxnSpPr>
          <p:spPr>
            <a:xfrm>
              <a:off x="6058616" y="2707064"/>
              <a:ext cx="6073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グループ化 83"/>
            <p:cNvGrpSpPr/>
            <p:nvPr/>
          </p:nvGrpSpPr>
          <p:grpSpPr>
            <a:xfrm>
              <a:off x="5853942" y="2860110"/>
              <a:ext cx="52980" cy="1705622"/>
              <a:chOff x="6331316" y="1888702"/>
              <a:chExt cx="100012" cy="2424553"/>
            </a:xfrm>
          </p:grpSpPr>
          <p:cxnSp>
            <p:nvCxnSpPr>
              <p:cNvPr id="85" name="直線コネクタ 84"/>
              <p:cNvCxnSpPr/>
              <p:nvPr/>
            </p:nvCxnSpPr>
            <p:spPr>
              <a:xfrm flipH="1">
                <a:off x="6331316" y="18887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a:off x="6331316" y="20411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a:off x="6331316" y="21935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a:off x="6331316" y="23459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6331316" y="24983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H="1">
                <a:off x="6331316" y="26507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H="1">
                <a:off x="6331316" y="28031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H="1">
                <a:off x="6331316" y="29555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H="1">
                <a:off x="6331316" y="31079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a:off x="6331316" y="32603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6331316" y="34127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a:off x="6331316" y="35651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a:off x="6331316" y="37175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H="1">
                <a:off x="6331316" y="38699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a:off x="6331316" y="40223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a:off x="6331316" y="4174702"/>
                <a:ext cx="100012" cy="138553"/>
              </a:xfrm>
              <a:prstGeom prst="line">
                <a:avLst/>
              </a:prstGeom>
              <a:ln>
                <a:solidFill>
                  <a:srgbClr val="111111"/>
                </a:solidFill>
              </a:ln>
            </p:spPr>
            <p:style>
              <a:lnRef idx="1">
                <a:schemeClr val="accent1"/>
              </a:lnRef>
              <a:fillRef idx="0">
                <a:schemeClr val="accent1"/>
              </a:fillRef>
              <a:effectRef idx="0">
                <a:schemeClr val="accent1"/>
              </a:effectRef>
              <a:fontRef idx="minor">
                <a:schemeClr val="tx1"/>
              </a:fontRef>
            </p:style>
          </p:cxnSp>
        </p:grpSp>
        <p:grpSp>
          <p:nvGrpSpPr>
            <p:cNvPr id="22" name="グループ化 21"/>
            <p:cNvGrpSpPr/>
            <p:nvPr/>
          </p:nvGrpSpPr>
          <p:grpSpPr>
            <a:xfrm>
              <a:off x="5978623" y="3709095"/>
              <a:ext cx="173368" cy="1155001"/>
              <a:chOff x="5978623" y="3709095"/>
              <a:chExt cx="173368" cy="1155001"/>
            </a:xfrm>
          </p:grpSpPr>
          <p:sp>
            <p:nvSpPr>
              <p:cNvPr id="191" name="フリーフォーム 190"/>
              <p:cNvSpPr/>
              <p:nvPr/>
            </p:nvSpPr>
            <p:spPr>
              <a:xfrm rot="3727364">
                <a:off x="5785160" y="4497265"/>
                <a:ext cx="560294" cy="173368"/>
              </a:xfrm>
              <a:custGeom>
                <a:avLst/>
                <a:gdLst>
                  <a:gd name="connsiteX0" fmla="*/ 0 w 961053"/>
                  <a:gd name="connsiteY0" fmla="*/ 0 h 521933"/>
                  <a:gd name="connsiteX1" fmla="*/ 587829 w 961053"/>
                  <a:gd name="connsiteY1" fmla="*/ 466531 h 521933"/>
                  <a:gd name="connsiteX2" fmla="*/ 961053 w 961053"/>
                  <a:gd name="connsiteY2" fmla="*/ 494523 h 521933"/>
                </a:gdLst>
                <a:ahLst/>
                <a:cxnLst>
                  <a:cxn ang="0">
                    <a:pos x="connsiteX0" y="connsiteY0"/>
                  </a:cxn>
                  <a:cxn ang="0">
                    <a:pos x="connsiteX1" y="connsiteY1"/>
                  </a:cxn>
                  <a:cxn ang="0">
                    <a:pos x="connsiteX2" y="connsiteY2"/>
                  </a:cxn>
                </a:cxnLst>
                <a:rect l="l" t="t" r="r" b="b"/>
                <a:pathLst>
                  <a:path w="961053" h="521933">
                    <a:moveTo>
                      <a:pt x="0" y="0"/>
                    </a:moveTo>
                    <a:cubicBezTo>
                      <a:pt x="213827" y="192055"/>
                      <a:pt x="427654" y="384111"/>
                      <a:pt x="587829" y="466531"/>
                    </a:cubicBezTo>
                    <a:cubicBezTo>
                      <a:pt x="748005" y="548952"/>
                      <a:pt x="878633" y="522515"/>
                      <a:pt x="961053" y="494523"/>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 name="直線矢印コネクタ 191"/>
              <p:cNvCxnSpPr/>
              <p:nvPr/>
            </p:nvCxnSpPr>
            <p:spPr>
              <a:xfrm flipV="1">
                <a:off x="6015473" y="3709095"/>
                <a:ext cx="0" cy="63896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93" name="テキスト ボックス 192"/>
          <p:cNvSpPr txBox="1"/>
          <p:nvPr/>
        </p:nvSpPr>
        <p:spPr>
          <a:xfrm>
            <a:off x="6122304" y="4271591"/>
            <a:ext cx="1424324" cy="738664"/>
          </a:xfrm>
          <a:prstGeom prst="rect">
            <a:avLst/>
          </a:prstGeom>
          <a:noFill/>
        </p:spPr>
        <p:txBody>
          <a:bodyPr wrap="square" rtlCol="0">
            <a:spAutoFit/>
          </a:bodyPr>
          <a:lstStyle/>
          <a:p>
            <a:pPr algn="ctr"/>
            <a:r>
              <a:rPr kumimoji="1" lang="ja-JP" altLang="en-US" sz="1400" b="1" smtClean="0">
                <a:solidFill>
                  <a:srgbClr val="3399FF"/>
                </a:solidFill>
                <a:latin typeface="ＭＳ Ｐ明朝" panose="02020600040205080304" pitchFamily="18" charset="-128"/>
                <a:ea typeface="ＭＳ Ｐ明朝" panose="02020600040205080304" pitchFamily="18" charset="-128"/>
              </a:rPr>
              <a:t>室内空気</a:t>
            </a:r>
            <a:r>
              <a:rPr lang="ja-JP" altLang="en-US" sz="1400" b="1">
                <a:solidFill>
                  <a:srgbClr val="3399FF"/>
                </a:solidFill>
                <a:latin typeface="ＭＳ Ｐ明朝" panose="02020600040205080304" pitchFamily="18" charset="-128"/>
                <a:ea typeface="ＭＳ Ｐ明朝" panose="02020600040205080304" pitchFamily="18" charset="-128"/>
              </a:rPr>
              <a:t>を排気</a:t>
            </a:r>
            <a:endParaRPr kumimoji="1" lang="en-US" altLang="ja-JP" sz="1400" b="1" smtClean="0">
              <a:solidFill>
                <a:srgbClr val="3399FF"/>
              </a:solidFill>
              <a:latin typeface="ＭＳ Ｐ明朝" panose="02020600040205080304" pitchFamily="18" charset="-128"/>
              <a:ea typeface="ＭＳ Ｐ明朝" panose="02020600040205080304" pitchFamily="18" charset="-128"/>
            </a:endParaRPr>
          </a:p>
          <a:p>
            <a:pPr algn="ctr"/>
            <a:r>
              <a:rPr lang="ja-JP" altLang="en-US" sz="1400" b="1" smtClean="0">
                <a:solidFill>
                  <a:srgbClr val="3399FF"/>
                </a:solidFill>
                <a:latin typeface="ＭＳ Ｐ明朝" panose="02020600040205080304" pitchFamily="18" charset="-128"/>
                <a:ea typeface="ＭＳ Ｐ明朝" panose="02020600040205080304" pitchFamily="18" charset="-128"/>
              </a:rPr>
              <a:t>換気量相当分</a:t>
            </a:r>
            <a:endParaRPr kumimoji="1" lang="en-US" altLang="ja-JP" sz="1400" b="1" smtClean="0">
              <a:solidFill>
                <a:srgbClr val="3399FF"/>
              </a:solidFill>
              <a:latin typeface="ＭＳ Ｐ明朝" panose="02020600040205080304" pitchFamily="18" charset="-128"/>
              <a:ea typeface="ＭＳ Ｐ明朝" panose="02020600040205080304" pitchFamily="18" charset="-128"/>
            </a:endParaRPr>
          </a:p>
          <a:p>
            <a:pPr algn="ctr"/>
            <a:r>
              <a:rPr kumimoji="1" lang="ja-JP" altLang="en-US" sz="1400" b="1" smtClean="0">
                <a:solidFill>
                  <a:srgbClr val="3399FF"/>
                </a:solidFill>
                <a:latin typeface="ＭＳ Ｐ明朝" panose="02020600040205080304" pitchFamily="18" charset="-128"/>
                <a:ea typeface="ＭＳ Ｐ明朝" panose="02020600040205080304" pitchFamily="18" charset="-128"/>
              </a:rPr>
              <a:t>（冷暖時共）</a:t>
            </a:r>
            <a:endParaRPr kumimoji="1" lang="en-US" altLang="ja-JP" sz="1400" b="1" smtClean="0">
              <a:solidFill>
                <a:srgbClr val="3399FF"/>
              </a:solidFill>
              <a:latin typeface="ＭＳ Ｐ明朝" panose="02020600040205080304" pitchFamily="18" charset="-128"/>
              <a:ea typeface="ＭＳ Ｐ明朝" panose="02020600040205080304" pitchFamily="18" charset="-128"/>
            </a:endParaRPr>
          </a:p>
        </p:txBody>
      </p:sp>
      <p:sp>
        <p:nvSpPr>
          <p:cNvPr id="242" name="テキスト ボックス 241"/>
          <p:cNvSpPr txBox="1"/>
          <p:nvPr/>
        </p:nvSpPr>
        <p:spPr>
          <a:xfrm>
            <a:off x="6857423" y="3121551"/>
            <a:ext cx="795090" cy="584775"/>
          </a:xfrm>
          <a:prstGeom prst="rect">
            <a:avLst/>
          </a:prstGeom>
          <a:noFill/>
        </p:spPr>
        <p:txBody>
          <a:bodyPr wrap="square" rtlCol="0">
            <a:spAutoFit/>
          </a:bodyPr>
          <a:lstStyle/>
          <a:p>
            <a:pPr algn="ctr"/>
            <a:r>
              <a:rPr kumimoji="1" lang="ja-JP" altLang="en-US" sz="1600" b="1" smtClean="0">
                <a:solidFill>
                  <a:srgbClr val="339933"/>
                </a:solidFill>
                <a:latin typeface="ＭＳ Ｐ明朝" panose="02020600040205080304" pitchFamily="18" charset="-128"/>
                <a:ea typeface="ＭＳ Ｐ明朝" panose="02020600040205080304" pitchFamily="18" charset="-128"/>
              </a:rPr>
              <a:t>外気が</a:t>
            </a:r>
            <a:endParaRPr kumimoji="1" lang="en-US" altLang="ja-JP" sz="1600" b="1" smtClean="0">
              <a:solidFill>
                <a:srgbClr val="339933"/>
              </a:solidFill>
              <a:latin typeface="ＭＳ Ｐ明朝" panose="02020600040205080304" pitchFamily="18" charset="-128"/>
              <a:ea typeface="ＭＳ Ｐ明朝" panose="02020600040205080304" pitchFamily="18" charset="-128"/>
            </a:endParaRPr>
          </a:p>
          <a:p>
            <a:pPr algn="ctr"/>
            <a:r>
              <a:rPr kumimoji="1" lang="ja-JP" altLang="en-US" sz="1600" b="1" smtClean="0">
                <a:solidFill>
                  <a:srgbClr val="339933"/>
                </a:solidFill>
                <a:latin typeface="ＭＳ Ｐ明朝" panose="02020600040205080304" pitchFamily="18" charset="-128"/>
                <a:ea typeface="ＭＳ Ｐ明朝" panose="02020600040205080304" pitchFamily="18" charset="-128"/>
              </a:rPr>
              <a:t>通過</a:t>
            </a:r>
            <a:endParaRPr kumimoji="1" lang="ja-JP" altLang="en-US" sz="1600" b="1">
              <a:solidFill>
                <a:srgbClr val="339933"/>
              </a:solidFill>
              <a:latin typeface="ＭＳ Ｐ明朝" panose="02020600040205080304" pitchFamily="18" charset="-128"/>
              <a:ea typeface="ＭＳ Ｐ明朝" panose="02020600040205080304" pitchFamily="18" charset="-128"/>
            </a:endParaRPr>
          </a:p>
        </p:txBody>
      </p:sp>
      <p:grpSp>
        <p:nvGrpSpPr>
          <p:cNvPr id="243" name="グループ化 242"/>
          <p:cNvGrpSpPr/>
          <p:nvPr/>
        </p:nvGrpSpPr>
        <p:grpSpPr>
          <a:xfrm rot="1508979">
            <a:off x="1644454" y="2028630"/>
            <a:ext cx="758655" cy="698932"/>
            <a:chOff x="241055" y="3088984"/>
            <a:chExt cx="758655" cy="698932"/>
          </a:xfrm>
        </p:grpSpPr>
        <p:grpSp>
          <p:nvGrpSpPr>
            <p:cNvPr id="244" name="Group 2"/>
            <p:cNvGrpSpPr>
              <a:grpSpLocks/>
            </p:cNvGrpSpPr>
            <p:nvPr/>
          </p:nvGrpSpPr>
          <p:grpSpPr bwMode="auto">
            <a:xfrm>
              <a:off x="241055" y="3088984"/>
              <a:ext cx="312616" cy="312110"/>
              <a:chOff x="17" y="17"/>
              <a:chExt cx="685" cy="685"/>
            </a:xfrm>
          </p:grpSpPr>
          <p:sp>
            <p:nvSpPr>
              <p:cNvPr id="246" name="Oval 3"/>
              <p:cNvSpPr>
                <a:spLocks noChangeArrowheads="1"/>
              </p:cNvSpPr>
              <p:nvPr/>
            </p:nvSpPr>
            <p:spPr bwMode="auto">
              <a:xfrm>
                <a:off x="184" y="183"/>
                <a:ext cx="356" cy="356"/>
              </a:xfrm>
              <a:prstGeom prst="ellipse">
                <a:avLst/>
              </a:prstGeom>
              <a:solidFill>
                <a:srgbClr val="FF9900"/>
              </a:solidFill>
              <a:ln w="54000">
                <a:solidFill>
                  <a:srgbClr val="FF3333"/>
                </a:solidFill>
                <a:round/>
                <a:headEnd/>
                <a:tailEnd/>
              </a:ln>
            </p:spPr>
            <p:txBody>
              <a:bodyPr/>
              <a:lstStyle/>
              <a:p>
                <a:pPr eaLnBrk="0" hangingPunct="0"/>
                <a:endParaRPr kumimoji="0" lang="ja-JP" altLang="en-US">
                  <a:solidFill>
                    <a:srgbClr val="000000"/>
                  </a:solidFill>
                </a:endParaRPr>
              </a:p>
            </p:txBody>
          </p:sp>
          <p:sp>
            <p:nvSpPr>
              <p:cNvPr id="247" name="Freeform 4"/>
              <p:cNvSpPr>
                <a:spLocks noChangeArrowheads="1"/>
              </p:cNvSpPr>
              <p:nvPr/>
            </p:nvSpPr>
            <p:spPr bwMode="auto">
              <a:xfrm>
                <a:off x="316" y="1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79"/>
                    </a:moveTo>
                    <a:lnTo>
                      <a:pt x="11451" y="0"/>
                    </a:lnTo>
                    <a:lnTo>
                      <a:pt x="21600" y="21600"/>
                    </a:lnTo>
                    <a:lnTo>
                      <a:pt x="0" y="21279"/>
                    </a:lnTo>
                  </a:path>
                </a:pathLst>
              </a:custGeom>
              <a:solidFill>
                <a:srgbClr val="FF9900"/>
              </a:solidFill>
              <a:ln w="54000" cap="rnd">
                <a:solidFill>
                  <a:srgbClr val="FF3333"/>
                </a:solidFill>
                <a:round/>
                <a:headEnd/>
                <a:tailEnd/>
              </a:ln>
            </p:spPr>
            <p:txBody>
              <a:bodyPr/>
              <a:lstStyle/>
              <a:p>
                <a:endParaRPr lang="ja-JP" altLang="en-US"/>
              </a:p>
            </p:txBody>
          </p:sp>
          <p:sp>
            <p:nvSpPr>
              <p:cNvPr id="248" name="Freeform 5"/>
              <p:cNvSpPr>
                <a:spLocks noChangeArrowheads="1"/>
              </p:cNvSpPr>
              <p:nvPr/>
            </p:nvSpPr>
            <p:spPr bwMode="auto">
              <a:xfrm>
                <a:off x="309" y="58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21"/>
                    </a:moveTo>
                    <a:lnTo>
                      <a:pt x="10211" y="21600"/>
                    </a:lnTo>
                    <a:lnTo>
                      <a:pt x="0" y="0"/>
                    </a:lnTo>
                    <a:lnTo>
                      <a:pt x="21600" y="321"/>
                    </a:lnTo>
                  </a:path>
                </a:pathLst>
              </a:custGeom>
              <a:solidFill>
                <a:srgbClr val="FF9900"/>
              </a:solidFill>
              <a:ln w="54000" cap="rnd">
                <a:solidFill>
                  <a:srgbClr val="FF3333"/>
                </a:solidFill>
                <a:round/>
                <a:headEnd/>
                <a:tailEnd/>
              </a:ln>
            </p:spPr>
            <p:txBody>
              <a:bodyPr/>
              <a:lstStyle/>
              <a:p>
                <a:endParaRPr lang="ja-JP" altLang="en-US"/>
              </a:p>
            </p:txBody>
          </p:sp>
          <p:sp>
            <p:nvSpPr>
              <p:cNvPr id="249" name="Freeform 6"/>
              <p:cNvSpPr>
                <a:spLocks noChangeArrowheads="1"/>
              </p:cNvSpPr>
              <p:nvPr/>
            </p:nvSpPr>
            <p:spPr bwMode="auto">
              <a:xfrm>
                <a:off x="121" y="113"/>
                <a:ext cx="114" cy="1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640" y="21600"/>
                    </a:moveTo>
                    <a:lnTo>
                      <a:pt x="0" y="0"/>
                    </a:lnTo>
                    <a:lnTo>
                      <a:pt x="21600" y="9242"/>
                    </a:lnTo>
                    <a:lnTo>
                      <a:pt x="8640" y="21600"/>
                    </a:lnTo>
                  </a:path>
                </a:pathLst>
              </a:custGeom>
              <a:solidFill>
                <a:srgbClr val="FF9900"/>
              </a:solidFill>
              <a:ln w="54000" cap="rnd">
                <a:solidFill>
                  <a:srgbClr val="FF3333"/>
                </a:solidFill>
                <a:round/>
                <a:headEnd/>
                <a:tailEnd/>
              </a:ln>
            </p:spPr>
            <p:txBody>
              <a:bodyPr/>
              <a:lstStyle/>
              <a:p>
                <a:endParaRPr lang="ja-JP" altLang="en-US"/>
              </a:p>
            </p:txBody>
          </p:sp>
          <p:sp>
            <p:nvSpPr>
              <p:cNvPr id="250" name="Freeform 7"/>
              <p:cNvSpPr>
                <a:spLocks noChangeArrowheads="1"/>
              </p:cNvSpPr>
              <p:nvPr/>
            </p:nvSpPr>
            <p:spPr bwMode="auto">
              <a:xfrm>
                <a:off x="485" y="492"/>
                <a:ext cx="113"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25" y="0"/>
                    </a:moveTo>
                    <a:lnTo>
                      <a:pt x="21600" y="21600"/>
                    </a:lnTo>
                    <a:lnTo>
                      <a:pt x="0" y="12358"/>
                    </a:lnTo>
                    <a:lnTo>
                      <a:pt x="13025" y="0"/>
                    </a:lnTo>
                  </a:path>
                </a:pathLst>
              </a:custGeom>
              <a:solidFill>
                <a:srgbClr val="FF9900"/>
              </a:solidFill>
              <a:ln w="54000" cap="rnd">
                <a:solidFill>
                  <a:srgbClr val="FF3333"/>
                </a:solidFill>
                <a:round/>
                <a:headEnd/>
                <a:tailEnd/>
              </a:ln>
            </p:spPr>
            <p:txBody>
              <a:bodyPr/>
              <a:lstStyle/>
              <a:p>
                <a:endParaRPr lang="ja-JP" altLang="en-US"/>
              </a:p>
            </p:txBody>
          </p:sp>
          <p:sp>
            <p:nvSpPr>
              <p:cNvPr id="251" name="Freeform 8"/>
              <p:cNvSpPr>
                <a:spLocks noChangeArrowheads="1"/>
              </p:cNvSpPr>
              <p:nvPr/>
            </p:nvSpPr>
            <p:spPr bwMode="auto">
              <a:xfrm>
                <a:off x="17" y="314"/>
                <a:ext cx="113"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10930"/>
                    </a:lnTo>
                    <a:lnTo>
                      <a:pt x="21600" y="0"/>
                    </a:lnTo>
                    <a:lnTo>
                      <a:pt x="21600" y="21600"/>
                    </a:lnTo>
                  </a:path>
                </a:pathLst>
              </a:custGeom>
              <a:solidFill>
                <a:srgbClr val="FF9900"/>
              </a:solidFill>
              <a:ln w="54000" cap="rnd">
                <a:solidFill>
                  <a:srgbClr val="FF3333"/>
                </a:solidFill>
                <a:round/>
                <a:headEnd/>
                <a:tailEnd/>
              </a:ln>
            </p:spPr>
            <p:txBody>
              <a:bodyPr/>
              <a:lstStyle/>
              <a:p>
                <a:endParaRPr lang="ja-JP" altLang="en-US"/>
              </a:p>
            </p:txBody>
          </p:sp>
          <p:sp>
            <p:nvSpPr>
              <p:cNvPr id="252" name="Freeform 9"/>
              <p:cNvSpPr>
                <a:spLocks noChangeArrowheads="1"/>
              </p:cNvSpPr>
              <p:nvPr/>
            </p:nvSpPr>
            <p:spPr bwMode="auto">
              <a:xfrm>
                <a:off x="588" y="317"/>
                <a:ext cx="114"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21" y="0"/>
                    </a:moveTo>
                    <a:lnTo>
                      <a:pt x="21600" y="11389"/>
                    </a:lnTo>
                    <a:lnTo>
                      <a:pt x="0" y="21600"/>
                    </a:lnTo>
                    <a:lnTo>
                      <a:pt x="321" y="0"/>
                    </a:lnTo>
                  </a:path>
                </a:pathLst>
              </a:custGeom>
              <a:solidFill>
                <a:srgbClr val="FF9900"/>
              </a:solidFill>
              <a:ln w="54000" cap="rnd">
                <a:solidFill>
                  <a:srgbClr val="FF3333"/>
                </a:solidFill>
                <a:round/>
                <a:headEnd/>
                <a:tailEnd/>
              </a:ln>
            </p:spPr>
            <p:txBody>
              <a:bodyPr/>
              <a:lstStyle/>
              <a:p>
                <a:endParaRPr lang="ja-JP" altLang="en-US"/>
              </a:p>
            </p:txBody>
          </p:sp>
          <p:sp>
            <p:nvSpPr>
              <p:cNvPr id="253" name="Freeform 10"/>
              <p:cNvSpPr>
                <a:spLocks noChangeArrowheads="1"/>
              </p:cNvSpPr>
              <p:nvPr/>
            </p:nvSpPr>
            <p:spPr bwMode="auto">
              <a:xfrm>
                <a:off x="113" y="485"/>
                <a:ext cx="115"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2917"/>
                    </a:moveTo>
                    <a:lnTo>
                      <a:pt x="0" y="21600"/>
                    </a:lnTo>
                    <a:lnTo>
                      <a:pt x="9196" y="0"/>
                    </a:lnTo>
                    <a:lnTo>
                      <a:pt x="21600" y="12917"/>
                    </a:lnTo>
                  </a:path>
                </a:pathLst>
              </a:custGeom>
              <a:solidFill>
                <a:srgbClr val="FF9900"/>
              </a:solidFill>
              <a:ln w="54000" cap="rnd">
                <a:solidFill>
                  <a:srgbClr val="FF3333"/>
                </a:solidFill>
                <a:round/>
                <a:headEnd/>
                <a:tailEnd/>
              </a:ln>
            </p:spPr>
            <p:txBody>
              <a:bodyPr/>
              <a:lstStyle/>
              <a:p>
                <a:endParaRPr lang="ja-JP" altLang="en-US"/>
              </a:p>
            </p:txBody>
          </p:sp>
          <p:sp>
            <p:nvSpPr>
              <p:cNvPr id="254" name="Freeform 11"/>
              <p:cNvSpPr>
                <a:spLocks noChangeArrowheads="1"/>
              </p:cNvSpPr>
              <p:nvPr/>
            </p:nvSpPr>
            <p:spPr bwMode="auto">
              <a:xfrm>
                <a:off x="492" y="121"/>
                <a:ext cx="114"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683"/>
                    </a:moveTo>
                    <a:lnTo>
                      <a:pt x="21600" y="0"/>
                    </a:lnTo>
                    <a:lnTo>
                      <a:pt x="12404" y="21600"/>
                    </a:lnTo>
                    <a:lnTo>
                      <a:pt x="0" y="8683"/>
                    </a:lnTo>
                  </a:path>
                </a:pathLst>
              </a:custGeom>
              <a:solidFill>
                <a:srgbClr val="FF9900"/>
              </a:solidFill>
              <a:ln w="54000" cap="rnd">
                <a:solidFill>
                  <a:srgbClr val="FF3333"/>
                </a:solidFill>
                <a:round/>
                <a:headEnd/>
                <a:tailEnd/>
              </a:ln>
            </p:spPr>
            <p:txBody>
              <a:bodyPr/>
              <a:lstStyle/>
              <a:p>
                <a:endParaRPr lang="ja-JP" altLang="en-US"/>
              </a:p>
            </p:txBody>
          </p:sp>
        </p:grpSp>
        <p:sp>
          <p:nvSpPr>
            <p:cNvPr id="245" name="フリーフォーム 244"/>
            <p:cNvSpPr/>
            <p:nvPr/>
          </p:nvSpPr>
          <p:spPr>
            <a:xfrm>
              <a:off x="525561" y="3423149"/>
              <a:ext cx="474149" cy="364767"/>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pattFill prst="dkUpDiag">
              <a:fgClr>
                <a:srgbClr val="FF0000"/>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srgbClr val="FFFFFF"/>
                </a:solidFill>
              </a:endParaRPr>
            </a:p>
          </p:txBody>
        </p:sp>
      </p:grpSp>
      <p:grpSp>
        <p:nvGrpSpPr>
          <p:cNvPr id="255" name="グループ化 254"/>
          <p:cNvGrpSpPr/>
          <p:nvPr/>
        </p:nvGrpSpPr>
        <p:grpSpPr>
          <a:xfrm rot="1508979">
            <a:off x="3249299" y="2028630"/>
            <a:ext cx="758655" cy="698932"/>
            <a:chOff x="241055" y="3088984"/>
            <a:chExt cx="758655" cy="698932"/>
          </a:xfrm>
        </p:grpSpPr>
        <p:grpSp>
          <p:nvGrpSpPr>
            <p:cNvPr id="256" name="Group 2"/>
            <p:cNvGrpSpPr>
              <a:grpSpLocks/>
            </p:cNvGrpSpPr>
            <p:nvPr/>
          </p:nvGrpSpPr>
          <p:grpSpPr bwMode="auto">
            <a:xfrm>
              <a:off x="241055" y="3088984"/>
              <a:ext cx="312616" cy="312110"/>
              <a:chOff x="17" y="17"/>
              <a:chExt cx="685" cy="685"/>
            </a:xfrm>
          </p:grpSpPr>
          <p:sp>
            <p:nvSpPr>
              <p:cNvPr id="258" name="Oval 3"/>
              <p:cNvSpPr>
                <a:spLocks noChangeArrowheads="1"/>
              </p:cNvSpPr>
              <p:nvPr/>
            </p:nvSpPr>
            <p:spPr bwMode="auto">
              <a:xfrm>
                <a:off x="184" y="183"/>
                <a:ext cx="356" cy="356"/>
              </a:xfrm>
              <a:prstGeom prst="ellipse">
                <a:avLst/>
              </a:prstGeom>
              <a:solidFill>
                <a:srgbClr val="FF9900"/>
              </a:solidFill>
              <a:ln w="54000">
                <a:solidFill>
                  <a:srgbClr val="FF3333"/>
                </a:solidFill>
                <a:round/>
                <a:headEnd/>
                <a:tailEnd/>
              </a:ln>
            </p:spPr>
            <p:txBody>
              <a:bodyPr/>
              <a:lstStyle/>
              <a:p>
                <a:pPr eaLnBrk="0" hangingPunct="0"/>
                <a:endParaRPr kumimoji="0" lang="ja-JP" altLang="en-US">
                  <a:solidFill>
                    <a:srgbClr val="000000"/>
                  </a:solidFill>
                </a:endParaRPr>
              </a:p>
            </p:txBody>
          </p:sp>
          <p:sp>
            <p:nvSpPr>
              <p:cNvPr id="259" name="Freeform 4"/>
              <p:cNvSpPr>
                <a:spLocks noChangeArrowheads="1"/>
              </p:cNvSpPr>
              <p:nvPr/>
            </p:nvSpPr>
            <p:spPr bwMode="auto">
              <a:xfrm>
                <a:off x="316" y="1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79"/>
                    </a:moveTo>
                    <a:lnTo>
                      <a:pt x="11451" y="0"/>
                    </a:lnTo>
                    <a:lnTo>
                      <a:pt x="21600" y="21600"/>
                    </a:lnTo>
                    <a:lnTo>
                      <a:pt x="0" y="21279"/>
                    </a:lnTo>
                  </a:path>
                </a:pathLst>
              </a:custGeom>
              <a:solidFill>
                <a:srgbClr val="FF9900"/>
              </a:solidFill>
              <a:ln w="54000" cap="rnd">
                <a:solidFill>
                  <a:srgbClr val="FF3333"/>
                </a:solidFill>
                <a:round/>
                <a:headEnd/>
                <a:tailEnd/>
              </a:ln>
            </p:spPr>
            <p:txBody>
              <a:bodyPr/>
              <a:lstStyle/>
              <a:p>
                <a:endParaRPr lang="ja-JP" altLang="en-US"/>
              </a:p>
            </p:txBody>
          </p:sp>
          <p:sp>
            <p:nvSpPr>
              <p:cNvPr id="260" name="Freeform 5"/>
              <p:cNvSpPr>
                <a:spLocks noChangeArrowheads="1"/>
              </p:cNvSpPr>
              <p:nvPr/>
            </p:nvSpPr>
            <p:spPr bwMode="auto">
              <a:xfrm>
                <a:off x="309" y="58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21"/>
                    </a:moveTo>
                    <a:lnTo>
                      <a:pt x="10211" y="21600"/>
                    </a:lnTo>
                    <a:lnTo>
                      <a:pt x="0" y="0"/>
                    </a:lnTo>
                    <a:lnTo>
                      <a:pt x="21600" y="321"/>
                    </a:lnTo>
                  </a:path>
                </a:pathLst>
              </a:custGeom>
              <a:solidFill>
                <a:srgbClr val="FF9900"/>
              </a:solidFill>
              <a:ln w="54000" cap="rnd">
                <a:solidFill>
                  <a:srgbClr val="FF3333"/>
                </a:solidFill>
                <a:round/>
                <a:headEnd/>
                <a:tailEnd/>
              </a:ln>
            </p:spPr>
            <p:txBody>
              <a:bodyPr/>
              <a:lstStyle/>
              <a:p>
                <a:endParaRPr lang="ja-JP" altLang="en-US"/>
              </a:p>
            </p:txBody>
          </p:sp>
          <p:sp>
            <p:nvSpPr>
              <p:cNvPr id="261" name="Freeform 6"/>
              <p:cNvSpPr>
                <a:spLocks noChangeArrowheads="1"/>
              </p:cNvSpPr>
              <p:nvPr/>
            </p:nvSpPr>
            <p:spPr bwMode="auto">
              <a:xfrm>
                <a:off x="121" y="113"/>
                <a:ext cx="114" cy="1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640" y="21600"/>
                    </a:moveTo>
                    <a:lnTo>
                      <a:pt x="0" y="0"/>
                    </a:lnTo>
                    <a:lnTo>
                      <a:pt x="21600" y="9242"/>
                    </a:lnTo>
                    <a:lnTo>
                      <a:pt x="8640" y="21600"/>
                    </a:lnTo>
                  </a:path>
                </a:pathLst>
              </a:custGeom>
              <a:solidFill>
                <a:srgbClr val="FF9900"/>
              </a:solidFill>
              <a:ln w="54000" cap="rnd">
                <a:solidFill>
                  <a:srgbClr val="FF3333"/>
                </a:solidFill>
                <a:round/>
                <a:headEnd/>
                <a:tailEnd/>
              </a:ln>
            </p:spPr>
            <p:txBody>
              <a:bodyPr/>
              <a:lstStyle/>
              <a:p>
                <a:endParaRPr lang="ja-JP" altLang="en-US"/>
              </a:p>
            </p:txBody>
          </p:sp>
          <p:sp>
            <p:nvSpPr>
              <p:cNvPr id="262" name="Freeform 7"/>
              <p:cNvSpPr>
                <a:spLocks noChangeArrowheads="1"/>
              </p:cNvSpPr>
              <p:nvPr/>
            </p:nvSpPr>
            <p:spPr bwMode="auto">
              <a:xfrm>
                <a:off x="485" y="492"/>
                <a:ext cx="113"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25" y="0"/>
                    </a:moveTo>
                    <a:lnTo>
                      <a:pt x="21600" y="21600"/>
                    </a:lnTo>
                    <a:lnTo>
                      <a:pt x="0" y="12358"/>
                    </a:lnTo>
                    <a:lnTo>
                      <a:pt x="13025" y="0"/>
                    </a:lnTo>
                  </a:path>
                </a:pathLst>
              </a:custGeom>
              <a:solidFill>
                <a:srgbClr val="FF9900"/>
              </a:solidFill>
              <a:ln w="54000" cap="rnd">
                <a:solidFill>
                  <a:srgbClr val="FF3333"/>
                </a:solidFill>
                <a:round/>
                <a:headEnd/>
                <a:tailEnd/>
              </a:ln>
            </p:spPr>
            <p:txBody>
              <a:bodyPr/>
              <a:lstStyle/>
              <a:p>
                <a:endParaRPr lang="ja-JP" altLang="en-US"/>
              </a:p>
            </p:txBody>
          </p:sp>
          <p:sp>
            <p:nvSpPr>
              <p:cNvPr id="263" name="Freeform 8"/>
              <p:cNvSpPr>
                <a:spLocks noChangeArrowheads="1"/>
              </p:cNvSpPr>
              <p:nvPr/>
            </p:nvSpPr>
            <p:spPr bwMode="auto">
              <a:xfrm>
                <a:off x="17" y="314"/>
                <a:ext cx="113"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10930"/>
                    </a:lnTo>
                    <a:lnTo>
                      <a:pt x="21600" y="0"/>
                    </a:lnTo>
                    <a:lnTo>
                      <a:pt x="21600" y="21600"/>
                    </a:lnTo>
                  </a:path>
                </a:pathLst>
              </a:custGeom>
              <a:solidFill>
                <a:srgbClr val="FF9900"/>
              </a:solidFill>
              <a:ln w="54000" cap="rnd">
                <a:solidFill>
                  <a:srgbClr val="FF3333"/>
                </a:solidFill>
                <a:round/>
                <a:headEnd/>
                <a:tailEnd/>
              </a:ln>
            </p:spPr>
            <p:txBody>
              <a:bodyPr/>
              <a:lstStyle/>
              <a:p>
                <a:endParaRPr lang="ja-JP" altLang="en-US"/>
              </a:p>
            </p:txBody>
          </p:sp>
          <p:sp>
            <p:nvSpPr>
              <p:cNvPr id="264" name="Freeform 9"/>
              <p:cNvSpPr>
                <a:spLocks noChangeArrowheads="1"/>
              </p:cNvSpPr>
              <p:nvPr/>
            </p:nvSpPr>
            <p:spPr bwMode="auto">
              <a:xfrm>
                <a:off x="588" y="317"/>
                <a:ext cx="114"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21" y="0"/>
                    </a:moveTo>
                    <a:lnTo>
                      <a:pt x="21600" y="11389"/>
                    </a:lnTo>
                    <a:lnTo>
                      <a:pt x="0" y="21600"/>
                    </a:lnTo>
                    <a:lnTo>
                      <a:pt x="321" y="0"/>
                    </a:lnTo>
                  </a:path>
                </a:pathLst>
              </a:custGeom>
              <a:solidFill>
                <a:srgbClr val="FF9900"/>
              </a:solidFill>
              <a:ln w="54000" cap="rnd">
                <a:solidFill>
                  <a:srgbClr val="FF3333"/>
                </a:solidFill>
                <a:round/>
                <a:headEnd/>
                <a:tailEnd/>
              </a:ln>
            </p:spPr>
            <p:txBody>
              <a:bodyPr/>
              <a:lstStyle/>
              <a:p>
                <a:endParaRPr lang="ja-JP" altLang="en-US"/>
              </a:p>
            </p:txBody>
          </p:sp>
          <p:sp>
            <p:nvSpPr>
              <p:cNvPr id="265" name="Freeform 10"/>
              <p:cNvSpPr>
                <a:spLocks noChangeArrowheads="1"/>
              </p:cNvSpPr>
              <p:nvPr/>
            </p:nvSpPr>
            <p:spPr bwMode="auto">
              <a:xfrm>
                <a:off x="113" y="485"/>
                <a:ext cx="115"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2917"/>
                    </a:moveTo>
                    <a:lnTo>
                      <a:pt x="0" y="21600"/>
                    </a:lnTo>
                    <a:lnTo>
                      <a:pt x="9196" y="0"/>
                    </a:lnTo>
                    <a:lnTo>
                      <a:pt x="21600" y="12917"/>
                    </a:lnTo>
                  </a:path>
                </a:pathLst>
              </a:custGeom>
              <a:solidFill>
                <a:srgbClr val="FF9900"/>
              </a:solidFill>
              <a:ln w="54000" cap="rnd">
                <a:solidFill>
                  <a:srgbClr val="FF3333"/>
                </a:solidFill>
                <a:round/>
                <a:headEnd/>
                <a:tailEnd/>
              </a:ln>
            </p:spPr>
            <p:txBody>
              <a:bodyPr/>
              <a:lstStyle/>
              <a:p>
                <a:endParaRPr lang="ja-JP" altLang="en-US"/>
              </a:p>
            </p:txBody>
          </p:sp>
          <p:sp>
            <p:nvSpPr>
              <p:cNvPr id="266" name="Freeform 11"/>
              <p:cNvSpPr>
                <a:spLocks noChangeArrowheads="1"/>
              </p:cNvSpPr>
              <p:nvPr/>
            </p:nvSpPr>
            <p:spPr bwMode="auto">
              <a:xfrm>
                <a:off x="492" y="121"/>
                <a:ext cx="114"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683"/>
                    </a:moveTo>
                    <a:lnTo>
                      <a:pt x="21600" y="0"/>
                    </a:lnTo>
                    <a:lnTo>
                      <a:pt x="12404" y="21600"/>
                    </a:lnTo>
                    <a:lnTo>
                      <a:pt x="0" y="8683"/>
                    </a:lnTo>
                  </a:path>
                </a:pathLst>
              </a:custGeom>
              <a:solidFill>
                <a:srgbClr val="FF9900"/>
              </a:solidFill>
              <a:ln w="54000" cap="rnd">
                <a:solidFill>
                  <a:srgbClr val="FF3333"/>
                </a:solidFill>
                <a:round/>
                <a:headEnd/>
                <a:tailEnd/>
              </a:ln>
            </p:spPr>
            <p:txBody>
              <a:bodyPr/>
              <a:lstStyle/>
              <a:p>
                <a:endParaRPr lang="ja-JP" altLang="en-US"/>
              </a:p>
            </p:txBody>
          </p:sp>
        </p:grpSp>
        <p:sp>
          <p:nvSpPr>
            <p:cNvPr id="257" name="フリーフォーム 256"/>
            <p:cNvSpPr/>
            <p:nvPr/>
          </p:nvSpPr>
          <p:spPr>
            <a:xfrm>
              <a:off x="525561" y="3423149"/>
              <a:ext cx="474149" cy="364767"/>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pattFill prst="dkUpDiag">
              <a:fgClr>
                <a:srgbClr val="FF0000"/>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srgbClr val="FFFFFF"/>
                </a:solidFill>
              </a:endParaRPr>
            </a:p>
          </p:txBody>
        </p:sp>
      </p:grpSp>
      <p:grpSp>
        <p:nvGrpSpPr>
          <p:cNvPr id="267" name="グループ化 266"/>
          <p:cNvGrpSpPr/>
          <p:nvPr/>
        </p:nvGrpSpPr>
        <p:grpSpPr>
          <a:xfrm rot="1508979">
            <a:off x="5024319" y="2028630"/>
            <a:ext cx="758655" cy="698932"/>
            <a:chOff x="241055" y="3088984"/>
            <a:chExt cx="758655" cy="698932"/>
          </a:xfrm>
        </p:grpSpPr>
        <p:grpSp>
          <p:nvGrpSpPr>
            <p:cNvPr id="268" name="Group 2"/>
            <p:cNvGrpSpPr>
              <a:grpSpLocks/>
            </p:cNvGrpSpPr>
            <p:nvPr/>
          </p:nvGrpSpPr>
          <p:grpSpPr bwMode="auto">
            <a:xfrm>
              <a:off x="241055" y="3088984"/>
              <a:ext cx="312616" cy="312110"/>
              <a:chOff x="17" y="17"/>
              <a:chExt cx="685" cy="685"/>
            </a:xfrm>
          </p:grpSpPr>
          <p:sp>
            <p:nvSpPr>
              <p:cNvPr id="270" name="Oval 3"/>
              <p:cNvSpPr>
                <a:spLocks noChangeArrowheads="1"/>
              </p:cNvSpPr>
              <p:nvPr/>
            </p:nvSpPr>
            <p:spPr bwMode="auto">
              <a:xfrm>
                <a:off x="184" y="183"/>
                <a:ext cx="356" cy="356"/>
              </a:xfrm>
              <a:prstGeom prst="ellipse">
                <a:avLst/>
              </a:prstGeom>
              <a:solidFill>
                <a:srgbClr val="FF9900"/>
              </a:solidFill>
              <a:ln w="54000">
                <a:solidFill>
                  <a:srgbClr val="FF3333"/>
                </a:solidFill>
                <a:round/>
                <a:headEnd/>
                <a:tailEnd/>
              </a:ln>
            </p:spPr>
            <p:txBody>
              <a:bodyPr/>
              <a:lstStyle/>
              <a:p>
                <a:pPr eaLnBrk="0" hangingPunct="0"/>
                <a:endParaRPr kumimoji="0" lang="ja-JP" altLang="en-US">
                  <a:solidFill>
                    <a:srgbClr val="000000"/>
                  </a:solidFill>
                </a:endParaRPr>
              </a:p>
            </p:txBody>
          </p:sp>
          <p:sp>
            <p:nvSpPr>
              <p:cNvPr id="271" name="Freeform 4"/>
              <p:cNvSpPr>
                <a:spLocks noChangeArrowheads="1"/>
              </p:cNvSpPr>
              <p:nvPr/>
            </p:nvSpPr>
            <p:spPr bwMode="auto">
              <a:xfrm>
                <a:off x="316" y="1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79"/>
                    </a:moveTo>
                    <a:lnTo>
                      <a:pt x="11451" y="0"/>
                    </a:lnTo>
                    <a:lnTo>
                      <a:pt x="21600" y="21600"/>
                    </a:lnTo>
                    <a:lnTo>
                      <a:pt x="0" y="21279"/>
                    </a:lnTo>
                  </a:path>
                </a:pathLst>
              </a:custGeom>
              <a:solidFill>
                <a:srgbClr val="FF9900"/>
              </a:solidFill>
              <a:ln w="54000" cap="rnd">
                <a:solidFill>
                  <a:srgbClr val="FF3333"/>
                </a:solidFill>
                <a:round/>
                <a:headEnd/>
                <a:tailEnd/>
              </a:ln>
            </p:spPr>
            <p:txBody>
              <a:bodyPr/>
              <a:lstStyle/>
              <a:p>
                <a:endParaRPr lang="ja-JP" altLang="en-US"/>
              </a:p>
            </p:txBody>
          </p:sp>
          <p:sp>
            <p:nvSpPr>
              <p:cNvPr id="272" name="Freeform 5"/>
              <p:cNvSpPr>
                <a:spLocks noChangeArrowheads="1"/>
              </p:cNvSpPr>
              <p:nvPr/>
            </p:nvSpPr>
            <p:spPr bwMode="auto">
              <a:xfrm>
                <a:off x="309" y="58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21"/>
                    </a:moveTo>
                    <a:lnTo>
                      <a:pt x="10211" y="21600"/>
                    </a:lnTo>
                    <a:lnTo>
                      <a:pt x="0" y="0"/>
                    </a:lnTo>
                    <a:lnTo>
                      <a:pt x="21600" y="321"/>
                    </a:lnTo>
                  </a:path>
                </a:pathLst>
              </a:custGeom>
              <a:solidFill>
                <a:srgbClr val="FF9900"/>
              </a:solidFill>
              <a:ln w="54000" cap="rnd">
                <a:solidFill>
                  <a:srgbClr val="FF3333"/>
                </a:solidFill>
                <a:round/>
                <a:headEnd/>
                <a:tailEnd/>
              </a:ln>
            </p:spPr>
            <p:txBody>
              <a:bodyPr/>
              <a:lstStyle/>
              <a:p>
                <a:endParaRPr lang="ja-JP" altLang="en-US"/>
              </a:p>
            </p:txBody>
          </p:sp>
          <p:sp>
            <p:nvSpPr>
              <p:cNvPr id="273" name="Freeform 6"/>
              <p:cNvSpPr>
                <a:spLocks noChangeArrowheads="1"/>
              </p:cNvSpPr>
              <p:nvPr/>
            </p:nvSpPr>
            <p:spPr bwMode="auto">
              <a:xfrm>
                <a:off x="121" y="113"/>
                <a:ext cx="114" cy="1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640" y="21600"/>
                    </a:moveTo>
                    <a:lnTo>
                      <a:pt x="0" y="0"/>
                    </a:lnTo>
                    <a:lnTo>
                      <a:pt x="21600" y="9242"/>
                    </a:lnTo>
                    <a:lnTo>
                      <a:pt x="8640" y="21600"/>
                    </a:lnTo>
                  </a:path>
                </a:pathLst>
              </a:custGeom>
              <a:solidFill>
                <a:srgbClr val="FF9900"/>
              </a:solidFill>
              <a:ln w="54000" cap="rnd">
                <a:solidFill>
                  <a:srgbClr val="FF3333"/>
                </a:solidFill>
                <a:round/>
                <a:headEnd/>
                <a:tailEnd/>
              </a:ln>
            </p:spPr>
            <p:txBody>
              <a:bodyPr/>
              <a:lstStyle/>
              <a:p>
                <a:endParaRPr lang="ja-JP" altLang="en-US"/>
              </a:p>
            </p:txBody>
          </p:sp>
          <p:sp>
            <p:nvSpPr>
              <p:cNvPr id="274" name="Freeform 7"/>
              <p:cNvSpPr>
                <a:spLocks noChangeArrowheads="1"/>
              </p:cNvSpPr>
              <p:nvPr/>
            </p:nvSpPr>
            <p:spPr bwMode="auto">
              <a:xfrm>
                <a:off x="485" y="492"/>
                <a:ext cx="113"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25" y="0"/>
                    </a:moveTo>
                    <a:lnTo>
                      <a:pt x="21600" y="21600"/>
                    </a:lnTo>
                    <a:lnTo>
                      <a:pt x="0" y="12358"/>
                    </a:lnTo>
                    <a:lnTo>
                      <a:pt x="13025" y="0"/>
                    </a:lnTo>
                  </a:path>
                </a:pathLst>
              </a:custGeom>
              <a:solidFill>
                <a:srgbClr val="FF9900"/>
              </a:solidFill>
              <a:ln w="54000" cap="rnd">
                <a:solidFill>
                  <a:srgbClr val="FF3333"/>
                </a:solidFill>
                <a:round/>
                <a:headEnd/>
                <a:tailEnd/>
              </a:ln>
            </p:spPr>
            <p:txBody>
              <a:bodyPr/>
              <a:lstStyle/>
              <a:p>
                <a:endParaRPr lang="ja-JP" altLang="en-US"/>
              </a:p>
            </p:txBody>
          </p:sp>
          <p:sp>
            <p:nvSpPr>
              <p:cNvPr id="275" name="Freeform 8"/>
              <p:cNvSpPr>
                <a:spLocks noChangeArrowheads="1"/>
              </p:cNvSpPr>
              <p:nvPr/>
            </p:nvSpPr>
            <p:spPr bwMode="auto">
              <a:xfrm>
                <a:off x="17" y="314"/>
                <a:ext cx="113"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10930"/>
                    </a:lnTo>
                    <a:lnTo>
                      <a:pt x="21600" y="0"/>
                    </a:lnTo>
                    <a:lnTo>
                      <a:pt x="21600" y="21600"/>
                    </a:lnTo>
                  </a:path>
                </a:pathLst>
              </a:custGeom>
              <a:solidFill>
                <a:srgbClr val="FF9900"/>
              </a:solidFill>
              <a:ln w="54000" cap="rnd">
                <a:solidFill>
                  <a:srgbClr val="FF3333"/>
                </a:solidFill>
                <a:round/>
                <a:headEnd/>
                <a:tailEnd/>
              </a:ln>
            </p:spPr>
            <p:txBody>
              <a:bodyPr/>
              <a:lstStyle/>
              <a:p>
                <a:endParaRPr lang="ja-JP" altLang="en-US"/>
              </a:p>
            </p:txBody>
          </p:sp>
          <p:sp>
            <p:nvSpPr>
              <p:cNvPr id="276" name="Freeform 9"/>
              <p:cNvSpPr>
                <a:spLocks noChangeArrowheads="1"/>
              </p:cNvSpPr>
              <p:nvPr/>
            </p:nvSpPr>
            <p:spPr bwMode="auto">
              <a:xfrm>
                <a:off x="588" y="317"/>
                <a:ext cx="114"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21" y="0"/>
                    </a:moveTo>
                    <a:lnTo>
                      <a:pt x="21600" y="11389"/>
                    </a:lnTo>
                    <a:lnTo>
                      <a:pt x="0" y="21600"/>
                    </a:lnTo>
                    <a:lnTo>
                      <a:pt x="321" y="0"/>
                    </a:lnTo>
                  </a:path>
                </a:pathLst>
              </a:custGeom>
              <a:solidFill>
                <a:srgbClr val="FF9900"/>
              </a:solidFill>
              <a:ln w="54000" cap="rnd">
                <a:solidFill>
                  <a:srgbClr val="FF3333"/>
                </a:solidFill>
                <a:round/>
                <a:headEnd/>
                <a:tailEnd/>
              </a:ln>
            </p:spPr>
            <p:txBody>
              <a:bodyPr/>
              <a:lstStyle/>
              <a:p>
                <a:endParaRPr lang="ja-JP" altLang="en-US"/>
              </a:p>
            </p:txBody>
          </p:sp>
          <p:sp>
            <p:nvSpPr>
              <p:cNvPr id="277" name="Freeform 10"/>
              <p:cNvSpPr>
                <a:spLocks noChangeArrowheads="1"/>
              </p:cNvSpPr>
              <p:nvPr/>
            </p:nvSpPr>
            <p:spPr bwMode="auto">
              <a:xfrm>
                <a:off x="113" y="485"/>
                <a:ext cx="115"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2917"/>
                    </a:moveTo>
                    <a:lnTo>
                      <a:pt x="0" y="21600"/>
                    </a:lnTo>
                    <a:lnTo>
                      <a:pt x="9196" y="0"/>
                    </a:lnTo>
                    <a:lnTo>
                      <a:pt x="21600" y="12917"/>
                    </a:lnTo>
                  </a:path>
                </a:pathLst>
              </a:custGeom>
              <a:solidFill>
                <a:srgbClr val="FF9900"/>
              </a:solidFill>
              <a:ln w="54000" cap="rnd">
                <a:solidFill>
                  <a:srgbClr val="FF3333"/>
                </a:solidFill>
                <a:round/>
                <a:headEnd/>
                <a:tailEnd/>
              </a:ln>
            </p:spPr>
            <p:txBody>
              <a:bodyPr/>
              <a:lstStyle/>
              <a:p>
                <a:endParaRPr lang="ja-JP" altLang="en-US"/>
              </a:p>
            </p:txBody>
          </p:sp>
          <p:sp>
            <p:nvSpPr>
              <p:cNvPr id="278" name="Freeform 11"/>
              <p:cNvSpPr>
                <a:spLocks noChangeArrowheads="1"/>
              </p:cNvSpPr>
              <p:nvPr/>
            </p:nvSpPr>
            <p:spPr bwMode="auto">
              <a:xfrm>
                <a:off x="492" y="121"/>
                <a:ext cx="114"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683"/>
                    </a:moveTo>
                    <a:lnTo>
                      <a:pt x="21600" y="0"/>
                    </a:lnTo>
                    <a:lnTo>
                      <a:pt x="12404" y="21600"/>
                    </a:lnTo>
                    <a:lnTo>
                      <a:pt x="0" y="8683"/>
                    </a:lnTo>
                  </a:path>
                </a:pathLst>
              </a:custGeom>
              <a:solidFill>
                <a:srgbClr val="FF9900"/>
              </a:solidFill>
              <a:ln w="54000" cap="rnd">
                <a:solidFill>
                  <a:srgbClr val="FF3333"/>
                </a:solidFill>
                <a:round/>
                <a:headEnd/>
                <a:tailEnd/>
              </a:ln>
            </p:spPr>
            <p:txBody>
              <a:bodyPr/>
              <a:lstStyle/>
              <a:p>
                <a:endParaRPr lang="ja-JP" altLang="en-US"/>
              </a:p>
            </p:txBody>
          </p:sp>
        </p:grpSp>
        <p:sp>
          <p:nvSpPr>
            <p:cNvPr id="269" name="フリーフォーム 268"/>
            <p:cNvSpPr/>
            <p:nvPr/>
          </p:nvSpPr>
          <p:spPr>
            <a:xfrm>
              <a:off x="525561" y="3423149"/>
              <a:ext cx="474149" cy="364767"/>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pattFill prst="dkUpDiag">
              <a:fgClr>
                <a:srgbClr val="FF0000"/>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srgbClr val="FFFFFF"/>
                </a:solidFill>
              </a:endParaRPr>
            </a:p>
          </p:txBody>
        </p:sp>
      </p:grpSp>
      <p:grpSp>
        <p:nvGrpSpPr>
          <p:cNvPr id="279" name="グループ化 278"/>
          <p:cNvGrpSpPr/>
          <p:nvPr/>
        </p:nvGrpSpPr>
        <p:grpSpPr>
          <a:xfrm rot="1508979">
            <a:off x="8588687" y="2028630"/>
            <a:ext cx="758655" cy="698932"/>
            <a:chOff x="241055" y="3088984"/>
            <a:chExt cx="758655" cy="698932"/>
          </a:xfrm>
        </p:grpSpPr>
        <p:grpSp>
          <p:nvGrpSpPr>
            <p:cNvPr id="280" name="Group 2"/>
            <p:cNvGrpSpPr>
              <a:grpSpLocks/>
            </p:cNvGrpSpPr>
            <p:nvPr/>
          </p:nvGrpSpPr>
          <p:grpSpPr bwMode="auto">
            <a:xfrm>
              <a:off x="241055" y="3088984"/>
              <a:ext cx="312616" cy="312110"/>
              <a:chOff x="17" y="17"/>
              <a:chExt cx="685" cy="685"/>
            </a:xfrm>
          </p:grpSpPr>
          <p:sp>
            <p:nvSpPr>
              <p:cNvPr id="282" name="Oval 3"/>
              <p:cNvSpPr>
                <a:spLocks noChangeArrowheads="1"/>
              </p:cNvSpPr>
              <p:nvPr/>
            </p:nvSpPr>
            <p:spPr bwMode="auto">
              <a:xfrm>
                <a:off x="184" y="183"/>
                <a:ext cx="356" cy="356"/>
              </a:xfrm>
              <a:prstGeom prst="ellipse">
                <a:avLst/>
              </a:prstGeom>
              <a:solidFill>
                <a:srgbClr val="FF9900"/>
              </a:solidFill>
              <a:ln w="54000">
                <a:solidFill>
                  <a:srgbClr val="FF3333"/>
                </a:solidFill>
                <a:round/>
                <a:headEnd/>
                <a:tailEnd/>
              </a:ln>
            </p:spPr>
            <p:txBody>
              <a:bodyPr/>
              <a:lstStyle/>
              <a:p>
                <a:pPr eaLnBrk="0" hangingPunct="0"/>
                <a:endParaRPr kumimoji="0" lang="ja-JP" altLang="en-US">
                  <a:solidFill>
                    <a:srgbClr val="000000"/>
                  </a:solidFill>
                </a:endParaRPr>
              </a:p>
            </p:txBody>
          </p:sp>
          <p:sp>
            <p:nvSpPr>
              <p:cNvPr id="283" name="Freeform 4"/>
              <p:cNvSpPr>
                <a:spLocks noChangeArrowheads="1"/>
              </p:cNvSpPr>
              <p:nvPr/>
            </p:nvSpPr>
            <p:spPr bwMode="auto">
              <a:xfrm>
                <a:off x="316" y="1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79"/>
                    </a:moveTo>
                    <a:lnTo>
                      <a:pt x="11451" y="0"/>
                    </a:lnTo>
                    <a:lnTo>
                      <a:pt x="21600" y="21600"/>
                    </a:lnTo>
                    <a:lnTo>
                      <a:pt x="0" y="21279"/>
                    </a:lnTo>
                  </a:path>
                </a:pathLst>
              </a:custGeom>
              <a:solidFill>
                <a:srgbClr val="FF9900"/>
              </a:solidFill>
              <a:ln w="54000" cap="rnd">
                <a:solidFill>
                  <a:srgbClr val="FF3333"/>
                </a:solidFill>
                <a:round/>
                <a:headEnd/>
                <a:tailEnd/>
              </a:ln>
            </p:spPr>
            <p:txBody>
              <a:bodyPr/>
              <a:lstStyle/>
              <a:p>
                <a:endParaRPr lang="ja-JP" altLang="en-US"/>
              </a:p>
            </p:txBody>
          </p:sp>
          <p:sp>
            <p:nvSpPr>
              <p:cNvPr id="284" name="Freeform 5"/>
              <p:cNvSpPr>
                <a:spLocks noChangeArrowheads="1"/>
              </p:cNvSpPr>
              <p:nvPr/>
            </p:nvSpPr>
            <p:spPr bwMode="auto">
              <a:xfrm>
                <a:off x="309" y="58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21"/>
                    </a:moveTo>
                    <a:lnTo>
                      <a:pt x="10211" y="21600"/>
                    </a:lnTo>
                    <a:lnTo>
                      <a:pt x="0" y="0"/>
                    </a:lnTo>
                    <a:lnTo>
                      <a:pt x="21600" y="321"/>
                    </a:lnTo>
                  </a:path>
                </a:pathLst>
              </a:custGeom>
              <a:solidFill>
                <a:srgbClr val="FF9900"/>
              </a:solidFill>
              <a:ln w="54000" cap="rnd">
                <a:solidFill>
                  <a:srgbClr val="FF3333"/>
                </a:solidFill>
                <a:round/>
                <a:headEnd/>
                <a:tailEnd/>
              </a:ln>
            </p:spPr>
            <p:txBody>
              <a:bodyPr/>
              <a:lstStyle/>
              <a:p>
                <a:endParaRPr lang="ja-JP" altLang="en-US"/>
              </a:p>
            </p:txBody>
          </p:sp>
          <p:sp>
            <p:nvSpPr>
              <p:cNvPr id="285" name="Freeform 6"/>
              <p:cNvSpPr>
                <a:spLocks noChangeArrowheads="1"/>
              </p:cNvSpPr>
              <p:nvPr/>
            </p:nvSpPr>
            <p:spPr bwMode="auto">
              <a:xfrm>
                <a:off x="121" y="113"/>
                <a:ext cx="114" cy="1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640" y="21600"/>
                    </a:moveTo>
                    <a:lnTo>
                      <a:pt x="0" y="0"/>
                    </a:lnTo>
                    <a:lnTo>
                      <a:pt x="21600" y="9242"/>
                    </a:lnTo>
                    <a:lnTo>
                      <a:pt x="8640" y="21600"/>
                    </a:lnTo>
                  </a:path>
                </a:pathLst>
              </a:custGeom>
              <a:solidFill>
                <a:srgbClr val="FF9900"/>
              </a:solidFill>
              <a:ln w="54000" cap="rnd">
                <a:solidFill>
                  <a:srgbClr val="FF3333"/>
                </a:solidFill>
                <a:round/>
                <a:headEnd/>
                <a:tailEnd/>
              </a:ln>
            </p:spPr>
            <p:txBody>
              <a:bodyPr/>
              <a:lstStyle/>
              <a:p>
                <a:endParaRPr lang="ja-JP" altLang="en-US"/>
              </a:p>
            </p:txBody>
          </p:sp>
          <p:sp>
            <p:nvSpPr>
              <p:cNvPr id="286" name="Freeform 7"/>
              <p:cNvSpPr>
                <a:spLocks noChangeArrowheads="1"/>
              </p:cNvSpPr>
              <p:nvPr/>
            </p:nvSpPr>
            <p:spPr bwMode="auto">
              <a:xfrm>
                <a:off x="485" y="492"/>
                <a:ext cx="113"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25" y="0"/>
                    </a:moveTo>
                    <a:lnTo>
                      <a:pt x="21600" y="21600"/>
                    </a:lnTo>
                    <a:lnTo>
                      <a:pt x="0" y="12358"/>
                    </a:lnTo>
                    <a:lnTo>
                      <a:pt x="13025" y="0"/>
                    </a:lnTo>
                  </a:path>
                </a:pathLst>
              </a:custGeom>
              <a:solidFill>
                <a:srgbClr val="FF9900"/>
              </a:solidFill>
              <a:ln w="54000" cap="rnd">
                <a:solidFill>
                  <a:srgbClr val="FF3333"/>
                </a:solidFill>
                <a:round/>
                <a:headEnd/>
                <a:tailEnd/>
              </a:ln>
            </p:spPr>
            <p:txBody>
              <a:bodyPr/>
              <a:lstStyle/>
              <a:p>
                <a:endParaRPr lang="ja-JP" altLang="en-US"/>
              </a:p>
            </p:txBody>
          </p:sp>
          <p:sp>
            <p:nvSpPr>
              <p:cNvPr id="287" name="Freeform 8"/>
              <p:cNvSpPr>
                <a:spLocks noChangeArrowheads="1"/>
              </p:cNvSpPr>
              <p:nvPr/>
            </p:nvSpPr>
            <p:spPr bwMode="auto">
              <a:xfrm>
                <a:off x="17" y="314"/>
                <a:ext cx="113"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10930"/>
                    </a:lnTo>
                    <a:lnTo>
                      <a:pt x="21600" y="0"/>
                    </a:lnTo>
                    <a:lnTo>
                      <a:pt x="21600" y="21600"/>
                    </a:lnTo>
                  </a:path>
                </a:pathLst>
              </a:custGeom>
              <a:solidFill>
                <a:srgbClr val="FF9900"/>
              </a:solidFill>
              <a:ln w="54000" cap="rnd">
                <a:solidFill>
                  <a:srgbClr val="FF3333"/>
                </a:solidFill>
                <a:round/>
                <a:headEnd/>
                <a:tailEnd/>
              </a:ln>
            </p:spPr>
            <p:txBody>
              <a:bodyPr/>
              <a:lstStyle/>
              <a:p>
                <a:endParaRPr lang="ja-JP" altLang="en-US"/>
              </a:p>
            </p:txBody>
          </p:sp>
          <p:sp>
            <p:nvSpPr>
              <p:cNvPr id="288" name="Freeform 9"/>
              <p:cNvSpPr>
                <a:spLocks noChangeArrowheads="1"/>
              </p:cNvSpPr>
              <p:nvPr/>
            </p:nvSpPr>
            <p:spPr bwMode="auto">
              <a:xfrm>
                <a:off x="588" y="317"/>
                <a:ext cx="114"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21" y="0"/>
                    </a:moveTo>
                    <a:lnTo>
                      <a:pt x="21600" y="11389"/>
                    </a:lnTo>
                    <a:lnTo>
                      <a:pt x="0" y="21600"/>
                    </a:lnTo>
                    <a:lnTo>
                      <a:pt x="321" y="0"/>
                    </a:lnTo>
                  </a:path>
                </a:pathLst>
              </a:custGeom>
              <a:solidFill>
                <a:srgbClr val="FF9900"/>
              </a:solidFill>
              <a:ln w="54000" cap="rnd">
                <a:solidFill>
                  <a:srgbClr val="FF3333"/>
                </a:solidFill>
                <a:round/>
                <a:headEnd/>
                <a:tailEnd/>
              </a:ln>
            </p:spPr>
            <p:txBody>
              <a:bodyPr/>
              <a:lstStyle/>
              <a:p>
                <a:endParaRPr lang="ja-JP" altLang="en-US"/>
              </a:p>
            </p:txBody>
          </p:sp>
          <p:sp>
            <p:nvSpPr>
              <p:cNvPr id="289" name="Freeform 10"/>
              <p:cNvSpPr>
                <a:spLocks noChangeArrowheads="1"/>
              </p:cNvSpPr>
              <p:nvPr/>
            </p:nvSpPr>
            <p:spPr bwMode="auto">
              <a:xfrm>
                <a:off x="113" y="485"/>
                <a:ext cx="115"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2917"/>
                    </a:moveTo>
                    <a:lnTo>
                      <a:pt x="0" y="21600"/>
                    </a:lnTo>
                    <a:lnTo>
                      <a:pt x="9196" y="0"/>
                    </a:lnTo>
                    <a:lnTo>
                      <a:pt x="21600" y="12917"/>
                    </a:lnTo>
                  </a:path>
                </a:pathLst>
              </a:custGeom>
              <a:solidFill>
                <a:srgbClr val="FF9900"/>
              </a:solidFill>
              <a:ln w="54000" cap="rnd">
                <a:solidFill>
                  <a:srgbClr val="FF3333"/>
                </a:solidFill>
                <a:round/>
                <a:headEnd/>
                <a:tailEnd/>
              </a:ln>
            </p:spPr>
            <p:txBody>
              <a:bodyPr/>
              <a:lstStyle/>
              <a:p>
                <a:endParaRPr lang="ja-JP" altLang="en-US"/>
              </a:p>
            </p:txBody>
          </p:sp>
          <p:sp>
            <p:nvSpPr>
              <p:cNvPr id="290" name="Freeform 11"/>
              <p:cNvSpPr>
                <a:spLocks noChangeArrowheads="1"/>
              </p:cNvSpPr>
              <p:nvPr/>
            </p:nvSpPr>
            <p:spPr bwMode="auto">
              <a:xfrm>
                <a:off x="492" y="121"/>
                <a:ext cx="114"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683"/>
                    </a:moveTo>
                    <a:lnTo>
                      <a:pt x="21600" y="0"/>
                    </a:lnTo>
                    <a:lnTo>
                      <a:pt x="12404" y="21600"/>
                    </a:lnTo>
                    <a:lnTo>
                      <a:pt x="0" y="8683"/>
                    </a:lnTo>
                  </a:path>
                </a:pathLst>
              </a:custGeom>
              <a:solidFill>
                <a:srgbClr val="FF9900"/>
              </a:solidFill>
              <a:ln w="54000" cap="rnd">
                <a:solidFill>
                  <a:srgbClr val="FF3333"/>
                </a:solidFill>
                <a:round/>
                <a:headEnd/>
                <a:tailEnd/>
              </a:ln>
            </p:spPr>
            <p:txBody>
              <a:bodyPr/>
              <a:lstStyle/>
              <a:p>
                <a:endParaRPr lang="ja-JP" altLang="en-US"/>
              </a:p>
            </p:txBody>
          </p:sp>
        </p:grpSp>
        <p:sp>
          <p:nvSpPr>
            <p:cNvPr id="281" name="フリーフォーム 280"/>
            <p:cNvSpPr/>
            <p:nvPr/>
          </p:nvSpPr>
          <p:spPr>
            <a:xfrm>
              <a:off x="525561" y="3423149"/>
              <a:ext cx="474149" cy="364767"/>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pattFill prst="dkUpDiag">
              <a:fgClr>
                <a:srgbClr val="FF0000"/>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srgbClr val="FFFFFF"/>
                </a:solidFill>
              </a:endParaRPr>
            </a:p>
          </p:txBody>
        </p:sp>
      </p:grpSp>
      <p:grpSp>
        <p:nvGrpSpPr>
          <p:cNvPr id="17" name="グループ化 16"/>
          <p:cNvGrpSpPr/>
          <p:nvPr/>
        </p:nvGrpSpPr>
        <p:grpSpPr>
          <a:xfrm>
            <a:off x="2315670" y="1744273"/>
            <a:ext cx="939988" cy="3833738"/>
            <a:chOff x="2851534" y="1649074"/>
            <a:chExt cx="939988" cy="4058913"/>
          </a:xfrm>
        </p:grpSpPr>
        <p:graphicFrame>
          <p:nvGraphicFramePr>
            <p:cNvPr id="291" name="オブジェクト 290"/>
            <p:cNvGraphicFramePr>
              <a:graphicFrameLocks noChangeAspect="1"/>
            </p:cNvGraphicFramePr>
            <p:nvPr>
              <p:extLst>
                <p:ext uri="{D42A27DB-BD31-4B8C-83A1-F6EECF244321}">
                  <p14:modId xmlns:p14="http://schemas.microsoft.com/office/powerpoint/2010/main" val="1021388324"/>
                </p:ext>
              </p:extLst>
            </p:nvPr>
          </p:nvGraphicFramePr>
          <p:xfrm>
            <a:off x="2851534" y="4572476"/>
            <a:ext cx="939988" cy="1135511"/>
          </p:xfrm>
          <a:graphic>
            <a:graphicData uri="http://schemas.openxmlformats.org/presentationml/2006/ole">
              <mc:AlternateContent xmlns:mc="http://schemas.openxmlformats.org/markup-compatibility/2006">
                <mc:Choice xmlns:v="urn:schemas-microsoft-com:vml" Requires="v">
                  <p:oleObj spid="_x0000_s4502" name="花子" r:id="rId13" imgW="4501800" imgH="3244680" progId="HANAKO.Document.9">
                    <p:embed/>
                  </p:oleObj>
                </mc:Choice>
                <mc:Fallback>
                  <p:oleObj name="花子" r:id="rId13" imgW="4501800" imgH="3244680" progId="HANAKO.Document.9">
                    <p:embed/>
                    <p:pic>
                      <p:nvPicPr>
                        <p:cNvPr id="0" name=""/>
                        <p:cNvPicPr/>
                        <p:nvPr/>
                      </p:nvPicPr>
                      <p:blipFill>
                        <a:blip r:embed="rId5"/>
                        <a:stretch>
                          <a:fillRect/>
                        </a:stretch>
                      </p:blipFill>
                      <p:spPr>
                        <a:xfrm>
                          <a:off x="2851534" y="4572476"/>
                          <a:ext cx="939988" cy="1135511"/>
                        </a:xfrm>
                        <a:prstGeom prst="rect">
                          <a:avLst/>
                        </a:prstGeom>
                      </p:spPr>
                    </p:pic>
                  </p:oleObj>
                </mc:Fallback>
              </mc:AlternateContent>
            </a:graphicData>
          </a:graphic>
        </p:graphicFrame>
        <p:graphicFrame>
          <p:nvGraphicFramePr>
            <p:cNvPr id="292" name="オブジェクト 291"/>
            <p:cNvGraphicFramePr>
              <a:graphicFrameLocks noChangeAspect="1"/>
            </p:cNvGraphicFramePr>
            <p:nvPr>
              <p:extLst>
                <p:ext uri="{D42A27DB-BD31-4B8C-83A1-F6EECF244321}">
                  <p14:modId xmlns:p14="http://schemas.microsoft.com/office/powerpoint/2010/main" val="1802514538"/>
                </p:ext>
              </p:extLst>
            </p:nvPr>
          </p:nvGraphicFramePr>
          <p:xfrm>
            <a:off x="2851534" y="1649074"/>
            <a:ext cx="930691" cy="1135511"/>
          </p:xfrm>
          <a:graphic>
            <a:graphicData uri="http://schemas.openxmlformats.org/presentationml/2006/ole">
              <mc:AlternateContent xmlns:mc="http://schemas.openxmlformats.org/markup-compatibility/2006">
                <mc:Choice xmlns:v="urn:schemas-microsoft-com:vml" Requires="v">
                  <p:oleObj spid="_x0000_s4503" name="花子" r:id="rId14" imgW="4501800" imgH="3244680" progId="HANAKO.Document.9">
                    <p:embed/>
                  </p:oleObj>
                </mc:Choice>
                <mc:Fallback>
                  <p:oleObj name="花子" r:id="rId14" imgW="4501800" imgH="3244680" progId="HANAKO.Document.9">
                    <p:embed/>
                    <p:pic>
                      <p:nvPicPr>
                        <p:cNvPr id="0" name=""/>
                        <p:cNvPicPr/>
                        <p:nvPr/>
                      </p:nvPicPr>
                      <p:blipFill>
                        <a:blip r:embed="rId5"/>
                        <a:stretch>
                          <a:fillRect/>
                        </a:stretch>
                      </p:blipFill>
                      <p:spPr>
                        <a:xfrm>
                          <a:off x="2851534" y="1649074"/>
                          <a:ext cx="930691" cy="1135511"/>
                        </a:xfrm>
                        <a:prstGeom prst="rect">
                          <a:avLst/>
                        </a:prstGeom>
                      </p:spPr>
                    </p:pic>
                  </p:oleObj>
                </mc:Fallback>
              </mc:AlternateContent>
            </a:graphicData>
          </a:graphic>
        </p:graphicFrame>
        <p:cxnSp>
          <p:nvCxnSpPr>
            <p:cNvPr id="296" name="直線コネクタ 295"/>
            <p:cNvCxnSpPr/>
            <p:nvPr/>
          </p:nvCxnSpPr>
          <p:spPr>
            <a:xfrm>
              <a:off x="2964582" y="2707064"/>
              <a:ext cx="7845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7" name="グループ化 296"/>
            <p:cNvGrpSpPr/>
            <p:nvPr/>
          </p:nvGrpSpPr>
          <p:grpSpPr>
            <a:xfrm>
              <a:off x="2914296" y="2832050"/>
              <a:ext cx="45719" cy="1705622"/>
              <a:chOff x="6331316" y="1888702"/>
              <a:chExt cx="100012" cy="2424553"/>
            </a:xfrm>
          </p:grpSpPr>
          <p:cxnSp>
            <p:nvCxnSpPr>
              <p:cNvPr id="298" name="直線コネクタ 297"/>
              <p:cNvCxnSpPr/>
              <p:nvPr/>
            </p:nvCxnSpPr>
            <p:spPr>
              <a:xfrm flipH="1">
                <a:off x="6331316" y="18887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9" name="直線コネクタ 298"/>
              <p:cNvCxnSpPr/>
              <p:nvPr/>
            </p:nvCxnSpPr>
            <p:spPr>
              <a:xfrm flipH="1">
                <a:off x="6331316" y="20411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p:cNvCxnSpPr/>
              <p:nvPr/>
            </p:nvCxnSpPr>
            <p:spPr>
              <a:xfrm flipH="1">
                <a:off x="6331316" y="21935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p:cNvCxnSpPr/>
              <p:nvPr/>
            </p:nvCxnSpPr>
            <p:spPr>
              <a:xfrm flipH="1">
                <a:off x="6331316" y="23459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flipH="1">
                <a:off x="6331316" y="24983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flipH="1">
                <a:off x="6331316" y="26507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p:cNvCxnSpPr/>
              <p:nvPr/>
            </p:nvCxnSpPr>
            <p:spPr>
              <a:xfrm flipH="1">
                <a:off x="6331316" y="28031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p:cNvCxnSpPr/>
              <p:nvPr/>
            </p:nvCxnSpPr>
            <p:spPr>
              <a:xfrm flipH="1">
                <a:off x="6331316" y="29555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p:cNvCxnSpPr/>
              <p:nvPr/>
            </p:nvCxnSpPr>
            <p:spPr>
              <a:xfrm flipH="1">
                <a:off x="6331316" y="31079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7" name="直線コネクタ 306"/>
              <p:cNvCxnSpPr/>
              <p:nvPr/>
            </p:nvCxnSpPr>
            <p:spPr>
              <a:xfrm flipH="1">
                <a:off x="6331316" y="32603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8" name="直線コネクタ 307"/>
              <p:cNvCxnSpPr/>
              <p:nvPr/>
            </p:nvCxnSpPr>
            <p:spPr>
              <a:xfrm flipH="1">
                <a:off x="6331316" y="34127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9" name="直線コネクタ 308"/>
              <p:cNvCxnSpPr/>
              <p:nvPr/>
            </p:nvCxnSpPr>
            <p:spPr>
              <a:xfrm flipH="1">
                <a:off x="6331316" y="35651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0" name="直線コネクタ 309"/>
              <p:cNvCxnSpPr/>
              <p:nvPr/>
            </p:nvCxnSpPr>
            <p:spPr>
              <a:xfrm flipH="1">
                <a:off x="6331316" y="37175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1" name="直線コネクタ 310"/>
              <p:cNvCxnSpPr/>
              <p:nvPr/>
            </p:nvCxnSpPr>
            <p:spPr>
              <a:xfrm flipH="1">
                <a:off x="6331316" y="38699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2" name="直線コネクタ 311"/>
              <p:cNvCxnSpPr/>
              <p:nvPr/>
            </p:nvCxnSpPr>
            <p:spPr>
              <a:xfrm flipH="1">
                <a:off x="6331316" y="40223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3" name="直線コネクタ 312"/>
              <p:cNvCxnSpPr/>
              <p:nvPr/>
            </p:nvCxnSpPr>
            <p:spPr>
              <a:xfrm flipH="1">
                <a:off x="6331316" y="4174702"/>
                <a:ext cx="100012" cy="1385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54" name="直線コネクタ 53"/>
            <p:cNvCxnSpPr/>
            <p:nvPr/>
          </p:nvCxnSpPr>
          <p:spPr>
            <a:xfrm>
              <a:off x="2870061" y="2761622"/>
              <a:ext cx="0" cy="1836262"/>
            </a:xfrm>
            <a:prstGeom prst="line">
              <a:avLst/>
            </a:prstGeom>
            <a:ln w="6350">
              <a:solidFill>
                <a:srgbClr val="3333FF"/>
              </a:solidFill>
              <a:prstDash val="solid"/>
            </a:ln>
          </p:spPr>
          <p:style>
            <a:lnRef idx="1">
              <a:schemeClr val="accent1"/>
            </a:lnRef>
            <a:fillRef idx="0">
              <a:schemeClr val="accent1"/>
            </a:fillRef>
            <a:effectRef idx="0">
              <a:schemeClr val="accent1"/>
            </a:effectRef>
            <a:fontRef idx="minor">
              <a:schemeClr val="tx1"/>
            </a:fontRef>
          </p:style>
        </p:cxnSp>
        <p:cxnSp>
          <p:nvCxnSpPr>
            <p:cNvPr id="315" name="直線コネクタ 314"/>
            <p:cNvCxnSpPr/>
            <p:nvPr/>
          </p:nvCxnSpPr>
          <p:spPr>
            <a:xfrm>
              <a:off x="2891199" y="2761622"/>
              <a:ext cx="0" cy="1836262"/>
            </a:xfrm>
            <a:prstGeom prst="line">
              <a:avLst/>
            </a:prstGeom>
            <a:ln w="6350">
              <a:solidFill>
                <a:srgbClr val="3333FF"/>
              </a:solidFill>
              <a:prstDash val="solid"/>
            </a:ln>
          </p:spPr>
          <p:style>
            <a:lnRef idx="1">
              <a:schemeClr val="accent1"/>
            </a:lnRef>
            <a:fillRef idx="0">
              <a:schemeClr val="accent1"/>
            </a:fillRef>
            <a:effectRef idx="0">
              <a:schemeClr val="accent1"/>
            </a:effectRef>
            <a:fontRef idx="minor">
              <a:schemeClr val="tx1"/>
            </a:fontRef>
          </p:style>
        </p:cxnSp>
        <p:cxnSp>
          <p:nvCxnSpPr>
            <p:cNvPr id="316" name="直線コネクタ 315"/>
            <p:cNvCxnSpPr/>
            <p:nvPr/>
          </p:nvCxnSpPr>
          <p:spPr>
            <a:xfrm>
              <a:off x="2988009" y="2756784"/>
              <a:ext cx="0" cy="1836262"/>
            </a:xfrm>
            <a:prstGeom prst="line">
              <a:avLst/>
            </a:prstGeom>
            <a:ln w="6350">
              <a:solidFill>
                <a:srgbClr val="3333FF"/>
              </a:solidFill>
              <a:prstDash val="solid"/>
            </a:ln>
          </p:spPr>
          <p:style>
            <a:lnRef idx="1">
              <a:schemeClr val="accent1"/>
            </a:lnRef>
            <a:fillRef idx="0">
              <a:schemeClr val="accent1"/>
            </a:fillRef>
            <a:effectRef idx="0">
              <a:schemeClr val="accent1"/>
            </a:effectRef>
            <a:fontRef idx="minor">
              <a:schemeClr val="tx1"/>
            </a:fontRef>
          </p:style>
        </p:cxnSp>
        <p:cxnSp>
          <p:nvCxnSpPr>
            <p:cNvPr id="317" name="直線コネクタ 316"/>
            <p:cNvCxnSpPr/>
            <p:nvPr/>
          </p:nvCxnSpPr>
          <p:spPr>
            <a:xfrm>
              <a:off x="3009147" y="2756784"/>
              <a:ext cx="0" cy="1836262"/>
            </a:xfrm>
            <a:prstGeom prst="line">
              <a:avLst/>
            </a:prstGeom>
            <a:ln w="6350">
              <a:solidFill>
                <a:srgbClr val="3333FF"/>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205" name="表 204"/>
          <p:cNvGraphicFramePr>
            <a:graphicFrameLocks noGrp="1"/>
          </p:cNvGraphicFramePr>
          <p:nvPr>
            <p:extLst>
              <p:ext uri="{D42A27DB-BD31-4B8C-83A1-F6EECF244321}">
                <p14:modId xmlns:p14="http://schemas.microsoft.com/office/powerpoint/2010/main" val="1922435598"/>
              </p:ext>
            </p:extLst>
          </p:nvPr>
        </p:nvGraphicFramePr>
        <p:xfrm>
          <a:off x="211733" y="5648788"/>
          <a:ext cx="10340484" cy="1814301"/>
        </p:xfrm>
        <a:graphic>
          <a:graphicData uri="http://schemas.openxmlformats.org/drawingml/2006/table">
            <a:tbl>
              <a:tblPr firstRow="1" bandRow="1">
                <a:tableStyleId>{5940675A-B579-460E-94D1-54222C63F5DA}</a:tableStyleId>
              </a:tblPr>
              <a:tblGrid>
                <a:gridCol w="542999"/>
                <a:gridCol w="636190"/>
                <a:gridCol w="1489306"/>
                <a:gridCol w="1573452"/>
                <a:gridCol w="1451636"/>
                <a:gridCol w="1624208"/>
                <a:gridCol w="1523036"/>
                <a:gridCol w="1499657"/>
              </a:tblGrid>
              <a:tr h="518901">
                <a:tc>
                  <a:txBody>
                    <a:bodyPr/>
                    <a:lstStyle/>
                    <a:p>
                      <a:pPr algn="ctr"/>
                      <a:endParaRPr kumimoji="1" lang="ja-JP" altLang="en-US" sz="1800" b="1"/>
                    </a:p>
                  </a:txBody>
                  <a:tcPr marL="0" marR="0" marT="0" marB="0" anchor="ctr"/>
                </a:tc>
                <a:tc>
                  <a:txBody>
                    <a:bodyPr/>
                    <a:lstStyle/>
                    <a:p>
                      <a:endParaRPr kumimoji="1" lang="ja-JP" altLang="en-US"/>
                    </a:p>
                  </a:txBody>
                  <a:tcPr marL="0" marR="0" marT="0" marB="0" anchor="ctr" anchorCtr="1"/>
                </a:tc>
                <a:tc>
                  <a:txBody>
                    <a:bodyPr/>
                    <a:lstStyle/>
                    <a:p>
                      <a:r>
                        <a:rPr lang="ja-JP" altLang="en-US" sz="1200" b="1" baseline="0" smtClean="0">
                          <a:solidFill>
                            <a:schemeClr val="bg1"/>
                          </a:solidFill>
                        </a:rPr>
                        <a:t>ガラス　</a:t>
                      </a:r>
                      <a:r>
                        <a:rPr lang="ja-JP" altLang="en-US" sz="1200" b="1" smtClean="0">
                          <a:solidFill>
                            <a:schemeClr val="bg1"/>
                          </a:solidFill>
                        </a:rPr>
                        <a:t>＋</a:t>
                      </a:r>
                      <a:endParaRPr lang="en-US" altLang="ja-JP" sz="1200" b="1" smtClean="0">
                        <a:solidFill>
                          <a:schemeClr val="bg1"/>
                        </a:solidFill>
                      </a:endParaRPr>
                    </a:p>
                    <a:p>
                      <a:r>
                        <a:rPr lang="ja-JP" altLang="en-US" sz="1200" b="1" smtClean="0">
                          <a:solidFill>
                            <a:schemeClr val="bg1"/>
                          </a:solidFill>
                        </a:rPr>
                        <a:t>内ブラインド</a:t>
                      </a:r>
                      <a:endParaRPr lang="ja-JP" altLang="en-US" sz="1200" b="1">
                        <a:solidFill>
                          <a:schemeClr val="bg1"/>
                        </a:solidFill>
                      </a:endParaRPr>
                    </a:p>
                  </a:txBody>
                  <a:tcPr marL="0" marR="0" marT="0" marB="0" anchor="ctr" anchorCtr="1">
                    <a:solidFill>
                      <a:srgbClr val="008000"/>
                    </a:solidFill>
                  </a:tcPr>
                </a:tc>
                <a:tc>
                  <a:txBody>
                    <a:bodyPr/>
                    <a:lstStyle/>
                    <a:p>
                      <a:pPr algn="ctr"/>
                      <a:r>
                        <a:rPr lang="ja-JP" altLang="en-US" sz="1200" b="1" smtClean="0">
                          <a:solidFill>
                            <a:schemeClr val="bg1"/>
                          </a:solidFill>
                        </a:rPr>
                        <a:t>ブラインド内蔵</a:t>
                      </a:r>
                    </a:p>
                    <a:p>
                      <a:pPr algn="ctr"/>
                      <a:r>
                        <a:rPr lang="ja-JP" altLang="en-US" sz="1200" b="1" smtClean="0">
                          <a:solidFill>
                            <a:schemeClr val="bg1"/>
                          </a:solidFill>
                        </a:rPr>
                        <a:t>２重窓</a:t>
                      </a:r>
                    </a:p>
                  </a:txBody>
                  <a:tcPr marL="0" marR="0" marT="0" marB="0" anchor="ctr" anchorCtr="1">
                    <a:solidFill>
                      <a:srgbClr val="008000"/>
                    </a:solidFill>
                  </a:tcPr>
                </a:tc>
                <a:tc>
                  <a:txBody>
                    <a:bodyPr/>
                    <a:lstStyle/>
                    <a:p>
                      <a:r>
                        <a:rPr lang="ja-JP" altLang="en-US" sz="1200" b="1" smtClean="0">
                          <a:solidFill>
                            <a:schemeClr val="bg1"/>
                          </a:solidFill>
                        </a:rPr>
                        <a:t>ガラス　＋</a:t>
                      </a:r>
                      <a:endParaRPr lang="en-US" altLang="ja-JP" sz="1200" b="1" smtClean="0">
                        <a:solidFill>
                          <a:schemeClr val="bg1"/>
                        </a:solidFill>
                      </a:endParaRPr>
                    </a:p>
                    <a:p>
                      <a:r>
                        <a:rPr lang="ja-JP" altLang="en-US" sz="1200" b="1" smtClean="0">
                          <a:solidFill>
                            <a:schemeClr val="bg1"/>
                          </a:solidFill>
                        </a:rPr>
                        <a:t>外ブラインド</a:t>
                      </a:r>
                      <a:endParaRPr lang="ja-JP" altLang="en-US" sz="1200" b="1">
                        <a:solidFill>
                          <a:schemeClr val="bg1"/>
                        </a:solidFill>
                      </a:endParaRPr>
                    </a:p>
                  </a:txBody>
                  <a:tcPr marL="0" marR="0" marT="0" marB="0" anchor="ctr" anchorCtr="1">
                    <a:solidFill>
                      <a:srgbClr val="008000"/>
                    </a:solidFill>
                  </a:tcPr>
                </a:tc>
                <a:tc>
                  <a:txBody>
                    <a:bodyPr/>
                    <a:lstStyle/>
                    <a:p>
                      <a:r>
                        <a:rPr lang="ja-JP" altLang="en-US" sz="1200" b="1" smtClean="0">
                          <a:solidFill>
                            <a:schemeClr val="bg1"/>
                          </a:solidFill>
                        </a:rPr>
                        <a:t>エアーフロー　</a:t>
                      </a:r>
                      <a:endParaRPr lang="en-US" altLang="ja-JP" sz="1200" b="1" smtClean="0">
                        <a:solidFill>
                          <a:schemeClr val="bg1"/>
                        </a:solidFill>
                      </a:endParaRPr>
                    </a:p>
                    <a:p>
                      <a:r>
                        <a:rPr lang="ja-JP" altLang="en-US" sz="1200" b="1" smtClean="0">
                          <a:solidFill>
                            <a:schemeClr val="bg1"/>
                          </a:solidFill>
                        </a:rPr>
                        <a:t>　ウインドウ</a:t>
                      </a:r>
                      <a:endParaRPr kumimoji="1" lang="ja-JP" altLang="en-US" sz="1200" b="1">
                        <a:solidFill>
                          <a:schemeClr val="bg1"/>
                        </a:solidFill>
                      </a:endParaRPr>
                    </a:p>
                  </a:txBody>
                  <a:tcPr marL="0" marR="0" marT="0" marB="0" anchor="ctr" anchorCtr="1">
                    <a:solidFill>
                      <a:srgbClr val="008000"/>
                    </a:solidFill>
                  </a:tcPr>
                </a:tc>
                <a:tc>
                  <a:txBody>
                    <a:bodyPr/>
                    <a:lstStyle/>
                    <a:p>
                      <a:r>
                        <a:rPr kumimoji="1" lang="ja-JP" altLang="en-US" sz="1200" b="1" smtClean="0">
                          <a:solidFill>
                            <a:schemeClr val="bg1"/>
                          </a:solidFill>
                        </a:rPr>
                        <a:t>ダブルスキン　＋</a:t>
                      </a:r>
                      <a:endParaRPr kumimoji="1" lang="en-US" altLang="ja-JP" sz="1200" b="1" smtClean="0">
                        <a:solidFill>
                          <a:schemeClr val="bg1"/>
                        </a:solidFill>
                      </a:endParaRPr>
                    </a:p>
                    <a:p>
                      <a:r>
                        <a:rPr kumimoji="1" lang="ja-JP" altLang="en-US" sz="1200" b="1" smtClean="0">
                          <a:solidFill>
                            <a:schemeClr val="bg1"/>
                          </a:solidFill>
                        </a:rPr>
                        <a:t>屋外ブラインド</a:t>
                      </a:r>
                      <a:endParaRPr kumimoji="1" lang="ja-JP" altLang="en-US" sz="1200" b="1">
                        <a:solidFill>
                          <a:schemeClr val="bg1"/>
                        </a:solidFill>
                      </a:endParaRPr>
                    </a:p>
                  </a:txBody>
                  <a:tcPr marL="0" marR="0" marT="0" marB="0" anchor="ctr" anchorCtr="1">
                    <a:solidFill>
                      <a:srgbClr val="008000"/>
                    </a:solidFill>
                  </a:tcPr>
                </a:tc>
                <a:tc>
                  <a:txBody>
                    <a:bodyPr/>
                    <a:lstStyle/>
                    <a:p>
                      <a:pPr marL="0" marR="0" lvl="0" indent="0" algn="l" defTabSz="1042872"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smtClean="0">
                          <a:ln>
                            <a:noFill/>
                          </a:ln>
                          <a:solidFill>
                            <a:prstClr val="white"/>
                          </a:solidFill>
                          <a:effectLst/>
                          <a:uLnTx/>
                          <a:uFillTx/>
                          <a:latin typeface="+mn-lt"/>
                          <a:ea typeface="+mn-ea"/>
                          <a:cs typeface="+mn-cs"/>
                        </a:rPr>
                        <a:t>ダブルスキン　＋</a:t>
                      </a:r>
                      <a:endParaRPr kumimoji="1" lang="en-US" altLang="ja-JP" sz="1200" b="1" i="0" u="none" strike="noStrike" kern="1200" cap="none" spc="0" normalizeH="0" baseline="0" noProof="0" smtClean="0">
                        <a:ln>
                          <a:noFill/>
                        </a:ln>
                        <a:solidFill>
                          <a:prstClr val="white"/>
                        </a:solidFill>
                        <a:effectLst/>
                        <a:uLnTx/>
                        <a:uFillTx/>
                        <a:latin typeface="+mn-lt"/>
                        <a:ea typeface="+mn-ea"/>
                        <a:cs typeface="+mn-cs"/>
                      </a:endParaRPr>
                    </a:p>
                    <a:p>
                      <a:pPr marL="0" marR="0" lvl="0" indent="0" algn="l" defTabSz="1042872"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smtClean="0">
                          <a:ln>
                            <a:noFill/>
                          </a:ln>
                          <a:solidFill>
                            <a:prstClr val="white"/>
                          </a:solidFill>
                          <a:effectLst/>
                          <a:uLnTx/>
                          <a:uFillTx/>
                          <a:latin typeface="+mn-lt"/>
                          <a:ea typeface="+mn-ea"/>
                          <a:cs typeface="+mn-cs"/>
                        </a:rPr>
                        <a:t>　　内ブラインド</a:t>
                      </a:r>
                      <a:endParaRPr kumimoji="1" lang="ja-JP" altLang="en-US" sz="1400" b="1">
                        <a:solidFill>
                          <a:schemeClr val="bg1"/>
                        </a:solidFill>
                      </a:endParaRPr>
                    </a:p>
                  </a:txBody>
                  <a:tcPr marL="0" marR="0" marT="0" marB="0" anchor="ctr" anchorCtr="1">
                    <a:solidFill>
                      <a:srgbClr val="008000"/>
                    </a:solidFill>
                  </a:tcPr>
                </a:tc>
              </a:tr>
              <a:tr h="416560">
                <a:tc rowSpan="2">
                  <a:txBody>
                    <a:bodyPr/>
                    <a:lstStyle/>
                    <a:p>
                      <a:pPr algn="ctr"/>
                      <a:r>
                        <a:rPr kumimoji="1" lang="ja-JP" altLang="en-US" sz="1600" b="1" smtClean="0"/>
                        <a:t>日射遮蔽性能</a:t>
                      </a:r>
                      <a:endParaRPr kumimoji="1" lang="ja-JP" altLang="en-US" sz="1600" b="1"/>
                    </a:p>
                  </a:txBody>
                  <a:tcPr marL="0" marR="0" marT="0" marB="0" vert="eaVert" anchor="ctr">
                    <a:solidFill>
                      <a:srgbClr val="FFFFCC"/>
                    </a:solidFill>
                  </a:tcPr>
                </a:tc>
                <a:tc>
                  <a:txBody>
                    <a:bodyPr/>
                    <a:lstStyle/>
                    <a:p>
                      <a:pPr algn="ctr"/>
                      <a:r>
                        <a:rPr kumimoji="1" lang="ja-JP" altLang="en-US" sz="1600" b="1" smtClean="0"/>
                        <a:t>侵入</a:t>
                      </a:r>
                      <a:endParaRPr kumimoji="1" lang="en-US" altLang="ja-JP" sz="1600" b="1" smtClean="0"/>
                    </a:p>
                    <a:p>
                      <a:pPr algn="ctr"/>
                      <a:r>
                        <a:rPr kumimoji="1" lang="ja-JP" altLang="en-US" sz="1600" b="1" smtClean="0"/>
                        <a:t>日射量</a:t>
                      </a:r>
                      <a:endParaRPr kumimoji="1" lang="ja-JP" altLang="en-US" sz="1600" b="1"/>
                    </a:p>
                  </a:txBody>
                  <a:tcPr marL="0" marR="0" marT="0" marB="0" anchor="ctr" anchorCtr="1">
                    <a:solidFill>
                      <a:srgbClr val="FF9900">
                        <a:alpha val="32157"/>
                      </a:srgbClr>
                    </a:solidFill>
                  </a:tcPr>
                </a:tc>
                <a:tc>
                  <a:txBody>
                    <a:bodyPr/>
                    <a:lstStyle/>
                    <a:p>
                      <a:r>
                        <a:rPr kumimoji="1" lang="ja-JP" altLang="en-US" smtClean="0"/>
                        <a:t>✕</a:t>
                      </a:r>
                      <a:endParaRPr kumimoji="1" lang="ja-JP" altLang="en-US"/>
                    </a:p>
                  </a:txBody>
                  <a:tcPr marL="0" marR="0" marT="0" marB="0" anchor="ctr" anchorCtr="1">
                    <a:solidFill>
                      <a:srgbClr val="FF9900">
                        <a:alpha val="32157"/>
                      </a:srgbClr>
                    </a:solidFill>
                  </a:tcPr>
                </a:tc>
                <a:tc>
                  <a:txBody>
                    <a:bodyPr/>
                    <a:lstStyle/>
                    <a:p>
                      <a:r>
                        <a:rPr kumimoji="1" lang="ja-JP" altLang="en-US" smtClean="0"/>
                        <a:t>△</a:t>
                      </a:r>
                      <a:endParaRPr kumimoji="1" lang="ja-JP" altLang="en-US"/>
                    </a:p>
                  </a:txBody>
                  <a:tcPr marL="0" marR="0" marT="0" marB="0" anchor="ctr" anchorCtr="1">
                    <a:solidFill>
                      <a:srgbClr val="FF9900">
                        <a:alpha val="32157"/>
                      </a:srgbClr>
                    </a:solidFill>
                  </a:tcPr>
                </a:tc>
                <a:tc>
                  <a:txBody>
                    <a:bodyPr/>
                    <a:lstStyle/>
                    <a:p>
                      <a:r>
                        <a:rPr kumimoji="1" lang="ja-JP" altLang="en-US" smtClean="0"/>
                        <a:t>〇</a:t>
                      </a:r>
                      <a:endParaRPr kumimoji="1" lang="ja-JP" altLang="en-US"/>
                    </a:p>
                  </a:txBody>
                  <a:tcPr marL="0" marR="0" marT="0" marB="0" anchor="ctr" anchorCtr="1">
                    <a:solidFill>
                      <a:srgbClr val="FF9900">
                        <a:alpha val="32157"/>
                      </a:srgbClr>
                    </a:solidFill>
                  </a:tcPr>
                </a:tc>
                <a:tc>
                  <a:txBody>
                    <a:bodyPr/>
                    <a:lstStyle/>
                    <a:p>
                      <a:r>
                        <a:rPr kumimoji="1" lang="ja-JP" altLang="en-US" smtClean="0"/>
                        <a:t>〇</a:t>
                      </a:r>
                      <a:endParaRPr kumimoji="1" lang="ja-JP" altLang="en-US"/>
                    </a:p>
                  </a:txBody>
                  <a:tcPr marL="0" marR="0" marT="0" marB="0" anchor="ctr" anchorCtr="1">
                    <a:solidFill>
                      <a:srgbClr val="FF9900">
                        <a:alpha val="32157"/>
                      </a:srgbClr>
                    </a:solidFill>
                  </a:tcPr>
                </a:tc>
                <a:tc>
                  <a:txBody>
                    <a:bodyPr/>
                    <a:lstStyle/>
                    <a:p>
                      <a:r>
                        <a:rPr kumimoji="1" lang="ja-JP" altLang="en-US" smtClean="0"/>
                        <a:t>〇</a:t>
                      </a:r>
                      <a:endParaRPr kumimoji="1" lang="ja-JP" altLang="en-US"/>
                    </a:p>
                  </a:txBody>
                  <a:tcPr marL="0" marR="0" marT="0" marB="0" anchor="ctr" anchorCtr="1">
                    <a:solidFill>
                      <a:srgbClr val="FF9900">
                        <a:alpha val="32157"/>
                      </a:srgbClr>
                    </a:solidFill>
                  </a:tcPr>
                </a:tc>
                <a:tc>
                  <a:txBody>
                    <a:bodyPr/>
                    <a:lstStyle/>
                    <a:p>
                      <a:r>
                        <a:rPr kumimoji="1" lang="ja-JP" altLang="en-US" smtClean="0"/>
                        <a:t>✕</a:t>
                      </a:r>
                      <a:endParaRPr kumimoji="1" lang="ja-JP" altLang="en-US"/>
                    </a:p>
                  </a:txBody>
                  <a:tcPr marL="0" marR="0" marT="0" marB="0" anchor="ctr" anchorCtr="1">
                    <a:solidFill>
                      <a:srgbClr val="FF9900">
                        <a:alpha val="32157"/>
                      </a:srgbClr>
                    </a:solidFill>
                  </a:tcPr>
                </a:tc>
              </a:tr>
              <a:tr h="396240">
                <a:tc vMerge="1">
                  <a:txBody>
                    <a:bodyPr/>
                    <a:lstStyle/>
                    <a:p>
                      <a:endParaRPr kumimoji="1" lang="ja-JP" altLang="en-US"/>
                    </a:p>
                  </a:txBody>
                  <a:tcPr/>
                </a:tc>
                <a:tc>
                  <a:txBody>
                    <a:bodyPr/>
                    <a:lstStyle/>
                    <a:p>
                      <a:pPr algn="ctr"/>
                      <a:r>
                        <a:rPr kumimoji="1" lang="ja-JP" altLang="en-US" sz="1600" b="1" smtClean="0"/>
                        <a:t>内表面</a:t>
                      </a:r>
                      <a:endParaRPr kumimoji="1" lang="en-US" altLang="ja-JP" sz="1600" b="1" smtClean="0"/>
                    </a:p>
                    <a:p>
                      <a:pPr algn="ctr"/>
                      <a:r>
                        <a:rPr kumimoji="1" lang="ja-JP" altLang="en-US" sz="1600" b="1" smtClean="0"/>
                        <a:t>温度</a:t>
                      </a:r>
                      <a:endParaRPr kumimoji="1" lang="ja-JP" altLang="en-US" sz="1600" b="1"/>
                    </a:p>
                  </a:txBody>
                  <a:tcPr marL="0" marR="0" marT="0" marB="0" anchor="ctr" anchorCtr="1">
                    <a:solidFill>
                      <a:srgbClr val="FF99FF">
                        <a:alpha val="23922"/>
                      </a:srgbClr>
                    </a:solidFill>
                  </a:tcPr>
                </a:tc>
                <a:tc>
                  <a:txBody>
                    <a:bodyPr/>
                    <a:lstStyle/>
                    <a:p>
                      <a:r>
                        <a:rPr kumimoji="1" lang="ja-JP" altLang="en-US" smtClean="0"/>
                        <a:t>✕</a:t>
                      </a:r>
                      <a:endParaRPr kumimoji="1" lang="ja-JP" altLang="en-US"/>
                    </a:p>
                  </a:txBody>
                  <a:tcPr marL="0" marR="0" marT="0" marB="0" anchor="ctr" anchorCtr="1">
                    <a:solidFill>
                      <a:srgbClr val="FF99FF">
                        <a:alpha val="23922"/>
                      </a:srgbClr>
                    </a:solidFill>
                  </a:tcPr>
                </a:tc>
                <a:tc>
                  <a:txBody>
                    <a:bodyPr/>
                    <a:lstStyle/>
                    <a:p>
                      <a:r>
                        <a:rPr kumimoji="1" lang="ja-JP" altLang="en-US" smtClean="0"/>
                        <a:t>✕</a:t>
                      </a:r>
                      <a:endParaRPr kumimoji="1" lang="ja-JP" altLang="en-US"/>
                    </a:p>
                  </a:txBody>
                  <a:tcPr marL="0" marR="0" marT="0" marB="0" anchor="ctr" anchorCtr="1">
                    <a:solidFill>
                      <a:srgbClr val="FF99FF">
                        <a:alpha val="23922"/>
                      </a:srgbClr>
                    </a:solidFill>
                  </a:tcPr>
                </a:tc>
                <a:tc>
                  <a:txBody>
                    <a:bodyPr/>
                    <a:lstStyle/>
                    <a:p>
                      <a:r>
                        <a:rPr kumimoji="1" lang="ja-JP" altLang="en-US" smtClean="0"/>
                        <a:t>〇</a:t>
                      </a:r>
                      <a:endParaRPr kumimoji="1" lang="ja-JP" altLang="en-US"/>
                    </a:p>
                  </a:txBody>
                  <a:tcPr marL="0" marR="0" marT="0" marB="0" anchor="ctr" anchorCtr="1">
                    <a:solidFill>
                      <a:srgbClr val="FF99FF">
                        <a:alpha val="23922"/>
                      </a:srgbClr>
                    </a:solidFill>
                  </a:tcPr>
                </a:tc>
                <a:tc>
                  <a:txBody>
                    <a:bodyPr/>
                    <a:lstStyle/>
                    <a:p>
                      <a:r>
                        <a:rPr kumimoji="1" lang="ja-JP" altLang="en-US" smtClean="0"/>
                        <a:t>〇</a:t>
                      </a:r>
                      <a:endParaRPr kumimoji="1" lang="ja-JP" altLang="en-US"/>
                    </a:p>
                  </a:txBody>
                  <a:tcPr marL="0" marR="0" marT="0" marB="0" anchor="ctr" anchorCtr="1">
                    <a:solidFill>
                      <a:srgbClr val="FF99FF">
                        <a:alpha val="23922"/>
                      </a:srgbClr>
                    </a:solidFill>
                  </a:tcPr>
                </a:tc>
                <a:tc>
                  <a:txBody>
                    <a:bodyPr/>
                    <a:lstStyle/>
                    <a:p>
                      <a:r>
                        <a:rPr kumimoji="1" lang="ja-JP" altLang="en-US" smtClean="0"/>
                        <a:t>〇</a:t>
                      </a:r>
                      <a:endParaRPr kumimoji="1" lang="ja-JP" altLang="en-US"/>
                    </a:p>
                  </a:txBody>
                  <a:tcPr marL="0" marR="0" marT="0" marB="0" anchor="ctr" anchorCtr="1">
                    <a:solidFill>
                      <a:srgbClr val="FF99FF">
                        <a:alpha val="23922"/>
                      </a:srgbClr>
                    </a:solidFill>
                  </a:tcPr>
                </a:tc>
                <a:tc>
                  <a:txBody>
                    <a:bodyPr/>
                    <a:lstStyle/>
                    <a:p>
                      <a:r>
                        <a:rPr kumimoji="1" lang="ja-JP" altLang="en-US" smtClean="0"/>
                        <a:t>△</a:t>
                      </a:r>
                      <a:endParaRPr kumimoji="1" lang="ja-JP" altLang="en-US"/>
                    </a:p>
                  </a:txBody>
                  <a:tcPr marL="0" marR="0" marT="0" marB="0" anchor="ctr" anchorCtr="1">
                    <a:solidFill>
                      <a:srgbClr val="FF99FF">
                        <a:alpha val="23922"/>
                      </a:srgbClr>
                    </a:solidFill>
                  </a:tcPr>
                </a:tc>
              </a:tr>
              <a:tr h="257885">
                <a:tc gridSpan="2">
                  <a:txBody>
                    <a:bodyPr/>
                    <a:lstStyle/>
                    <a:p>
                      <a:r>
                        <a:rPr kumimoji="1" lang="ja-JP" altLang="en-US" sz="1600" b="1" smtClean="0"/>
                        <a:t>断熱性能</a:t>
                      </a:r>
                      <a:endParaRPr kumimoji="1" lang="ja-JP" altLang="en-US" sz="1600" b="1"/>
                    </a:p>
                  </a:txBody>
                  <a:tcPr marL="0" marR="0" marT="0" marB="0" anchor="ctr" anchorCtr="1">
                    <a:solidFill>
                      <a:schemeClr val="bg1">
                        <a:lumMod val="95000"/>
                      </a:schemeClr>
                    </a:solidFill>
                  </a:tcPr>
                </a:tc>
                <a:tc hMerge="1">
                  <a:txBody>
                    <a:bodyPr/>
                    <a:lstStyle/>
                    <a:p>
                      <a:endParaRPr kumimoji="1" lang="ja-JP" altLang="en-US"/>
                    </a:p>
                  </a:txBody>
                  <a:tcPr/>
                </a:tc>
                <a:tc>
                  <a:txBody>
                    <a:bodyPr/>
                    <a:lstStyle/>
                    <a:p>
                      <a:r>
                        <a:rPr kumimoji="1" lang="ja-JP" altLang="en-US" smtClean="0"/>
                        <a:t>✕</a:t>
                      </a:r>
                      <a:endParaRPr kumimoji="1" lang="ja-JP" altLang="en-US"/>
                    </a:p>
                  </a:txBody>
                  <a:tcPr marL="0" marR="0" marT="0" marB="0" anchor="ctr" anchorCtr="1">
                    <a:solidFill>
                      <a:schemeClr val="bg1">
                        <a:lumMod val="95000"/>
                      </a:schemeClr>
                    </a:solidFill>
                  </a:tcPr>
                </a:tc>
                <a:tc>
                  <a:txBody>
                    <a:bodyPr/>
                    <a:lstStyle/>
                    <a:p>
                      <a:r>
                        <a:rPr kumimoji="1" lang="ja-JP" altLang="en-US" smtClean="0"/>
                        <a:t>〇</a:t>
                      </a:r>
                      <a:endParaRPr kumimoji="1" lang="ja-JP" altLang="en-US"/>
                    </a:p>
                  </a:txBody>
                  <a:tcPr marL="0" marR="0" marT="0" marB="0" anchor="ctr" anchorCtr="1">
                    <a:solidFill>
                      <a:schemeClr val="bg1">
                        <a:lumMod val="95000"/>
                      </a:schemeClr>
                    </a:solidFill>
                  </a:tcPr>
                </a:tc>
                <a:tc>
                  <a:txBody>
                    <a:bodyPr/>
                    <a:lstStyle/>
                    <a:p>
                      <a:r>
                        <a:rPr kumimoji="1" lang="ja-JP" altLang="en-US" smtClean="0"/>
                        <a:t>✕</a:t>
                      </a:r>
                      <a:endParaRPr kumimoji="1" lang="ja-JP" altLang="en-US"/>
                    </a:p>
                  </a:txBody>
                  <a:tcPr marL="0" marR="0" marT="0" marB="0" anchor="ctr" anchorCtr="1">
                    <a:solidFill>
                      <a:schemeClr val="bg1">
                        <a:lumMod val="95000"/>
                      </a:schemeClr>
                    </a:solidFill>
                  </a:tcPr>
                </a:tc>
                <a:tc>
                  <a:txBody>
                    <a:bodyPr/>
                    <a:lstStyle/>
                    <a:p>
                      <a:r>
                        <a:rPr kumimoji="1" lang="ja-JP" altLang="en-US" smtClean="0"/>
                        <a:t>〇</a:t>
                      </a:r>
                      <a:endParaRPr kumimoji="1" lang="ja-JP" altLang="en-US"/>
                    </a:p>
                  </a:txBody>
                  <a:tcPr marL="0" marR="0" marT="0" marB="0" anchor="ctr" anchorCtr="1">
                    <a:solidFill>
                      <a:schemeClr val="bg1">
                        <a:lumMod val="95000"/>
                      </a:schemeClr>
                    </a:solidFill>
                  </a:tcPr>
                </a:tc>
                <a:tc>
                  <a:txBody>
                    <a:bodyPr/>
                    <a:lstStyle/>
                    <a:p>
                      <a:r>
                        <a:rPr kumimoji="1" lang="ja-JP" altLang="en-US" smtClean="0"/>
                        <a:t>△</a:t>
                      </a:r>
                      <a:endParaRPr kumimoji="1" lang="ja-JP" altLang="en-US"/>
                    </a:p>
                  </a:txBody>
                  <a:tcPr marL="0" marR="0" marT="0" marB="0" anchor="ctr" anchorCtr="1">
                    <a:solidFill>
                      <a:schemeClr val="bg1">
                        <a:lumMod val="95000"/>
                      </a:schemeClr>
                    </a:solidFill>
                  </a:tcPr>
                </a:tc>
                <a:tc>
                  <a:txBody>
                    <a:bodyPr/>
                    <a:lstStyle/>
                    <a:p>
                      <a:r>
                        <a:rPr kumimoji="1" lang="ja-JP" altLang="en-US" smtClean="0"/>
                        <a:t>△</a:t>
                      </a:r>
                      <a:endParaRPr kumimoji="1" lang="ja-JP" altLang="en-US"/>
                    </a:p>
                  </a:txBody>
                  <a:tcPr marL="0" marR="0" marT="0" marB="0" anchor="ctr" anchorCtr="1">
                    <a:solidFill>
                      <a:schemeClr val="bg1">
                        <a:lumMod val="95000"/>
                      </a:schemeClr>
                    </a:solidFill>
                  </a:tcPr>
                </a:tc>
              </a:tr>
            </a:tbl>
          </a:graphicData>
        </a:graphic>
      </p:graphicFrame>
      <p:sp>
        <p:nvSpPr>
          <p:cNvPr id="207" name="テキスト ボックス 206"/>
          <p:cNvSpPr txBox="1"/>
          <p:nvPr/>
        </p:nvSpPr>
        <p:spPr>
          <a:xfrm>
            <a:off x="336980" y="800727"/>
            <a:ext cx="1314497" cy="75165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a:t>ガラス</a:t>
            </a:r>
            <a:endParaRPr lang="en-US" altLang="ja-JP" sz="1600"/>
          </a:p>
          <a:p>
            <a:r>
              <a:rPr lang="ja-JP" altLang="en-US" sz="1600"/>
              <a:t>＋</a:t>
            </a:r>
            <a:endParaRPr lang="en-US" altLang="ja-JP" sz="1600"/>
          </a:p>
          <a:p>
            <a:r>
              <a:rPr lang="ja-JP" altLang="en-US" sz="1600"/>
              <a:t>内ブラインド</a:t>
            </a:r>
          </a:p>
        </p:txBody>
      </p:sp>
      <p:sp>
        <p:nvSpPr>
          <p:cNvPr id="209" name="テキスト ボックス 208"/>
          <p:cNvSpPr txBox="1"/>
          <p:nvPr/>
        </p:nvSpPr>
        <p:spPr>
          <a:xfrm>
            <a:off x="2093620" y="812661"/>
            <a:ext cx="1454696" cy="75165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smtClean="0"/>
              <a:t>ブラインド内蔵</a:t>
            </a:r>
            <a:endParaRPr lang="en-US" altLang="ja-JP" sz="1600" smtClean="0"/>
          </a:p>
          <a:p>
            <a:r>
              <a:rPr lang="ja-JP" altLang="en-US" sz="1600" smtClean="0"/>
              <a:t>２重窓</a:t>
            </a:r>
            <a:endParaRPr lang="ja-JP" altLang="en-US" sz="1600"/>
          </a:p>
        </p:txBody>
      </p:sp>
      <p:grpSp>
        <p:nvGrpSpPr>
          <p:cNvPr id="5" name="グループ化 4"/>
          <p:cNvGrpSpPr/>
          <p:nvPr/>
        </p:nvGrpSpPr>
        <p:grpSpPr>
          <a:xfrm>
            <a:off x="7601657" y="1749679"/>
            <a:ext cx="1157022" cy="3925778"/>
            <a:chOff x="7601657" y="1649074"/>
            <a:chExt cx="1157022" cy="4156359"/>
          </a:xfrm>
        </p:grpSpPr>
        <p:graphicFrame>
          <p:nvGraphicFramePr>
            <p:cNvPr id="215" name="オブジェクト 214"/>
            <p:cNvGraphicFramePr>
              <a:graphicFrameLocks noChangeAspect="1"/>
            </p:cNvGraphicFramePr>
            <p:nvPr>
              <p:extLst>
                <p:ext uri="{D42A27DB-BD31-4B8C-83A1-F6EECF244321}">
                  <p14:modId xmlns:p14="http://schemas.microsoft.com/office/powerpoint/2010/main" val="1444407556"/>
                </p:ext>
              </p:extLst>
            </p:nvPr>
          </p:nvGraphicFramePr>
          <p:xfrm>
            <a:off x="7880888" y="4614677"/>
            <a:ext cx="877791" cy="1135511"/>
          </p:xfrm>
          <a:graphic>
            <a:graphicData uri="http://schemas.openxmlformats.org/presentationml/2006/ole">
              <mc:AlternateContent xmlns:mc="http://schemas.openxmlformats.org/markup-compatibility/2006">
                <mc:Choice xmlns:v="urn:schemas-microsoft-com:vml" Requires="v">
                  <p:oleObj spid="_x0000_s4504" name="花子" r:id="rId15" imgW="4501800" imgH="3244680" progId="HANAKO.Document.9">
                    <p:embed/>
                  </p:oleObj>
                </mc:Choice>
                <mc:Fallback>
                  <p:oleObj name="花子" r:id="rId15" imgW="4501800" imgH="3244680" progId="HANAKO.Document.9">
                    <p:embed/>
                    <p:pic>
                      <p:nvPicPr>
                        <p:cNvPr id="0" name=""/>
                        <p:cNvPicPr/>
                        <p:nvPr/>
                      </p:nvPicPr>
                      <p:blipFill>
                        <a:blip r:embed="rId5"/>
                        <a:stretch>
                          <a:fillRect/>
                        </a:stretch>
                      </p:blipFill>
                      <p:spPr>
                        <a:xfrm>
                          <a:off x="7880888" y="4614677"/>
                          <a:ext cx="877791" cy="1135511"/>
                        </a:xfrm>
                        <a:prstGeom prst="rect">
                          <a:avLst/>
                        </a:prstGeom>
                      </p:spPr>
                    </p:pic>
                  </p:oleObj>
                </mc:Fallback>
              </mc:AlternateContent>
            </a:graphicData>
          </a:graphic>
        </p:graphicFrame>
        <p:graphicFrame>
          <p:nvGraphicFramePr>
            <p:cNvPr id="216" name="オブジェクト 215"/>
            <p:cNvGraphicFramePr>
              <a:graphicFrameLocks noChangeAspect="1"/>
            </p:cNvGraphicFramePr>
            <p:nvPr>
              <p:extLst>
                <p:ext uri="{D42A27DB-BD31-4B8C-83A1-F6EECF244321}">
                  <p14:modId xmlns:p14="http://schemas.microsoft.com/office/powerpoint/2010/main" val="2036465525"/>
                </p:ext>
              </p:extLst>
            </p:nvPr>
          </p:nvGraphicFramePr>
          <p:xfrm>
            <a:off x="7880888" y="1691275"/>
            <a:ext cx="877791" cy="1135511"/>
          </p:xfrm>
          <a:graphic>
            <a:graphicData uri="http://schemas.openxmlformats.org/presentationml/2006/ole">
              <mc:AlternateContent xmlns:mc="http://schemas.openxmlformats.org/markup-compatibility/2006">
                <mc:Choice xmlns:v="urn:schemas-microsoft-com:vml" Requires="v">
                  <p:oleObj spid="_x0000_s4505" name="花子" r:id="rId16" imgW="4501800" imgH="3244680" progId="HANAKO.Document.9">
                    <p:embed/>
                  </p:oleObj>
                </mc:Choice>
                <mc:Fallback>
                  <p:oleObj name="花子" r:id="rId16" imgW="4501800" imgH="3244680" progId="HANAKO.Document.9">
                    <p:embed/>
                    <p:pic>
                      <p:nvPicPr>
                        <p:cNvPr id="0" name=""/>
                        <p:cNvPicPr/>
                        <p:nvPr/>
                      </p:nvPicPr>
                      <p:blipFill>
                        <a:blip r:embed="rId5"/>
                        <a:stretch>
                          <a:fillRect/>
                        </a:stretch>
                      </p:blipFill>
                      <p:spPr>
                        <a:xfrm>
                          <a:off x="7880888" y="1691275"/>
                          <a:ext cx="877791" cy="1135511"/>
                        </a:xfrm>
                        <a:prstGeom prst="rect">
                          <a:avLst/>
                        </a:prstGeom>
                      </p:spPr>
                    </p:pic>
                  </p:oleObj>
                </mc:Fallback>
              </mc:AlternateContent>
            </a:graphicData>
          </a:graphic>
        </p:graphicFrame>
        <p:grpSp>
          <p:nvGrpSpPr>
            <p:cNvPr id="217" name="グループ化 216"/>
            <p:cNvGrpSpPr/>
            <p:nvPr/>
          </p:nvGrpSpPr>
          <p:grpSpPr>
            <a:xfrm>
              <a:off x="7953929" y="2761622"/>
              <a:ext cx="45719" cy="1871587"/>
              <a:chOff x="1243013" y="1771650"/>
              <a:chExt cx="66672" cy="2886076"/>
            </a:xfrm>
          </p:grpSpPr>
          <p:cxnSp>
            <p:nvCxnSpPr>
              <p:cNvPr id="240" name="直線コネクタ 239"/>
              <p:cNvCxnSpPr/>
              <p:nvPr/>
            </p:nvCxnSpPr>
            <p:spPr>
              <a:xfrm>
                <a:off x="1243013"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1" name="直線コネクタ 240"/>
              <p:cNvCxnSpPr/>
              <p:nvPr/>
            </p:nvCxnSpPr>
            <p:spPr>
              <a:xfrm>
                <a:off x="1309685"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218" name="グループ化 217"/>
            <p:cNvGrpSpPr/>
            <p:nvPr/>
          </p:nvGrpSpPr>
          <p:grpSpPr>
            <a:xfrm>
              <a:off x="7601657" y="1649074"/>
              <a:ext cx="45719" cy="4156359"/>
              <a:chOff x="1243013" y="1771650"/>
              <a:chExt cx="66672" cy="2886076"/>
            </a:xfrm>
          </p:grpSpPr>
          <p:cxnSp>
            <p:nvCxnSpPr>
              <p:cNvPr id="238" name="直線コネクタ 237"/>
              <p:cNvCxnSpPr/>
              <p:nvPr/>
            </p:nvCxnSpPr>
            <p:spPr>
              <a:xfrm>
                <a:off x="1243013"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9" name="直線コネクタ 238"/>
              <p:cNvCxnSpPr/>
              <p:nvPr/>
            </p:nvCxnSpPr>
            <p:spPr>
              <a:xfrm>
                <a:off x="1309685" y="1771650"/>
                <a:ext cx="0" cy="2886076"/>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219" name="直線コネクタ 218"/>
            <p:cNvCxnSpPr/>
            <p:nvPr/>
          </p:nvCxnSpPr>
          <p:spPr>
            <a:xfrm>
              <a:off x="8005010" y="2749265"/>
              <a:ext cx="751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0" name="グループ化 219"/>
            <p:cNvGrpSpPr/>
            <p:nvPr/>
          </p:nvGrpSpPr>
          <p:grpSpPr>
            <a:xfrm>
              <a:off x="7832977" y="2867921"/>
              <a:ext cx="53703" cy="1705622"/>
              <a:chOff x="6331316" y="1888702"/>
              <a:chExt cx="100012" cy="2424553"/>
            </a:xfrm>
          </p:grpSpPr>
          <p:cxnSp>
            <p:nvCxnSpPr>
              <p:cNvPr id="222" name="直線コネクタ 221"/>
              <p:cNvCxnSpPr/>
              <p:nvPr/>
            </p:nvCxnSpPr>
            <p:spPr>
              <a:xfrm flipH="1">
                <a:off x="6331316" y="1888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flipH="1">
                <a:off x="6331316" y="20411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flipH="1">
                <a:off x="6331316" y="21935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p:nvPr/>
            </p:nvCxnSpPr>
            <p:spPr>
              <a:xfrm flipH="1">
                <a:off x="6331316" y="23459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flipH="1">
                <a:off x="6331316" y="24983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flipH="1">
                <a:off x="6331316" y="2650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flipH="1">
                <a:off x="6331316" y="28031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flipH="1">
                <a:off x="6331316" y="29555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flipH="1">
                <a:off x="6331316" y="31079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flipH="1">
                <a:off x="6331316" y="32603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flipH="1">
                <a:off x="6331316" y="3412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p:nvPr/>
            </p:nvCxnSpPr>
            <p:spPr>
              <a:xfrm flipH="1">
                <a:off x="6331316" y="35651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p:nvPr/>
            </p:nvCxnSpPr>
            <p:spPr>
              <a:xfrm flipH="1">
                <a:off x="6331316" y="37175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5" name="直線コネクタ 234"/>
              <p:cNvCxnSpPr/>
              <p:nvPr/>
            </p:nvCxnSpPr>
            <p:spPr>
              <a:xfrm flipH="1">
                <a:off x="6331316" y="38699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p:cNvCxnSpPr/>
              <p:nvPr/>
            </p:nvCxnSpPr>
            <p:spPr>
              <a:xfrm flipH="1">
                <a:off x="6331316" y="40223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p:nvPr/>
            </p:nvCxnSpPr>
            <p:spPr>
              <a:xfrm flipH="1">
                <a:off x="6331316" y="4174702"/>
                <a:ext cx="100012" cy="138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221" name="直線矢印コネクタ 220"/>
            <p:cNvCxnSpPr/>
            <p:nvPr/>
          </p:nvCxnSpPr>
          <p:spPr>
            <a:xfrm flipV="1">
              <a:off x="7761165" y="3164401"/>
              <a:ext cx="0" cy="1367758"/>
            </a:xfrm>
            <a:prstGeom prst="straightConnector1">
              <a:avLst/>
            </a:prstGeom>
            <a:ln w="38100">
              <a:solidFill>
                <a:srgbClr val="339933"/>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93" name="テキスト ボックス 292"/>
          <p:cNvSpPr txBox="1"/>
          <p:nvPr/>
        </p:nvSpPr>
        <p:spPr>
          <a:xfrm>
            <a:off x="7464016" y="791275"/>
            <a:ext cx="1487724" cy="75165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smtClean="0"/>
              <a:t>ダブルスキン</a:t>
            </a:r>
            <a:endParaRPr lang="en-US" altLang="ja-JP" sz="1600" smtClean="0"/>
          </a:p>
          <a:p>
            <a:r>
              <a:rPr lang="ja-JP" altLang="en-US" sz="1600" smtClean="0"/>
              <a:t>＋</a:t>
            </a:r>
            <a:endParaRPr lang="en-US" altLang="ja-JP" sz="1600" smtClean="0"/>
          </a:p>
          <a:p>
            <a:r>
              <a:rPr lang="ja-JP" altLang="en-US" sz="1600" smtClean="0"/>
              <a:t>屋外ブラインド</a:t>
            </a:r>
            <a:endParaRPr lang="ja-JP" altLang="en-US" sz="1600"/>
          </a:p>
        </p:txBody>
      </p:sp>
      <p:sp>
        <p:nvSpPr>
          <p:cNvPr id="294" name="テキスト ボックス 293"/>
          <p:cNvSpPr txBox="1"/>
          <p:nvPr/>
        </p:nvSpPr>
        <p:spPr>
          <a:xfrm>
            <a:off x="9252425" y="791275"/>
            <a:ext cx="1329334" cy="75165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600" smtClean="0"/>
              <a:t>ダブルスキン</a:t>
            </a:r>
            <a:endParaRPr lang="en-US" altLang="ja-JP" sz="1600" smtClean="0"/>
          </a:p>
          <a:p>
            <a:r>
              <a:rPr lang="ja-JP" altLang="en-US" sz="1600" smtClean="0"/>
              <a:t>＋</a:t>
            </a:r>
            <a:endParaRPr lang="en-US" altLang="ja-JP" sz="1600" smtClean="0"/>
          </a:p>
          <a:p>
            <a:r>
              <a:rPr lang="ja-JP" altLang="en-US" sz="1600" smtClean="0"/>
              <a:t>内ブラインド</a:t>
            </a:r>
            <a:endParaRPr lang="ja-JP" altLang="en-US" sz="1600"/>
          </a:p>
        </p:txBody>
      </p:sp>
      <p:sp>
        <p:nvSpPr>
          <p:cNvPr id="295" name="テキスト ボックス 294"/>
          <p:cNvSpPr txBox="1"/>
          <p:nvPr/>
        </p:nvSpPr>
        <p:spPr>
          <a:xfrm>
            <a:off x="8451904" y="3121551"/>
            <a:ext cx="795090" cy="584775"/>
          </a:xfrm>
          <a:prstGeom prst="rect">
            <a:avLst/>
          </a:prstGeom>
          <a:noFill/>
        </p:spPr>
        <p:txBody>
          <a:bodyPr wrap="square" rtlCol="0">
            <a:spAutoFit/>
          </a:bodyPr>
          <a:lstStyle/>
          <a:p>
            <a:pPr algn="ctr"/>
            <a:r>
              <a:rPr kumimoji="1" lang="ja-JP" altLang="en-US" sz="1600" b="1" smtClean="0">
                <a:solidFill>
                  <a:srgbClr val="339933"/>
                </a:solidFill>
                <a:latin typeface="ＭＳ Ｐ明朝" panose="02020600040205080304" pitchFamily="18" charset="-128"/>
                <a:ea typeface="ＭＳ Ｐ明朝" panose="02020600040205080304" pitchFamily="18" charset="-128"/>
              </a:rPr>
              <a:t>外気が</a:t>
            </a:r>
            <a:endParaRPr kumimoji="1" lang="en-US" altLang="ja-JP" sz="1600" b="1" smtClean="0">
              <a:solidFill>
                <a:srgbClr val="339933"/>
              </a:solidFill>
              <a:latin typeface="ＭＳ Ｐ明朝" panose="02020600040205080304" pitchFamily="18" charset="-128"/>
              <a:ea typeface="ＭＳ Ｐ明朝" panose="02020600040205080304" pitchFamily="18" charset="-128"/>
            </a:endParaRPr>
          </a:p>
          <a:p>
            <a:pPr algn="ctr"/>
            <a:r>
              <a:rPr kumimoji="1" lang="ja-JP" altLang="en-US" sz="1600" b="1" smtClean="0">
                <a:solidFill>
                  <a:srgbClr val="339933"/>
                </a:solidFill>
                <a:latin typeface="ＭＳ Ｐ明朝" panose="02020600040205080304" pitchFamily="18" charset="-128"/>
                <a:ea typeface="ＭＳ Ｐ明朝" panose="02020600040205080304" pitchFamily="18" charset="-128"/>
              </a:rPr>
              <a:t>通過</a:t>
            </a:r>
            <a:endParaRPr kumimoji="1" lang="ja-JP" altLang="en-US" sz="1600" b="1">
              <a:solidFill>
                <a:srgbClr val="339933"/>
              </a:solidFill>
              <a:latin typeface="ＭＳ Ｐ明朝" panose="02020600040205080304" pitchFamily="18" charset="-128"/>
              <a:ea typeface="ＭＳ Ｐ明朝" panose="02020600040205080304" pitchFamily="18" charset="-128"/>
            </a:endParaRPr>
          </a:p>
        </p:txBody>
      </p:sp>
      <p:sp>
        <p:nvSpPr>
          <p:cNvPr id="6" name="正方形/長方形 5"/>
          <p:cNvSpPr/>
          <p:nvPr/>
        </p:nvSpPr>
        <p:spPr>
          <a:xfrm>
            <a:off x="2944504" y="3935243"/>
            <a:ext cx="1190351" cy="461665"/>
          </a:xfrm>
          <a:prstGeom prst="rect">
            <a:avLst/>
          </a:prstGeom>
        </p:spPr>
        <p:txBody>
          <a:bodyPr wrap="square">
            <a:spAutoFit/>
          </a:bodyPr>
          <a:lstStyle/>
          <a:p>
            <a:r>
              <a:rPr lang="ja-JP" altLang="en-US" sz="1200" b="1"/>
              <a:t>ブラインド</a:t>
            </a:r>
            <a:r>
              <a:rPr lang="ja-JP" altLang="en-US" sz="1200" b="1" smtClean="0"/>
              <a:t>内蔵</a:t>
            </a:r>
            <a:endParaRPr lang="en-US" altLang="ja-JP" sz="1200" b="1" smtClean="0"/>
          </a:p>
          <a:p>
            <a:pPr algn="ctr"/>
            <a:r>
              <a:rPr lang="ja-JP" altLang="en-US" sz="1200" b="1" smtClean="0"/>
              <a:t>２重</a:t>
            </a:r>
            <a:r>
              <a:rPr lang="ja-JP" altLang="en-US" sz="1200" b="1"/>
              <a:t>窓</a:t>
            </a:r>
          </a:p>
        </p:txBody>
      </p:sp>
      <p:grpSp>
        <p:nvGrpSpPr>
          <p:cNvPr id="314" name="グループ化 313"/>
          <p:cNvGrpSpPr/>
          <p:nvPr/>
        </p:nvGrpSpPr>
        <p:grpSpPr>
          <a:xfrm rot="1508979">
            <a:off x="6980981" y="2028630"/>
            <a:ext cx="758655" cy="698932"/>
            <a:chOff x="241055" y="3088984"/>
            <a:chExt cx="758655" cy="698932"/>
          </a:xfrm>
        </p:grpSpPr>
        <p:grpSp>
          <p:nvGrpSpPr>
            <p:cNvPr id="318" name="Group 2"/>
            <p:cNvGrpSpPr>
              <a:grpSpLocks/>
            </p:cNvGrpSpPr>
            <p:nvPr/>
          </p:nvGrpSpPr>
          <p:grpSpPr bwMode="auto">
            <a:xfrm>
              <a:off x="241055" y="3088984"/>
              <a:ext cx="312616" cy="312110"/>
              <a:chOff x="17" y="17"/>
              <a:chExt cx="685" cy="685"/>
            </a:xfrm>
          </p:grpSpPr>
          <p:sp>
            <p:nvSpPr>
              <p:cNvPr id="320" name="Oval 3"/>
              <p:cNvSpPr>
                <a:spLocks noChangeArrowheads="1"/>
              </p:cNvSpPr>
              <p:nvPr/>
            </p:nvSpPr>
            <p:spPr bwMode="auto">
              <a:xfrm>
                <a:off x="184" y="183"/>
                <a:ext cx="356" cy="356"/>
              </a:xfrm>
              <a:prstGeom prst="ellipse">
                <a:avLst/>
              </a:prstGeom>
              <a:solidFill>
                <a:srgbClr val="FF9900"/>
              </a:solidFill>
              <a:ln w="54000">
                <a:solidFill>
                  <a:srgbClr val="FF3333"/>
                </a:solidFill>
                <a:round/>
                <a:headEnd/>
                <a:tailEnd/>
              </a:ln>
            </p:spPr>
            <p:txBody>
              <a:bodyPr/>
              <a:lstStyle/>
              <a:p>
                <a:pPr eaLnBrk="0" hangingPunct="0"/>
                <a:endParaRPr kumimoji="0" lang="ja-JP" altLang="en-US">
                  <a:solidFill>
                    <a:srgbClr val="000000"/>
                  </a:solidFill>
                </a:endParaRPr>
              </a:p>
            </p:txBody>
          </p:sp>
          <p:sp>
            <p:nvSpPr>
              <p:cNvPr id="321" name="Freeform 4"/>
              <p:cNvSpPr>
                <a:spLocks noChangeArrowheads="1"/>
              </p:cNvSpPr>
              <p:nvPr/>
            </p:nvSpPr>
            <p:spPr bwMode="auto">
              <a:xfrm>
                <a:off x="316" y="1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79"/>
                    </a:moveTo>
                    <a:lnTo>
                      <a:pt x="11451" y="0"/>
                    </a:lnTo>
                    <a:lnTo>
                      <a:pt x="21600" y="21600"/>
                    </a:lnTo>
                    <a:lnTo>
                      <a:pt x="0" y="21279"/>
                    </a:lnTo>
                  </a:path>
                </a:pathLst>
              </a:custGeom>
              <a:solidFill>
                <a:srgbClr val="FF9900"/>
              </a:solidFill>
              <a:ln w="54000" cap="rnd">
                <a:solidFill>
                  <a:srgbClr val="FF3333"/>
                </a:solidFill>
                <a:round/>
                <a:headEnd/>
                <a:tailEnd/>
              </a:ln>
            </p:spPr>
            <p:txBody>
              <a:bodyPr/>
              <a:lstStyle/>
              <a:p>
                <a:endParaRPr lang="ja-JP" altLang="en-US"/>
              </a:p>
            </p:txBody>
          </p:sp>
          <p:sp>
            <p:nvSpPr>
              <p:cNvPr id="322" name="Freeform 5"/>
              <p:cNvSpPr>
                <a:spLocks noChangeArrowheads="1"/>
              </p:cNvSpPr>
              <p:nvPr/>
            </p:nvSpPr>
            <p:spPr bwMode="auto">
              <a:xfrm>
                <a:off x="309" y="587"/>
                <a:ext cx="94" cy="1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321"/>
                    </a:moveTo>
                    <a:lnTo>
                      <a:pt x="10211" y="21600"/>
                    </a:lnTo>
                    <a:lnTo>
                      <a:pt x="0" y="0"/>
                    </a:lnTo>
                    <a:lnTo>
                      <a:pt x="21600" y="321"/>
                    </a:lnTo>
                  </a:path>
                </a:pathLst>
              </a:custGeom>
              <a:solidFill>
                <a:srgbClr val="FF9900"/>
              </a:solidFill>
              <a:ln w="54000" cap="rnd">
                <a:solidFill>
                  <a:srgbClr val="FF3333"/>
                </a:solidFill>
                <a:round/>
                <a:headEnd/>
                <a:tailEnd/>
              </a:ln>
            </p:spPr>
            <p:txBody>
              <a:bodyPr/>
              <a:lstStyle/>
              <a:p>
                <a:endParaRPr lang="ja-JP" altLang="en-US"/>
              </a:p>
            </p:txBody>
          </p:sp>
          <p:sp>
            <p:nvSpPr>
              <p:cNvPr id="323" name="Freeform 6"/>
              <p:cNvSpPr>
                <a:spLocks noChangeArrowheads="1"/>
              </p:cNvSpPr>
              <p:nvPr/>
            </p:nvSpPr>
            <p:spPr bwMode="auto">
              <a:xfrm>
                <a:off x="121" y="113"/>
                <a:ext cx="114" cy="11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640" y="21600"/>
                    </a:moveTo>
                    <a:lnTo>
                      <a:pt x="0" y="0"/>
                    </a:lnTo>
                    <a:lnTo>
                      <a:pt x="21600" y="9242"/>
                    </a:lnTo>
                    <a:lnTo>
                      <a:pt x="8640" y="21600"/>
                    </a:lnTo>
                  </a:path>
                </a:pathLst>
              </a:custGeom>
              <a:solidFill>
                <a:srgbClr val="FF9900"/>
              </a:solidFill>
              <a:ln w="54000" cap="rnd">
                <a:solidFill>
                  <a:srgbClr val="FF3333"/>
                </a:solidFill>
                <a:round/>
                <a:headEnd/>
                <a:tailEnd/>
              </a:ln>
            </p:spPr>
            <p:txBody>
              <a:bodyPr/>
              <a:lstStyle/>
              <a:p>
                <a:endParaRPr lang="ja-JP" altLang="en-US"/>
              </a:p>
            </p:txBody>
          </p:sp>
          <p:sp>
            <p:nvSpPr>
              <p:cNvPr id="324" name="Freeform 7"/>
              <p:cNvSpPr>
                <a:spLocks noChangeArrowheads="1"/>
              </p:cNvSpPr>
              <p:nvPr/>
            </p:nvSpPr>
            <p:spPr bwMode="auto">
              <a:xfrm>
                <a:off x="485" y="492"/>
                <a:ext cx="113"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25" y="0"/>
                    </a:moveTo>
                    <a:lnTo>
                      <a:pt x="21600" y="21600"/>
                    </a:lnTo>
                    <a:lnTo>
                      <a:pt x="0" y="12358"/>
                    </a:lnTo>
                    <a:lnTo>
                      <a:pt x="13025" y="0"/>
                    </a:lnTo>
                  </a:path>
                </a:pathLst>
              </a:custGeom>
              <a:solidFill>
                <a:srgbClr val="FF9900"/>
              </a:solidFill>
              <a:ln w="54000" cap="rnd">
                <a:solidFill>
                  <a:srgbClr val="FF3333"/>
                </a:solidFill>
                <a:round/>
                <a:headEnd/>
                <a:tailEnd/>
              </a:ln>
            </p:spPr>
            <p:txBody>
              <a:bodyPr/>
              <a:lstStyle/>
              <a:p>
                <a:endParaRPr lang="ja-JP" altLang="en-US"/>
              </a:p>
            </p:txBody>
          </p:sp>
          <p:sp>
            <p:nvSpPr>
              <p:cNvPr id="325" name="Freeform 8"/>
              <p:cNvSpPr>
                <a:spLocks noChangeArrowheads="1"/>
              </p:cNvSpPr>
              <p:nvPr/>
            </p:nvSpPr>
            <p:spPr bwMode="auto">
              <a:xfrm>
                <a:off x="17" y="314"/>
                <a:ext cx="113"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10930"/>
                    </a:lnTo>
                    <a:lnTo>
                      <a:pt x="21600" y="0"/>
                    </a:lnTo>
                    <a:lnTo>
                      <a:pt x="21600" y="21600"/>
                    </a:lnTo>
                  </a:path>
                </a:pathLst>
              </a:custGeom>
              <a:solidFill>
                <a:srgbClr val="FF9900"/>
              </a:solidFill>
              <a:ln w="54000" cap="rnd">
                <a:solidFill>
                  <a:srgbClr val="FF3333"/>
                </a:solidFill>
                <a:round/>
                <a:headEnd/>
                <a:tailEnd/>
              </a:ln>
            </p:spPr>
            <p:txBody>
              <a:bodyPr/>
              <a:lstStyle/>
              <a:p>
                <a:endParaRPr lang="ja-JP" altLang="en-US"/>
              </a:p>
            </p:txBody>
          </p:sp>
          <p:sp>
            <p:nvSpPr>
              <p:cNvPr id="326" name="Freeform 9"/>
              <p:cNvSpPr>
                <a:spLocks noChangeArrowheads="1"/>
              </p:cNvSpPr>
              <p:nvPr/>
            </p:nvSpPr>
            <p:spPr bwMode="auto">
              <a:xfrm>
                <a:off x="588" y="317"/>
                <a:ext cx="114"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21" y="0"/>
                    </a:moveTo>
                    <a:lnTo>
                      <a:pt x="21600" y="11389"/>
                    </a:lnTo>
                    <a:lnTo>
                      <a:pt x="0" y="21600"/>
                    </a:lnTo>
                    <a:lnTo>
                      <a:pt x="321" y="0"/>
                    </a:lnTo>
                  </a:path>
                </a:pathLst>
              </a:custGeom>
              <a:solidFill>
                <a:srgbClr val="FF9900"/>
              </a:solidFill>
              <a:ln w="54000" cap="rnd">
                <a:solidFill>
                  <a:srgbClr val="FF3333"/>
                </a:solidFill>
                <a:round/>
                <a:headEnd/>
                <a:tailEnd/>
              </a:ln>
            </p:spPr>
            <p:txBody>
              <a:bodyPr/>
              <a:lstStyle/>
              <a:p>
                <a:endParaRPr lang="ja-JP" altLang="en-US"/>
              </a:p>
            </p:txBody>
          </p:sp>
          <p:sp>
            <p:nvSpPr>
              <p:cNvPr id="327" name="Freeform 10"/>
              <p:cNvSpPr>
                <a:spLocks noChangeArrowheads="1"/>
              </p:cNvSpPr>
              <p:nvPr/>
            </p:nvSpPr>
            <p:spPr bwMode="auto">
              <a:xfrm>
                <a:off x="113" y="485"/>
                <a:ext cx="115"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2917"/>
                    </a:moveTo>
                    <a:lnTo>
                      <a:pt x="0" y="21600"/>
                    </a:lnTo>
                    <a:lnTo>
                      <a:pt x="9196" y="0"/>
                    </a:lnTo>
                    <a:lnTo>
                      <a:pt x="21600" y="12917"/>
                    </a:lnTo>
                  </a:path>
                </a:pathLst>
              </a:custGeom>
              <a:solidFill>
                <a:srgbClr val="FF9900"/>
              </a:solidFill>
              <a:ln w="54000" cap="rnd">
                <a:solidFill>
                  <a:srgbClr val="FF3333"/>
                </a:solidFill>
                <a:round/>
                <a:headEnd/>
                <a:tailEnd/>
              </a:ln>
            </p:spPr>
            <p:txBody>
              <a:bodyPr/>
              <a:lstStyle/>
              <a:p>
                <a:endParaRPr lang="ja-JP" altLang="en-US"/>
              </a:p>
            </p:txBody>
          </p:sp>
          <p:sp>
            <p:nvSpPr>
              <p:cNvPr id="328" name="Freeform 11"/>
              <p:cNvSpPr>
                <a:spLocks noChangeArrowheads="1"/>
              </p:cNvSpPr>
              <p:nvPr/>
            </p:nvSpPr>
            <p:spPr bwMode="auto">
              <a:xfrm>
                <a:off x="492" y="121"/>
                <a:ext cx="114" cy="1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683"/>
                    </a:moveTo>
                    <a:lnTo>
                      <a:pt x="21600" y="0"/>
                    </a:lnTo>
                    <a:lnTo>
                      <a:pt x="12404" y="21600"/>
                    </a:lnTo>
                    <a:lnTo>
                      <a:pt x="0" y="8683"/>
                    </a:lnTo>
                  </a:path>
                </a:pathLst>
              </a:custGeom>
              <a:solidFill>
                <a:srgbClr val="FF9900"/>
              </a:solidFill>
              <a:ln w="54000" cap="rnd">
                <a:solidFill>
                  <a:srgbClr val="FF3333"/>
                </a:solidFill>
                <a:round/>
                <a:headEnd/>
                <a:tailEnd/>
              </a:ln>
            </p:spPr>
            <p:txBody>
              <a:bodyPr/>
              <a:lstStyle/>
              <a:p>
                <a:endParaRPr lang="ja-JP" altLang="en-US"/>
              </a:p>
            </p:txBody>
          </p:sp>
        </p:grpSp>
        <p:sp>
          <p:nvSpPr>
            <p:cNvPr id="319" name="フリーフォーム 318"/>
            <p:cNvSpPr/>
            <p:nvPr/>
          </p:nvSpPr>
          <p:spPr>
            <a:xfrm>
              <a:off x="525561" y="3423149"/>
              <a:ext cx="474149" cy="364767"/>
            </a:xfrm>
            <a:custGeom>
              <a:avLst/>
              <a:gdLst>
                <a:gd name="connsiteX0" fmla="*/ 0 w 955964"/>
                <a:gd name="connsiteY0" fmla="*/ 73536 h 796103"/>
                <a:gd name="connsiteX1" fmla="*/ 716174 w 955964"/>
                <a:gd name="connsiteY1" fmla="*/ 636243 h 796103"/>
                <a:gd name="connsiteX2" fmla="*/ 674610 w 955964"/>
                <a:gd name="connsiteY2" fmla="*/ 671413 h 796103"/>
                <a:gd name="connsiteX3" fmla="*/ 955964 w 955964"/>
                <a:gd name="connsiteY3" fmla="*/ 796103 h 796103"/>
                <a:gd name="connsiteX4" fmla="*/ 780118 w 955964"/>
                <a:gd name="connsiteY4" fmla="*/ 527538 h 796103"/>
                <a:gd name="connsiteX5" fmla="*/ 760935 w 955964"/>
                <a:gd name="connsiteY5" fmla="*/ 565905 h 796103"/>
                <a:gd name="connsiteX6" fmla="*/ 60747 w 955964"/>
                <a:gd name="connsiteY6" fmla="*/ 0 h 796103"/>
                <a:gd name="connsiteX7" fmla="*/ 0 w 955964"/>
                <a:gd name="connsiteY7" fmla="*/ 73536 h 79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64" h="796103">
                  <a:moveTo>
                    <a:pt x="0" y="73536"/>
                  </a:moveTo>
                  <a:lnTo>
                    <a:pt x="716174" y="636243"/>
                  </a:lnTo>
                  <a:lnTo>
                    <a:pt x="674610" y="671413"/>
                  </a:lnTo>
                  <a:lnTo>
                    <a:pt x="955964" y="796103"/>
                  </a:lnTo>
                  <a:lnTo>
                    <a:pt x="780118" y="527538"/>
                  </a:lnTo>
                  <a:lnTo>
                    <a:pt x="760935" y="565905"/>
                  </a:lnTo>
                  <a:lnTo>
                    <a:pt x="60747" y="0"/>
                  </a:lnTo>
                  <a:lnTo>
                    <a:pt x="0" y="73536"/>
                  </a:lnTo>
                  <a:close/>
                </a:path>
              </a:pathLst>
            </a:custGeom>
            <a:pattFill prst="dkUpDiag">
              <a:fgClr>
                <a:srgbClr val="FF0000"/>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srgbClr val="FFFFFF"/>
                </a:solidFill>
              </a:endParaRPr>
            </a:p>
          </p:txBody>
        </p:sp>
      </p:grpSp>
    </p:spTree>
    <p:extLst>
      <p:ext uri="{BB962C8B-B14F-4D97-AF65-F5344CB8AC3E}">
        <p14:creationId xmlns:p14="http://schemas.microsoft.com/office/powerpoint/2010/main" val="73431870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6248959" y="948267"/>
            <a:ext cx="3352800" cy="6220177"/>
          </a:xfrm>
          <a:prstGeom prst="roundRect">
            <a:avLst>
              <a:gd name="adj" fmla="val 218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1196622" y="948267"/>
            <a:ext cx="3352800" cy="6220177"/>
          </a:xfrm>
          <a:prstGeom prst="roundRect">
            <a:avLst>
              <a:gd name="adj" fmla="val 218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7"/>
          <p:cNvSpPr>
            <a:spLocks noGrp="1"/>
          </p:cNvSpPr>
          <p:nvPr>
            <p:ph type="title"/>
          </p:nvPr>
        </p:nvSpPr>
        <p:spPr/>
        <p:txBody>
          <a:bodyPr/>
          <a:lstStyle/>
          <a:p>
            <a:r>
              <a:rPr lang="ja-JP" altLang="en-US" dirty="0"/>
              <a:t>ガラスによる熱処理方法の</a:t>
            </a:r>
            <a:r>
              <a:rPr lang="ja-JP" altLang="en-US" dirty="0" smtClean="0"/>
              <a:t>一例</a:t>
            </a:r>
            <a:endParaRPr kumimoji="1" lang="ja-JP" altLang="en-US" dirty="0"/>
          </a:p>
        </p:txBody>
      </p:sp>
      <p:sp>
        <p:nvSpPr>
          <p:cNvPr id="7" name="スライド番号プレースホルダー 6"/>
          <p:cNvSpPr>
            <a:spLocks noGrp="1"/>
          </p:cNvSpPr>
          <p:nvPr>
            <p:ph type="sldNum" sz="quarter" idx="10"/>
          </p:nvPr>
        </p:nvSpPr>
        <p:spPr/>
        <p:txBody>
          <a:bodyPr/>
          <a:lstStyle/>
          <a:p>
            <a:pPr>
              <a:defRPr/>
            </a:pPr>
            <a:fld id="{28BAE865-E37D-4EEA-97C6-AF0B6BAAB4B3}" type="slidenum">
              <a:rPr lang="en-US" altLang="ja-JP" smtClean="0"/>
              <a:pPr>
                <a:defRPr/>
              </a:pPr>
              <a:t>9</a:t>
            </a:fld>
            <a:endParaRPr lang="en-US" altLang="ja-JP"/>
          </a:p>
        </p:txBody>
      </p:sp>
      <p:sp>
        <p:nvSpPr>
          <p:cNvPr id="11" name="テキスト ボックス 10"/>
          <p:cNvSpPr txBox="1"/>
          <p:nvPr/>
        </p:nvSpPr>
        <p:spPr>
          <a:xfrm>
            <a:off x="1491019" y="1063104"/>
            <a:ext cx="2779656" cy="375827"/>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2000" smtClean="0"/>
              <a:t>遮熱タイプ</a:t>
            </a:r>
            <a:endParaRPr lang="ja-JP" altLang="en-US" sz="2000"/>
          </a:p>
        </p:txBody>
      </p:sp>
      <p:sp>
        <p:nvSpPr>
          <p:cNvPr id="12" name="テキスト ボックス 11"/>
          <p:cNvSpPr txBox="1"/>
          <p:nvPr/>
        </p:nvSpPr>
        <p:spPr>
          <a:xfrm>
            <a:off x="6535531" y="1063104"/>
            <a:ext cx="2779656" cy="375827"/>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400">
                <a:solidFill>
                  <a:srgbClr val="FFFFFF"/>
                </a:solidFill>
                <a:latin typeface="HGP創英角ｺﾞｼｯｸUB" pitchFamily="50" charset="-128"/>
                <a:ea typeface="HGP創英角ｺﾞｼｯｸUB"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2000" smtClean="0"/>
              <a:t>断熱タイプ</a:t>
            </a:r>
            <a:endParaRPr lang="ja-JP" altLang="en-US" sz="200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0273" y="1569906"/>
            <a:ext cx="2321149" cy="3167475"/>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9024" y="1569906"/>
            <a:ext cx="2512670" cy="3142770"/>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0337" y="5140652"/>
            <a:ext cx="2501021" cy="1798193"/>
          </a:xfrm>
          <a:prstGeom prst="rect">
            <a:avLst/>
          </a:prstGeom>
        </p:spPr>
      </p:pic>
      <p:pic>
        <p:nvPicPr>
          <p:cNvPr id="18" name="図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0200" y="5140652"/>
            <a:ext cx="2450318" cy="1764376"/>
          </a:xfrm>
          <a:prstGeom prst="rect">
            <a:avLst/>
          </a:prstGeom>
        </p:spPr>
      </p:pic>
      <p:sp>
        <p:nvSpPr>
          <p:cNvPr id="19" name="Text Box 21"/>
          <p:cNvSpPr txBox="1">
            <a:spLocks noChangeArrowheads="1"/>
          </p:cNvSpPr>
          <p:nvPr/>
        </p:nvSpPr>
        <p:spPr bwMode="auto">
          <a:xfrm>
            <a:off x="4436533" y="7305985"/>
            <a:ext cx="6149902" cy="169277"/>
          </a:xfrm>
          <a:prstGeom prst="rect">
            <a:avLst/>
          </a:prstGeom>
          <a:ln w="6350">
            <a:solidFill>
              <a:srgbClr val="C00000"/>
            </a:solidFill>
          </a:ln>
        </p:spPr>
        <p:style>
          <a:lnRef idx="2">
            <a:schemeClr val="accent5"/>
          </a:lnRef>
          <a:fillRef idx="1">
            <a:schemeClr val="lt1"/>
          </a:fillRef>
          <a:effectRef idx="0">
            <a:schemeClr val="accent5"/>
          </a:effectRef>
          <a:fontRef idx="minor">
            <a:schemeClr val="dk1"/>
          </a:fontRef>
        </p:style>
        <p:txBody>
          <a:bodyPr wrap="square" lIns="36000" tIns="0" rIns="36000" bIns="0" rtlCol="0" anchor="ctr" anchorCtr="0">
            <a:spAutoFit/>
          </a:bodyPr>
          <a:lstStyle>
            <a:defPPr>
              <a:defRPr lang="en-US"/>
            </a:defPPr>
            <a:lvl1pPr algn="r">
              <a:defRPr sz="1100">
                <a:solidFill>
                  <a:srgbClr val="C00000"/>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ja-JP" altLang="en-US" dirty="0" smtClean="0"/>
              <a:t>出典：</a:t>
            </a:r>
            <a:r>
              <a:rPr lang="ja-JP" altLang="en-US" dirty="0"/>
              <a:t>上段、旭硝子株式会社ガラス</a:t>
            </a:r>
            <a:r>
              <a:rPr lang="ja-JP" altLang="en-US" dirty="0" smtClean="0"/>
              <a:t>建材総合カタログより　下段、</a:t>
            </a:r>
            <a:r>
              <a:rPr lang="en-US" altLang="ja-JP" dirty="0" err="1"/>
              <a:t>YKKap</a:t>
            </a:r>
            <a:r>
              <a:rPr lang="en-US" altLang="ja-JP" dirty="0"/>
              <a:t>(</a:t>
            </a:r>
            <a:r>
              <a:rPr lang="ja-JP" altLang="en-US" dirty="0"/>
              <a:t>株</a:t>
            </a:r>
            <a:r>
              <a:rPr lang="en-US" altLang="ja-JP" dirty="0"/>
              <a:t>) </a:t>
            </a:r>
            <a:r>
              <a:rPr lang="ja-JP" altLang="en-US" dirty="0"/>
              <a:t>複層ガラス　パンフレット</a:t>
            </a:r>
            <a:r>
              <a:rPr lang="ja-JP" altLang="en-US" dirty="0" smtClean="0"/>
              <a:t>より</a:t>
            </a:r>
            <a:endParaRPr lang="en-US" altLang="ja-JP" dirty="0"/>
          </a:p>
        </p:txBody>
      </p:sp>
    </p:spTree>
    <p:extLst>
      <p:ext uri="{BB962C8B-B14F-4D97-AF65-F5344CB8AC3E}">
        <p14:creationId xmlns:p14="http://schemas.microsoft.com/office/powerpoint/2010/main" val="2810890721"/>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5959</TotalTime>
  <Words>2520</Words>
  <Application>Microsoft Office PowerPoint</Application>
  <PresentationFormat>ユーザー設定</PresentationFormat>
  <Paragraphs>328</Paragraphs>
  <Slides>18</Slides>
  <Notes>18</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18</vt:i4>
      </vt:variant>
    </vt:vector>
  </HeadingPairs>
  <TitlesOfParts>
    <vt:vector size="29" baseType="lpstr">
      <vt:lpstr>Arial Unicode MS</vt:lpstr>
      <vt:lpstr>HGP創英角ｺﾞｼｯｸUB</vt:lpstr>
      <vt:lpstr>HG丸ｺﾞｼｯｸM-PRO</vt:lpstr>
      <vt:lpstr>HG創英角ﾎﾟｯﾌﾟ体</vt:lpstr>
      <vt:lpstr>ＭＳ Ｐゴシック</vt:lpstr>
      <vt:lpstr>ＭＳ Ｐ明朝</vt:lpstr>
      <vt:lpstr>Arial</vt:lpstr>
      <vt:lpstr>Calibri</vt:lpstr>
      <vt:lpstr>Times New Roman</vt:lpstr>
      <vt:lpstr>Office ​​テーマ</vt:lpstr>
      <vt:lpstr>花子</vt:lpstr>
      <vt:lpstr>PowerPoint プレゼンテーション</vt:lpstr>
      <vt:lpstr>窓周りの熱環境</vt:lpstr>
      <vt:lpstr>熱と光の最適制御</vt:lpstr>
      <vt:lpstr>放熱器の一例</vt:lpstr>
      <vt:lpstr>ブリーズラインにより温風・冷風を吹き出す方法(冬季）</vt:lpstr>
      <vt:lpstr>ブリーズラインにより温風・冷風を吹き出す方法（夏季）</vt:lpstr>
      <vt:lpstr>窓周りの熱処理方法(建物側での工夫例)</vt:lpstr>
      <vt:lpstr>窓周りの熱処理方法(ガラス部分での工夫)</vt:lpstr>
      <vt:lpstr>ガラスによる熱処理方法の一例</vt:lpstr>
      <vt:lpstr>エアーフローウィンドウ、ダブルスキン＋屋外ブラインド</vt:lpstr>
      <vt:lpstr>エアーフローウィンドウによる熱処理イメージ</vt:lpstr>
      <vt:lpstr>窓周りの熱性能比較例　(１)</vt:lpstr>
      <vt:lpstr>窓周りの熱性能比較例　(２)</vt:lpstr>
      <vt:lpstr>ダブルスキン＋室内ブラインドの例</vt:lpstr>
      <vt:lpstr>外ブラインドの例</vt:lpstr>
      <vt:lpstr>熱の制御と光の制御</vt:lpstr>
      <vt:lpstr>太陽光追尾型自動調光ブラインド</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ib-naga-epson</dc:creator>
  <cp:lastModifiedBy>hiroshi nagasawa</cp:lastModifiedBy>
  <cp:revision>415</cp:revision>
  <cp:lastPrinted>2014-12-22T04:40:19Z</cp:lastPrinted>
  <dcterms:created xsi:type="dcterms:W3CDTF">1601-01-01T00:00:00Z</dcterms:created>
  <dcterms:modified xsi:type="dcterms:W3CDTF">2015-04-08T09:35:47Z</dcterms:modified>
</cp:coreProperties>
</file>